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4"/>
  </p:sldMasterIdLst>
  <p:notesMasterIdLst>
    <p:notesMasterId r:id="rId70"/>
  </p:notesMasterIdLst>
  <p:sldIdLst>
    <p:sldId id="258" r:id="rId5"/>
    <p:sldId id="304" r:id="rId6"/>
    <p:sldId id="329" r:id="rId7"/>
    <p:sldId id="256" r:id="rId8"/>
    <p:sldId id="305" r:id="rId9"/>
    <p:sldId id="384" r:id="rId10"/>
    <p:sldId id="324" r:id="rId11"/>
    <p:sldId id="325" r:id="rId12"/>
    <p:sldId id="300" r:id="rId13"/>
    <p:sldId id="326" r:id="rId14"/>
    <p:sldId id="361" r:id="rId15"/>
    <p:sldId id="289" r:id="rId16"/>
    <p:sldId id="331" r:id="rId17"/>
    <p:sldId id="333" r:id="rId18"/>
    <p:sldId id="334" r:id="rId19"/>
    <p:sldId id="330" r:id="rId20"/>
    <p:sldId id="257" r:id="rId21"/>
    <p:sldId id="301" r:id="rId22"/>
    <p:sldId id="295" r:id="rId23"/>
    <p:sldId id="296" r:id="rId24"/>
    <p:sldId id="362" r:id="rId25"/>
    <p:sldId id="302" r:id="rId26"/>
    <p:sldId id="385" r:id="rId27"/>
    <p:sldId id="386" r:id="rId28"/>
    <p:sldId id="297" r:id="rId29"/>
    <p:sldId id="359" r:id="rId30"/>
    <p:sldId id="269" r:id="rId31"/>
    <p:sldId id="293" r:id="rId32"/>
    <p:sldId id="291" r:id="rId33"/>
    <p:sldId id="366" r:id="rId34"/>
    <p:sldId id="367" r:id="rId35"/>
    <p:sldId id="368" r:id="rId36"/>
    <p:sldId id="369" r:id="rId37"/>
    <p:sldId id="370" r:id="rId38"/>
    <p:sldId id="371" r:id="rId39"/>
    <p:sldId id="383" r:id="rId40"/>
    <p:sldId id="387" r:id="rId41"/>
    <p:sldId id="310" r:id="rId42"/>
    <p:sldId id="311" r:id="rId43"/>
    <p:sldId id="312" r:id="rId44"/>
    <p:sldId id="313" r:id="rId45"/>
    <p:sldId id="286" r:id="rId46"/>
    <p:sldId id="306" r:id="rId47"/>
    <p:sldId id="307" r:id="rId48"/>
    <p:sldId id="308" r:id="rId49"/>
    <p:sldId id="309" r:id="rId50"/>
    <p:sldId id="373" r:id="rId51"/>
    <p:sldId id="288" r:id="rId52"/>
    <p:sldId id="376" r:id="rId53"/>
    <p:sldId id="375" r:id="rId54"/>
    <p:sldId id="388" r:id="rId55"/>
    <p:sldId id="267" r:id="rId56"/>
    <p:sldId id="389" r:id="rId57"/>
    <p:sldId id="314" r:id="rId58"/>
    <p:sldId id="315" r:id="rId59"/>
    <p:sldId id="390" r:id="rId60"/>
    <p:sldId id="287" r:id="rId61"/>
    <p:sldId id="266" r:id="rId62"/>
    <p:sldId id="277" r:id="rId63"/>
    <p:sldId id="276" r:id="rId64"/>
    <p:sldId id="275" r:id="rId65"/>
    <p:sldId id="320" r:id="rId66"/>
    <p:sldId id="321" r:id="rId67"/>
    <p:sldId id="322" r:id="rId68"/>
    <p:sldId id="323" r:id="rId69"/>
  </p:sldIdLst>
  <p:sldSz cx="9144000" cy="6858000" type="screen4x3"/>
  <p:notesSz cx="6858000" cy="9144000"/>
  <p:custDataLst>
    <p:tags r:id="rId7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essa Vorhies" initials="V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DCD3DF"/>
    <a:srgbClr val="4BACC6"/>
    <a:srgbClr val="D7DE42"/>
    <a:srgbClr val="B4D9FA"/>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91" autoAdjust="0"/>
    <p:restoredTop sz="75762" autoAdjust="0"/>
  </p:normalViewPr>
  <p:slideViewPr>
    <p:cSldViewPr>
      <p:cViewPr>
        <p:scale>
          <a:sx n="75" d="100"/>
          <a:sy n="75" d="100"/>
        </p:scale>
        <p:origin x="-1620"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5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F9363-B907-0D40-A1B5-D5751025FCAF}"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9B5B4752-72AE-A042-9075-D0463F486CCA}">
      <dgm:prSet phldrT="[Text]" custT="1"/>
      <dgm:spPr/>
      <dgm:t>
        <a:bodyPr/>
        <a:lstStyle/>
        <a:p>
          <a:r>
            <a:rPr lang="en-US" sz="2400" dirty="0"/>
            <a:t>On the Job Performance &amp; Professionalism</a:t>
          </a:r>
        </a:p>
      </dgm:t>
    </dgm:pt>
    <dgm:pt modelId="{CC60CA1C-543F-B349-9866-91E56D681B62}" type="parTrans" cxnId="{1EA41793-BBBB-A046-B0A5-32462F0E1B36}">
      <dgm:prSet/>
      <dgm:spPr/>
      <dgm:t>
        <a:bodyPr/>
        <a:lstStyle/>
        <a:p>
          <a:endParaRPr lang="en-US" sz="2400"/>
        </a:p>
      </dgm:t>
    </dgm:pt>
    <dgm:pt modelId="{DE17156E-D492-544E-BB14-A7ECCBAFC199}" type="sibTrans" cxnId="{1EA41793-BBBB-A046-B0A5-32462F0E1B36}">
      <dgm:prSet/>
      <dgm:spPr/>
      <dgm:t>
        <a:bodyPr/>
        <a:lstStyle/>
        <a:p>
          <a:endParaRPr lang="en-US" sz="2400"/>
        </a:p>
      </dgm:t>
    </dgm:pt>
    <dgm:pt modelId="{1DC5182C-CB1B-9E4F-A995-CB0E90B198D4}">
      <dgm:prSet phldrT="[Text]" custT="1"/>
      <dgm:spPr/>
      <dgm:t>
        <a:bodyPr/>
        <a:lstStyle/>
        <a:p>
          <a:r>
            <a:rPr lang="en-US" sz="2400" dirty="0"/>
            <a:t>Self-Care &amp; Wellness</a:t>
          </a:r>
        </a:p>
      </dgm:t>
    </dgm:pt>
    <dgm:pt modelId="{86E5A7B2-5CD6-A74E-812E-A7389C5744A7}" type="parTrans" cxnId="{F182466F-28D4-5147-AD00-26128298574D}">
      <dgm:prSet/>
      <dgm:spPr/>
      <dgm:t>
        <a:bodyPr/>
        <a:lstStyle/>
        <a:p>
          <a:endParaRPr lang="en-US" sz="2400"/>
        </a:p>
      </dgm:t>
    </dgm:pt>
    <dgm:pt modelId="{E229EEF8-5A9B-7A4B-BFCD-B7757957CB64}" type="sibTrans" cxnId="{F182466F-28D4-5147-AD00-26128298574D}">
      <dgm:prSet/>
      <dgm:spPr/>
      <dgm:t>
        <a:bodyPr/>
        <a:lstStyle/>
        <a:p>
          <a:endParaRPr lang="en-US" sz="2400"/>
        </a:p>
      </dgm:t>
    </dgm:pt>
    <dgm:pt modelId="{56BE31CF-DDB1-8B44-813D-D0109E9CE1A8}">
      <dgm:prSet phldrT="[Text]" custT="1"/>
      <dgm:spPr/>
      <dgm:t>
        <a:bodyPr/>
        <a:lstStyle/>
        <a:p>
          <a:r>
            <a:rPr lang="en-US" sz="2400" dirty="0"/>
            <a:t>Career Development</a:t>
          </a:r>
        </a:p>
      </dgm:t>
    </dgm:pt>
    <dgm:pt modelId="{5DE20587-37FF-7746-8EC5-C305E3CE5284}" type="parTrans" cxnId="{76F26E23-7464-AC47-817B-3C11AAC0AD8C}">
      <dgm:prSet/>
      <dgm:spPr/>
      <dgm:t>
        <a:bodyPr/>
        <a:lstStyle/>
        <a:p>
          <a:endParaRPr lang="en-US" sz="2400"/>
        </a:p>
      </dgm:t>
    </dgm:pt>
    <dgm:pt modelId="{8A923E3A-0962-9A4E-8FAF-D1872275693A}" type="sibTrans" cxnId="{76F26E23-7464-AC47-817B-3C11AAC0AD8C}">
      <dgm:prSet/>
      <dgm:spPr/>
      <dgm:t>
        <a:bodyPr/>
        <a:lstStyle/>
        <a:p>
          <a:endParaRPr lang="en-US" sz="2400"/>
        </a:p>
      </dgm:t>
    </dgm:pt>
    <dgm:pt modelId="{24AA88CC-9F65-AC4F-97AD-2E580111E7C8}">
      <dgm:prSet phldrT="[Text]" custT="1"/>
      <dgm:spPr/>
      <dgm:t>
        <a:bodyPr/>
        <a:lstStyle/>
        <a:p>
          <a:r>
            <a:rPr lang="en-US" sz="2400" dirty="0"/>
            <a:t>Alliances &amp; Associated Relational Processes</a:t>
          </a:r>
        </a:p>
      </dgm:t>
    </dgm:pt>
    <dgm:pt modelId="{CA0F5C0E-6799-564B-ACD6-3B55432CC0B8}" type="parTrans" cxnId="{8EC783C8-5722-A54D-816E-E6DA470F122D}">
      <dgm:prSet/>
      <dgm:spPr/>
      <dgm:t>
        <a:bodyPr/>
        <a:lstStyle/>
        <a:p>
          <a:endParaRPr lang="en-US" sz="2400"/>
        </a:p>
      </dgm:t>
    </dgm:pt>
    <dgm:pt modelId="{B46269A0-650B-234F-8F9E-260FF0E69B10}" type="sibTrans" cxnId="{8EC783C8-5722-A54D-816E-E6DA470F122D}">
      <dgm:prSet/>
      <dgm:spPr/>
      <dgm:t>
        <a:bodyPr/>
        <a:lstStyle/>
        <a:p>
          <a:endParaRPr lang="en-US" sz="2400"/>
        </a:p>
      </dgm:t>
    </dgm:pt>
    <dgm:pt modelId="{BBBB1716-F228-FD49-BDC2-8BDB8532A94E}">
      <dgm:prSet phldrT="[Text]" custT="1"/>
      <dgm:spPr/>
      <dgm:t>
        <a:bodyPr/>
        <a:lstStyle/>
        <a:p>
          <a:r>
            <a:rPr lang="en-US" sz="2400" dirty="0"/>
            <a:t>Skills &amp; Confidence Development</a:t>
          </a:r>
        </a:p>
      </dgm:t>
    </dgm:pt>
    <dgm:pt modelId="{814900F1-E599-C34E-9F8B-9853AC761FFC}" type="parTrans" cxnId="{A369B13B-61F7-FD4E-97D1-9D14B6EFA281}">
      <dgm:prSet/>
      <dgm:spPr/>
      <dgm:t>
        <a:bodyPr/>
        <a:lstStyle/>
        <a:p>
          <a:endParaRPr lang="en-US" sz="2400"/>
        </a:p>
      </dgm:t>
    </dgm:pt>
    <dgm:pt modelId="{931B28B9-8B07-604B-BE61-C8185E9FB636}" type="sibTrans" cxnId="{A369B13B-61F7-FD4E-97D1-9D14B6EFA281}">
      <dgm:prSet/>
      <dgm:spPr/>
      <dgm:t>
        <a:bodyPr/>
        <a:lstStyle/>
        <a:p>
          <a:endParaRPr lang="en-US" sz="2400"/>
        </a:p>
      </dgm:t>
    </dgm:pt>
    <dgm:pt modelId="{B706EEFA-5012-AE49-AC14-F468A6456BC0}" type="pres">
      <dgm:prSet presAssocID="{FF1F9363-B907-0D40-A1B5-D5751025FCAF}" presName="cycle" presStyleCnt="0">
        <dgm:presLayoutVars>
          <dgm:dir/>
          <dgm:resizeHandles val="exact"/>
        </dgm:presLayoutVars>
      </dgm:prSet>
      <dgm:spPr/>
      <dgm:t>
        <a:bodyPr/>
        <a:lstStyle/>
        <a:p>
          <a:endParaRPr lang="en-US"/>
        </a:p>
      </dgm:t>
    </dgm:pt>
    <dgm:pt modelId="{0B36276D-5F04-004C-A0D5-474514E0B2DE}" type="pres">
      <dgm:prSet presAssocID="{9B5B4752-72AE-A042-9075-D0463F486CCA}" presName="node" presStyleLbl="node1" presStyleIdx="0" presStyleCnt="5" custScaleX="160432" custScaleY="131891">
        <dgm:presLayoutVars>
          <dgm:bulletEnabled val="1"/>
        </dgm:presLayoutVars>
      </dgm:prSet>
      <dgm:spPr/>
      <dgm:t>
        <a:bodyPr/>
        <a:lstStyle/>
        <a:p>
          <a:endParaRPr lang="en-US"/>
        </a:p>
      </dgm:t>
    </dgm:pt>
    <dgm:pt modelId="{3EE793E1-183D-9C43-B1D9-47609A9322BA}" type="pres">
      <dgm:prSet presAssocID="{9B5B4752-72AE-A042-9075-D0463F486CCA}" presName="spNode" presStyleCnt="0"/>
      <dgm:spPr/>
    </dgm:pt>
    <dgm:pt modelId="{61A0C2AA-9F50-6A49-8740-DEB3AFE93DA9}" type="pres">
      <dgm:prSet presAssocID="{DE17156E-D492-544E-BB14-A7ECCBAFC199}" presName="sibTrans" presStyleLbl="sibTrans1D1" presStyleIdx="0" presStyleCnt="5"/>
      <dgm:spPr/>
      <dgm:t>
        <a:bodyPr/>
        <a:lstStyle/>
        <a:p>
          <a:endParaRPr lang="en-US"/>
        </a:p>
      </dgm:t>
    </dgm:pt>
    <dgm:pt modelId="{2C426521-F9EF-A74F-A0A8-4C2DDCB2563C}" type="pres">
      <dgm:prSet presAssocID="{1DC5182C-CB1B-9E4F-A995-CB0E90B198D4}" presName="node" presStyleLbl="node1" presStyleIdx="1" presStyleCnt="5" custScaleX="121110">
        <dgm:presLayoutVars>
          <dgm:bulletEnabled val="1"/>
        </dgm:presLayoutVars>
      </dgm:prSet>
      <dgm:spPr/>
      <dgm:t>
        <a:bodyPr/>
        <a:lstStyle/>
        <a:p>
          <a:endParaRPr lang="en-US"/>
        </a:p>
      </dgm:t>
    </dgm:pt>
    <dgm:pt modelId="{2BD5CFDA-FBFD-B74F-8A64-47D6A45B8785}" type="pres">
      <dgm:prSet presAssocID="{1DC5182C-CB1B-9E4F-A995-CB0E90B198D4}" presName="spNode" presStyleCnt="0"/>
      <dgm:spPr/>
    </dgm:pt>
    <dgm:pt modelId="{06717993-1706-4C43-9AC6-F1169F66880E}" type="pres">
      <dgm:prSet presAssocID="{E229EEF8-5A9B-7A4B-BFCD-B7757957CB64}" presName="sibTrans" presStyleLbl="sibTrans1D1" presStyleIdx="1" presStyleCnt="5"/>
      <dgm:spPr/>
      <dgm:t>
        <a:bodyPr/>
        <a:lstStyle/>
        <a:p>
          <a:endParaRPr lang="en-US"/>
        </a:p>
      </dgm:t>
    </dgm:pt>
    <dgm:pt modelId="{452AEFAA-54F7-6A41-BD92-DE9BB9032043}" type="pres">
      <dgm:prSet presAssocID="{56BE31CF-DDB1-8B44-813D-D0109E9CE1A8}" presName="node" presStyleLbl="node1" presStyleIdx="2" presStyleCnt="5" custScaleX="148439" custRadScaleRad="92550" custRadScaleInc="-49022">
        <dgm:presLayoutVars>
          <dgm:bulletEnabled val="1"/>
        </dgm:presLayoutVars>
      </dgm:prSet>
      <dgm:spPr/>
      <dgm:t>
        <a:bodyPr/>
        <a:lstStyle/>
        <a:p>
          <a:endParaRPr lang="en-US"/>
        </a:p>
      </dgm:t>
    </dgm:pt>
    <dgm:pt modelId="{D1F3B93E-D4C5-F942-B920-F062920EDFA0}" type="pres">
      <dgm:prSet presAssocID="{56BE31CF-DDB1-8B44-813D-D0109E9CE1A8}" presName="spNode" presStyleCnt="0"/>
      <dgm:spPr/>
    </dgm:pt>
    <dgm:pt modelId="{BE2ECDDA-E9AA-2C47-BCF2-A592117188B4}" type="pres">
      <dgm:prSet presAssocID="{8A923E3A-0962-9A4E-8FAF-D1872275693A}" presName="sibTrans" presStyleLbl="sibTrans1D1" presStyleIdx="2" presStyleCnt="5"/>
      <dgm:spPr/>
      <dgm:t>
        <a:bodyPr/>
        <a:lstStyle/>
        <a:p>
          <a:endParaRPr lang="en-US"/>
        </a:p>
      </dgm:t>
    </dgm:pt>
    <dgm:pt modelId="{E3FDBBF1-11A8-8343-97CD-C3099FF783EC}" type="pres">
      <dgm:prSet presAssocID="{24AA88CC-9F65-AC4F-97AD-2E580111E7C8}" presName="node" presStyleLbl="node1" presStyleIdx="3" presStyleCnt="5" custScaleX="148766" custScaleY="135827" custRadScaleRad="93347" custRadScaleInc="50865">
        <dgm:presLayoutVars>
          <dgm:bulletEnabled val="1"/>
        </dgm:presLayoutVars>
      </dgm:prSet>
      <dgm:spPr/>
      <dgm:t>
        <a:bodyPr/>
        <a:lstStyle/>
        <a:p>
          <a:endParaRPr lang="en-US"/>
        </a:p>
      </dgm:t>
    </dgm:pt>
    <dgm:pt modelId="{DF339884-052F-6343-91D3-005D69F66BEA}" type="pres">
      <dgm:prSet presAssocID="{24AA88CC-9F65-AC4F-97AD-2E580111E7C8}" presName="spNode" presStyleCnt="0"/>
      <dgm:spPr/>
    </dgm:pt>
    <dgm:pt modelId="{E4D3F816-351F-1346-B0B7-48F7BB670DA9}" type="pres">
      <dgm:prSet presAssocID="{B46269A0-650B-234F-8F9E-260FF0E69B10}" presName="sibTrans" presStyleLbl="sibTrans1D1" presStyleIdx="3" presStyleCnt="5"/>
      <dgm:spPr/>
      <dgm:t>
        <a:bodyPr/>
        <a:lstStyle/>
        <a:p>
          <a:endParaRPr lang="en-US"/>
        </a:p>
      </dgm:t>
    </dgm:pt>
    <dgm:pt modelId="{8F972E26-FB49-1241-B5F7-9DE2D7E7DBD7}" type="pres">
      <dgm:prSet presAssocID="{BBBB1716-F228-FD49-BDC2-8BDB8532A94E}" presName="node" presStyleLbl="node1" presStyleIdx="4" presStyleCnt="5" custScaleX="134613">
        <dgm:presLayoutVars>
          <dgm:bulletEnabled val="1"/>
        </dgm:presLayoutVars>
      </dgm:prSet>
      <dgm:spPr/>
      <dgm:t>
        <a:bodyPr/>
        <a:lstStyle/>
        <a:p>
          <a:endParaRPr lang="en-US"/>
        </a:p>
      </dgm:t>
    </dgm:pt>
    <dgm:pt modelId="{9CBBC1FE-0B4D-8342-AFA5-8E6B6A8B6A9C}" type="pres">
      <dgm:prSet presAssocID="{BBBB1716-F228-FD49-BDC2-8BDB8532A94E}" presName="spNode" presStyleCnt="0"/>
      <dgm:spPr/>
    </dgm:pt>
    <dgm:pt modelId="{2CD6451A-E8A0-6F4B-94FC-64C9C7401BD2}" type="pres">
      <dgm:prSet presAssocID="{931B28B9-8B07-604B-BE61-C8185E9FB636}" presName="sibTrans" presStyleLbl="sibTrans1D1" presStyleIdx="4" presStyleCnt="5"/>
      <dgm:spPr/>
      <dgm:t>
        <a:bodyPr/>
        <a:lstStyle/>
        <a:p>
          <a:endParaRPr lang="en-US"/>
        </a:p>
      </dgm:t>
    </dgm:pt>
  </dgm:ptLst>
  <dgm:cxnLst>
    <dgm:cxn modelId="{2B13F011-AD71-004A-9C22-35B7E419A8FE}" type="presOf" srcId="{56BE31CF-DDB1-8B44-813D-D0109E9CE1A8}" destId="{452AEFAA-54F7-6A41-BD92-DE9BB9032043}" srcOrd="0" destOrd="0" presId="urn:microsoft.com/office/officeart/2005/8/layout/cycle6"/>
    <dgm:cxn modelId="{1EA41793-BBBB-A046-B0A5-32462F0E1B36}" srcId="{FF1F9363-B907-0D40-A1B5-D5751025FCAF}" destId="{9B5B4752-72AE-A042-9075-D0463F486CCA}" srcOrd="0" destOrd="0" parTransId="{CC60CA1C-543F-B349-9866-91E56D681B62}" sibTransId="{DE17156E-D492-544E-BB14-A7ECCBAFC199}"/>
    <dgm:cxn modelId="{056DEB4C-E97C-CE46-B6DA-000FB8CAB60E}" type="presOf" srcId="{8A923E3A-0962-9A4E-8FAF-D1872275693A}" destId="{BE2ECDDA-E9AA-2C47-BCF2-A592117188B4}" srcOrd="0" destOrd="0" presId="urn:microsoft.com/office/officeart/2005/8/layout/cycle6"/>
    <dgm:cxn modelId="{A5515B40-EDF0-BC4C-AF9F-EA699C0FC106}" type="presOf" srcId="{B46269A0-650B-234F-8F9E-260FF0E69B10}" destId="{E4D3F816-351F-1346-B0B7-48F7BB670DA9}" srcOrd="0" destOrd="0" presId="urn:microsoft.com/office/officeart/2005/8/layout/cycle6"/>
    <dgm:cxn modelId="{76F26E23-7464-AC47-817B-3C11AAC0AD8C}" srcId="{FF1F9363-B907-0D40-A1B5-D5751025FCAF}" destId="{56BE31CF-DDB1-8B44-813D-D0109E9CE1A8}" srcOrd="2" destOrd="0" parTransId="{5DE20587-37FF-7746-8EC5-C305E3CE5284}" sibTransId="{8A923E3A-0962-9A4E-8FAF-D1872275693A}"/>
    <dgm:cxn modelId="{40B1C3F9-203A-6645-ACDA-A334E7717E8D}" type="presOf" srcId="{24AA88CC-9F65-AC4F-97AD-2E580111E7C8}" destId="{E3FDBBF1-11A8-8343-97CD-C3099FF783EC}" srcOrd="0" destOrd="0" presId="urn:microsoft.com/office/officeart/2005/8/layout/cycle6"/>
    <dgm:cxn modelId="{93DDCB6F-35FD-9546-B5CC-15BDE8114FF3}" type="presOf" srcId="{FF1F9363-B907-0D40-A1B5-D5751025FCAF}" destId="{B706EEFA-5012-AE49-AC14-F468A6456BC0}" srcOrd="0" destOrd="0" presId="urn:microsoft.com/office/officeart/2005/8/layout/cycle6"/>
    <dgm:cxn modelId="{F08BDE18-0488-BB4C-8699-6BDAE939FD8E}" type="presOf" srcId="{DE17156E-D492-544E-BB14-A7ECCBAFC199}" destId="{61A0C2AA-9F50-6A49-8740-DEB3AFE93DA9}" srcOrd="0" destOrd="0" presId="urn:microsoft.com/office/officeart/2005/8/layout/cycle6"/>
    <dgm:cxn modelId="{3432F24E-E2E5-AE4C-B5DD-CC129940B529}" type="presOf" srcId="{BBBB1716-F228-FD49-BDC2-8BDB8532A94E}" destId="{8F972E26-FB49-1241-B5F7-9DE2D7E7DBD7}" srcOrd="0" destOrd="0" presId="urn:microsoft.com/office/officeart/2005/8/layout/cycle6"/>
    <dgm:cxn modelId="{F182466F-28D4-5147-AD00-26128298574D}" srcId="{FF1F9363-B907-0D40-A1B5-D5751025FCAF}" destId="{1DC5182C-CB1B-9E4F-A995-CB0E90B198D4}" srcOrd="1" destOrd="0" parTransId="{86E5A7B2-5CD6-A74E-812E-A7389C5744A7}" sibTransId="{E229EEF8-5A9B-7A4B-BFCD-B7757957CB64}"/>
    <dgm:cxn modelId="{A369B13B-61F7-FD4E-97D1-9D14B6EFA281}" srcId="{FF1F9363-B907-0D40-A1B5-D5751025FCAF}" destId="{BBBB1716-F228-FD49-BDC2-8BDB8532A94E}" srcOrd="4" destOrd="0" parTransId="{814900F1-E599-C34E-9F8B-9853AC761FFC}" sibTransId="{931B28B9-8B07-604B-BE61-C8185E9FB636}"/>
    <dgm:cxn modelId="{8EC783C8-5722-A54D-816E-E6DA470F122D}" srcId="{FF1F9363-B907-0D40-A1B5-D5751025FCAF}" destId="{24AA88CC-9F65-AC4F-97AD-2E580111E7C8}" srcOrd="3" destOrd="0" parTransId="{CA0F5C0E-6799-564B-ACD6-3B55432CC0B8}" sibTransId="{B46269A0-650B-234F-8F9E-260FF0E69B10}"/>
    <dgm:cxn modelId="{888740E9-64FD-5946-A42B-DC1E7C70D8B2}" type="presOf" srcId="{931B28B9-8B07-604B-BE61-C8185E9FB636}" destId="{2CD6451A-E8A0-6F4B-94FC-64C9C7401BD2}" srcOrd="0" destOrd="0" presId="urn:microsoft.com/office/officeart/2005/8/layout/cycle6"/>
    <dgm:cxn modelId="{BABB6922-C854-8947-A8C9-E49861D1C2CC}" type="presOf" srcId="{9B5B4752-72AE-A042-9075-D0463F486CCA}" destId="{0B36276D-5F04-004C-A0D5-474514E0B2DE}" srcOrd="0" destOrd="0" presId="urn:microsoft.com/office/officeart/2005/8/layout/cycle6"/>
    <dgm:cxn modelId="{DFA37972-5D1B-1C4E-A5D2-B42B13DD038F}" type="presOf" srcId="{E229EEF8-5A9B-7A4B-BFCD-B7757957CB64}" destId="{06717993-1706-4C43-9AC6-F1169F66880E}" srcOrd="0" destOrd="0" presId="urn:microsoft.com/office/officeart/2005/8/layout/cycle6"/>
    <dgm:cxn modelId="{4EFF4F5D-3401-5340-9B44-F6EA4D31A5EA}" type="presOf" srcId="{1DC5182C-CB1B-9E4F-A995-CB0E90B198D4}" destId="{2C426521-F9EF-A74F-A0A8-4C2DDCB2563C}" srcOrd="0" destOrd="0" presId="urn:microsoft.com/office/officeart/2005/8/layout/cycle6"/>
    <dgm:cxn modelId="{54B05470-AF1F-FD4E-95F0-385056B3DD09}" type="presParOf" srcId="{B706EEFA-5012-AE49-AC14-F468A6456BC0}" destId="{0B36276D-5F04-004C-A0D5-474514E0B2DE}" srcOrd="0" destOrd="0" presId="urn:microsoft.com/office/officeart/2005/8/layout/cycle6"/>
    <dgm:cxn modelId="{3E47A472-206C-B54A-8956-E4BA241419AB}" type="presParOf" srcId="{B706EEFA-5012-AE49-AC14-F468A6456BC0}" destId="{3EE793E1-183D-9C43-B1D9-47609A9322BA}" srcOrd="1" destOrd="0" presId="urn:microsoft.com/office/officeart/2005/8/layout/cycle6"/>
    <dgm:cxn modelId="{E9015E88-9CF4-8A45-83FC-B5F4EA5574DA}" type="presParOf" srcId="{B706EEFA-5012-AE49-AC14-F468A6456BC0}" destId="{61A0C2AA-9F50-6A49-8740-DEB3AFE93DA9}" srcOrd="2" destOrd="0" presId="urn:microsoft.com/office/officeart/2005/8/layout/cycle6"/>
    <dgm:cxn modelId="{D26D77BB-DDF9-A642-BD07-858AD3AE9D9B}" type="presParOf" srcId="{B706EEFA-5012-AE49-AC14-F468A6456BC0}" destId="{2C426521-F9EF-A74F-A0A8-4C2DDCB2563C}" srcOrd="3" destOrd="0" presId="urn:microsoft.com/office/officeart/2005/8/layout/cycle6"/>
    <dgm:cxn modelId="{E46A7E59-F0DD-1541-82F0-886F52119400}" type="presParOf" srcId="{B706EEFA-5012-AE49-AC14-F468A6456BC0}" destId="{2BD5CFDA-FBFD-B74F-8A64-47D6A45B8785}" srcOrd="4" destOrd="0" presId="urn:microsoft.com/office/officeart/2005/8/layout/cycle6"/>
    <dgm:cxn modelId="{9448E161-4D40-3B45-B032-A7E2507C5EF7}" type="presParOf" srcId="{B706EEFA-5012-AE49-AC14-F468A6456BC0}" destId="{06717993-1706-4C43-9AC6-F1169F66880E}" srcOrd="5" destOrd="0" presId="urn:microsoft.com/office/officeart/2005/8/layout/cycle6"/>
    <dgm:cxn modelId="{CB045EE8-80DD-4D40-AAF4-5D9E5A0374AF}" type="presParOf" srcId="{B706EEFA-5012-AE49-AC14-F468A6456BC0}" destId="{452AEFAA-54F7-6A41-BD92-DE9BB9032043}" srcOrd="6" destOrd="0" presId="urn:microsoft.com/office/officeart/2005/8/layout/cycle6"/>
    <dgm:cxn modelId="{C344DA04-791A-D74B-BF2B-E03727AA291C}" type="presParOf" srcId="{B706EEFA-5012-AE49-AC14-F468A6456BC0}" destId="{D1F3B93E-D4C5-F942-B920-F062920EDFA0}" srcOrd="7" destOrd="0" presId="urn:microsoft.com/office/officeart/2005/8/layout/cycle6"/>
    <dgm:cxn modelId="{C63E8706-5246-6745-9208-E7F1E2C53299}" type="presParOf" srcId="{B706EEFA-5012-AE49-AC14-F468A6456BC0}" destId="{BE2ECDDA-E9AA-2C47-BCF2-A592117188B4}" srcOrd="8" destOrd="0" presId="urn:microsoft.com/office/officeart/2005/8/layout/cycle6"/>
    <dgm:cxn modelId="{74AAF2EA-AFD3-D24A-8FAB-58EFE7E2DC3F}" type="presParOf" srcId="{B706EEFA-5012-AE49-AC14-F468A6456BC0}" destId="{E3FDBBF1-11A8-8343-97CD-C3099FF783EC}" srcOrd="9" destOrd="0" presId="urn:microsoft.com/office/officeart/2005/8/layout/cycle6"/>
    <dgm:cxn modelId="{8AE0AEC8-79CF-E84C-8E7A-BF502EC5BFE0}" type="presParOf" srcId="{B706EEFA-5012-AE49-AC14-F468A6456BC0}" destId="{DF339884-052F-6343-91D3-005D69F66BEA}" srcOrd="10" destOrd="0" presId="urn:microsoft.com/office/officeart/2005/8/layout/cycle6"/>
    <dgm:cxn modelId="{02648F9D-3494-A347-9BA5-57DD6E80B282}" type="presParOf" srcId="{B706EEFA-5012-AE49-AC14-F468A6456BC0}" destId="{E4D3F816-351F-1346-B0B7-48F7BB670DA9}" srcOrd="11" destOrd="0" presId="urn:microsoft.com/office/officeart/2005/8/layout/cycle6"/>
    <dgm:cxn modelId="{D99AF9C1-D368-CF49-BCFC-257DB9B9DD38}" type="presParOf" srcId="{B706EEFA-5012-AE49-AC14-F468A6456BC0}" destId="{8F972E26-FB49-1241-B5F7-9DE2D7E7DBD7}" srcOrd="12" destOrd="0" presId="urn:microsoft.com/office/officeart/2005/8/layout/cycle6"/>
    <dgm:cxn modelId="{1AC053A1-2A3F-094E-8972-FC64ACB43525}" type="presParOf" srcId="{B706EEFA-5012-AE49-AC14-F468A6456BC0}" destId="{9CBBC1FE-0B4D-8342-AFA5-8E6B6A8B6A9C}" srcOrd="13" destOrd="0" presId="urn:microsoft.com/office/officeart/2005/8/layout/cycle6"/>
    <dgm:cxn modelId="{89F1BDE0-F9F1-104F-99FB-5E64830D46DE}" type="presParOf" srcId="{B706EEFA-5012-AE49-AC14-F468A6456BC0}" destId="{2CD6451A-E8A0-6F4B-94FC-64C9C7401BD2}" srcOrd="14"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44664BB-3605-45C0-90DB-C0DD3BD67616}" type="datetimeFigureOut">
              <a:rPr lang="en-US"/>
              <a:pPr>
                <a:defRPr/>
              </a:pPr>
              <a:t>6/15/2018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2A0CC2E-AAE6-4F41-8EA0-AA5119340D48}" type="slidenum">
              <a:rPr lang="en-US"/>
              <a:pPr>
                <a:defRPr/>
              </a:pPr>
              <a:t>‹#›</a:t>
            </a:fld>
            <a:endParaRPr lang="en-US" dirty="0"/>
          </a:p>
        </p:txBody>
      </p:sp>
    </p:spTree>
    <p:extLst>
      <p:ext uri="{BB962C8B-B14F-4D97-AF65-F5344CB8AC3E}">
        <p14:creationId xmlns:p14="http://schemas.microsoft.com/office/powerpoint/2010/main" val="3120146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hrweb.mit.edu/worklife/youngadult/brain.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13845D-994A-44E1-A068-FDD6FED226DA}" type="slidenum">
              <a:rPr lang="en-US" smtClean="0">
                <a:solidFill>
                  <a:srgbClr val="000000"/>
                </a:solidFill>
              </a:rPr>
              <a:pPr fontAlgn="base">
                <a:spcBef>
                  <a:spcPct val="0"/>
                </a:spcBef>
                <a:spcAft>
                  <a:spcPct val="0"/>
                </a:spcAft>
                <a:defRPr/>
              </a:pPr>
              <a:t>1</a:t>
            </a:fld>
            <a:endParaRPr lang="en-US" dirty="0">
              <a:solidFill>
                <a:srgbClr val="000000"/>
              </a:solidFill>
            </a:endParaRPr>
          </a:p>
        </p:txBody>
      </p:sp>
    </p:spTree>
    <p:extLst>
      <p:ext uri="{BB962C8B-B14F-4D97-AF65-F5344CB8AC3E}">
        <p14:creationId xmlns:p14="http://schemas.microsoft.com/office/powerpoint/2010/main" val="138810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xmlns="" id="{3E10ECD8-C6DE-47C1-AB40-A8310064A3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xmlns="" id="{6D3E4068-B53E-405D-AB31-ED06698885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usually impossible for psychologists to avoid all contact with clients outside their offices. </a:t>
            </a:r>
          </a:p>
        </p:txBody>
      </p:sp>
      <p:sp>
        <p:nvSpPr>
          <p:cNvPr id="19460" name="Slide Number Placeholder 3">
            <a:extLst>
              <a:ext uri="{FF2B5EF4-FFF2-40B4-BE49-F238E27FC236}">
                <a16:creationId xmlns:a16="http://schemas.microsoft.com/office/drawing/2014/main" xmlns="" id="{9C1A4D32-3A78-4135-B00D-DB7BBDFD94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51F6F1-A931-4494-9A98-399D52B3628E}" type="slidenum">
              <a:rPr lang="en-US" altLang="en-US" smtClean="0"/>
              <a:pPr/>
              <a:t>15</a:t>
            </a:fld>
            <a:endParaRPr lang="en-US" altLang="en-US" dirty="0"/>
          </a:p>
        </p:txBody>
      </p:sp>
    </p:spTree>
    <p:extLst>
      <p:ext uri="{BB962C8B-B14F-4D97-AF65-F5344CB8AC3E}">
        <p14:creationId xmlns:p14="http://schemas.microsoft.com/office/powerpoint/2010/main" val="2727871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t>
            </a:r>
          </a:p>
          <a:p>
            <a:endParaRPr lang="en-US" dirty="0"/>
          </a:p>
          <a:p>
            <a:r>
              <a:rPr lang="en-US" dirty="0"/>
              <a:t>Career</a:t>
            </a:r>
          </a:p>
          <a:p>
            <a:r>
              <a:rPr lang="en-US" dirty="0"/>
              <a:t>Low employment rates for all people with mental illness have not improved, even with advent of supported employment</a:t>
            </a:r>
          </a:p>
          <a:p>
            <a:r>
              <a:rPr lang="en-US" dirty="0"/>
              <a:t>Jobs via supported employment have been low paying and short term- many reasons</a:t>
            </a:r>
          </a:p>
          <a:p>
            <a:endParaRPr lang="en-US" dirty="0"/>
          </a:p>
        </p:txBody>
      </p:sp>
      <p:sp>
        <p:nvSpPr>
          <p:cNvPr id="4" name="Slide Number Placeholder 3"/>
          <p:cNvSpPr>
            <a:spLocks noGrp="1"/>
          </p:cNvSpPr>
          <p:nvPr>
            <p:ph type="sldNum" sz="quarter" idx="10"/>
          </p:nvPr>
        </p:nvSpPr>
        <p:spPr/>
        <p:txBody>
          <a:bodyPr/>
          <a:lstStyle/>
          <a:p>
            <a:fld id="{736B6DFB-6693-4162-BE16-7BB6C1392AF5}" type="slidenum">
              <a:rPr lang="en-US" smtClean="0"/>
              <a:pPr/>
              <a:t>17</a:t>
            </a:fld>
            <a:endParaRPr lang="en-US" dirty="0"/>
          </a:p>
        </p:txBody>
      </p:sp>
    </p:spTree>
    <p:extLst>
      <p:ext uri="{BB962C8B-B14F-4D97-AF65-F5344CB8AC3E}">
        <p14:creationId xmlns:p14="http://schemas.microsoft.com/office/powerpoint/2010/main" val="979798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t>
            </a:r>
          </a:p>
        </p:txBody>
      </p:sp>
      <p:sp>
        <p:nvSpPr>
          <p:cNvPr id="4" name="Slide Number Placeholder 3"/>
          <p:cNvSpPr>
            <a:spLocks noGrp="1"/>
          </p:cNvSpPr>
          <p:nvPr>
            <p:ph type="sldNum" sz="quarter" idx="10"/>
          </p:nvPr>
        </p:nvSpPr>
        <p:spPr/>
        <p:txBody>
          <a:bodyPr/>
          <a:lstStyle/>
          <a:p>
            <a:fld id="{736B6DFB-6693-4162-BE16-7BB6C1392AF5}" type="slidenum">
              <a:rPr lang="en-US" smtClean="0"/>
              <a:pPr/>
              <a:t>18</a:t>
            </a:fld>
            <a:endParaRPr lang="en-US" dirty="0"/>
          </a:p>
        </p:txBody>
      </p:sp>
    </p:spTree>
    <p:extLst>
      <p:ext uri="{BB962C8B-B14F-4D97-AF65-F5344CB8AC3E}">
        <p14:creationId xmlns:p14="http://schemas.microsoft.com/office/powerpoint/2010/main" val="176420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Vanessa</a:t>
            </a:r>
          </a:p>
          <a:p>
            <a:endParaRPr lang="en-US" dirty="0"/>
          </a:p>
          <a:p>
            <a:r>
              <a:rPr lang="en-US" dirty="0"/>
              <a:t>8-11: 10-15</a:t>
            </a:r>
          </a:p>
          <a:p>
            <a:r>
              <a:rPr lang="en-US" dirty="0"/>
              <a:t>“Capital” in this study is designed as the personal and social assets accumulated by an individual or organization that can generate a wider variety of resources and valued opportunities (Bliss et al. 2005).</a:t>
            </a:r>
          </a:p>
          <a:p>
            <a:r>
              <a:rPr lang="en-US" dirty="0"/>
              <a:t>Notice I don’t have MI in here- these</a:t>
            </a:r>
            <a:r>
              <a:rPr lang="en-US" baseline="0" dirty="0"/>
              <a:t> are generic categories that could apply to anyone.  But what’s clear is that people with MI are generally more vulnerable/sensitive and at times struggle with motivation [as is case with other people].  </a:t>
            </a:r>
          </a:p>
          <a:p>
            <a:r>
              <a:rPr lang="en-US" baseline="0" dirty="0"/>
              <a:t>   Beyond that trouble with job, explore the complexity of reasons (all categories)</a:t>
            </a:r>
          </a:p>
          <a:p>
            <a:r>
              <a:rPr lang="en-US" baseline="0" dirty="0"/>
              <a:t>Many of the issues raised under social and psych capital, but that is not addressed in literature and tools, leaving all to struggle,</a:t>
            </a:r>
          </a:p>
          <a:p>
            <a:endParaRPr lang="en-US" baseline="0" dirty="0"/>
          </a:p>
          <a:p>
            <a:pPr lvl="0"/>
            <a:r>
              <a:rPr lang="en-US" dirty="0"/>
              <a:t>Peers at former program… where is the EXISTING conflict, discomfort of therapists, can lost best peer opportunities (page 93)</a:t>
            </a:r>
          </a:p>
          <a:p>
            <a:pPr lvl="0"/>
            <a:r>
              <a:rPr lang="en-US" dirty="0"/>
              <a:t>Supervision by peer or not.  Not concerned – more so with quality of supervisor and understanding of the job</a:t>
            </a:r>
          </a:p>
          <a:p>
            <a:pPr lvl="0"/>
            <a:r>
              <a:rPr lang="en-US" dirty="0"/>
              <a:t>Medical v recovery model… that is a fundamental question. And can come down to self-determination and dignity of risk (pages 39-40)</a:t>
            </a:r>
          </a:p>
          <a:p>
            <a:endParaRPr lang="en-US" dirty="0"/>
          </a:p>
        </p:txBody>
      </p:sp>
      <p:sp>
        <p:nvSpPr>
          <p:cNvPr id="4" name="Slide Number Placeholder 3"/>
          <p:cNvSpPr>
            <a:spLocks noGrp="1"/>
          </p:cNvSpPr>
          <p:nvPr>
            <p:ph type="sldNum" sz="quarter" idx="10"/>
          </p:nvPr>
        </p:nvSpPr>
        <p:spPr/>
        <p:txBody>
          <a:bodyPr/>
          <a:lstStyle/>
          <a:p>
            <a:fld id="{5B83560C-3EAE-4B9E-A542-6973A16F964E}" type="slidenum">
              <a:rPr lang="en-US" smtClean="0"/>
              <a:t>19</a:t>
            </a:fld>
            <a:endParaRPr lang="en-US" dirty="0"/>
          </a:p>
        </p:txBody>
      </p:sp>
    </p:spTree>
    <p:extLst>
      <p:ext uri="{BB962C8B-B14F-4D97-AF65-F5344CB8AC3E}">
        <p14:creationId xmlns:p14="http://schemas.microsoft.com/office/powerpoint/2010/main" val="307529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600" dirty="0"/>
              <a:t>Vanessa</a:t>
            </a:r>
          </a:p>
          <a:p>
            <a:pPr lvl="1"/>
            <a:r>
              <a:rPr lang="en-US" sz="1600" dirty="0"/>
              <a:t/>
            </a:r>
            <a:br>
              <a:rPr lang="en-US" sz="1600" dirty="0"/>
            </a:br>
            <a:r>
              <a:rPr lang="en-US" sz="1600" dirty="0"/>
              <a:t>Services</a:t>
            </a:r>
            <a:r>
              <a:rPr lang="en-US" sz="1600" baseline="0" dirty="0"/>
              <a:t> transitions</a:t>
            </a:r>
          </a:p>
          <a:p>
            <a:pPr lvl="2"/>
            <a:r>
              <a:rPr lang="en-US" sz="1600" dirty="0"/>
              <a:t>Aging out” process</a:t>
            </a:r>
          </a:p>
          <a:p>
            <a:pPr lvl="2"/>
            <a:r>
              <a:rPr lang="en-US" sz="1600" dirty="0"/>
              <a:t>Adult system not meeting developmental needs nor prepared to do  </a:t>
            </a:r>
          </a:p>
          <a:p>
            <a:pPr lvl="1"/>
            <a:endParaRPr lang="en-US" sz="2400" dirty="0"/>
          </a:p>
          <a:p>
            <a:endParaRPr lang="en-US" dirty="0"/>
          </a:p>
        </p:txBody>
      </p:sp>
      <p:sp>
        <p:nvSpPr>
          <p:cNvPr id="4" name="Slide Number Placeholder 3"/>
          <p:cNvSpPr>
            <a:spLocks noGrp="1"/>
          </p:cNvSpPr>
          <p:nvPr>
            <p:ph type="sldNum" sz="quarter" idx="10"/>
          </p:nvPr>
        </p:nvSpPr>
        <p:spPr/>
        <p:txBody>
          <a:bodyPr/>
          <a:lstStyle/>
          <a:p>
            <a:pPr>
              <a:defRPr/>
            </a:pPr>
            <a:fld id="{D2A0CC2E-AAE6-4F41-8EA0-AA5119340D48}" type="slidenum">
              <a:rPr lang="en-US" smtClean="0"/>
              <a:pPr>
                <a:defRPr/>
              </a:pPr>
              <a:t>20</a:t>
            </a:fld>
            <a:endParaRPr lang="en-US" dirty="0"/>
          </a:p>
        </p:txBody>
      </p:sp>
    </p:spTree>
    <p:extLst>
      <p:ext uri="{BB962C8B-B14F-4D97-AF65-F5344CB8AC3E}">
        <p14:creationId xmlns:p14="http://schemas.microsoft.com/office/powerpoint/2010/main" val="3183131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72073299-260B-456A-9580-81C9CA1E9C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xmlns="" id="{000CA986-B555-4869-9B99-2F3E0943DC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 Questions for all that peer role affects- lead 2 + 3</a:t>
            </a:r>
          </a:p>
        </p:txBody>
      </p:sp>
      <p:sp>
        <p:nvSpPr>
          <p:cNvPr id="22532" name="Slide Number Placeholder 3">
            <a:extLst>
              <a:ext uri="{FF2B5EF4-FFF2-40B4-BE49-F238E27FC236}">
                <a16:creationId xmlns:a16="http://schemas.microsoft.com/office/drawing/2014/main" xmlns="" id="{3E94AF0E-02E7-4FA9-9493-91CF70862F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F6428571-6A9C-4B85-9380-3AA14F8C24EB}" type="slidenum">
              <a:rPr lang="en-US" altLang="en-US"/>
              <a:pPr/>
              <a:t>22</a:t>
            </a:fld>
            <a:endParaRPr lang="en-US" altLang="en-US" dirty="0"/>
          </a:p>
        </p:txBody>
      </p:sp>
    </p:spTree>
    <p:extLst>
      <p:ext uri="{BB962C8B-B14F-4D97-AF65-F5344CB8AC3E}">
        <p14:creationId xmlns:p14="http://schemas.microsoft.com/office/powerpoint/2010/main" val="303422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03F29372-02DB-4542-9991-2CED37A54E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xmlns="" id="{BF6F43BD-8901-48B5-A793-1B895F9BF0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spcAft>
                <a:spcPts val="1225"/>
              </a:spcAft>
            </a:pPr>
            <a:r>
              <a:rPr lang="en-US" altLang="en-US" dirty="0">
                <a:solidFill>
                  <a:srgbClr val="000000"/>
                </a:solidFill>
              </a:rPr>
              <a:t>Differentiate it from other direct support jobs</a:t>
            </a:r>
          </a:p>
          <a:p>
            <a:pPr eaLnBrk="1" hangingPunct="1">
              <a:spcBef>
                <a:spcPct val="0"/>
              </a:spcBef>
            </a:pPr>
            <a:r>
              <a:rPr lang="en-US" altLang="en-US" dirty="0"/>
              <a:t>Educate all</a:t>
            </a:r>
          </a:p>
          <a:p>
            <a:pPr eaLnBrk="1" hangingPunct="1">
              <a:spcBef>
                <a:spcPct val="0"/>
              </a:spcBef>
            </a:pPr>
            <a:r>
              <a:rPr lang="en-US" altLang="en-US" dirty="0"/>
              <a:t>Etc.</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dirty="0"/>
              <a:t>	-Experience of first episode psychosis or wider scope</a:t>
            </a:r>
          </a:p>
          <a:p>
            <a:pPr eaLnBrk="1" hangingPunct="1">
              <a:spcBef>
                <a:spcPct val="0"/>
              </a:spcBef>
            </a:pPr>
            <a:r>
              <a:rPr lang="en-US" altLang="en-US" dirty="0"/>
              <a:t>How are you supposed to know whom to hire if you don’t know what you need</a:t>
            </a:r>
          </a:p>
          <a:p>
            <a:pPr eaLnBrk="1" hangingPunct="1">
              <a:spcBef>
                <a:spcPct val="0"/>
              </a:spcBef>
            </a:pPr>
            <a:endParaRPr lang="en-US" altLang="en-US" dirty="0"/>
          </a:p>
        </p:txBody>
      </p:sp>
      <p:sp>
        <p:nvSpPr>
          <p:cNvPr id="32772" name="Slide Number Placeholder 3">
            <a:extLst>
              <a:ext uri="{FF2B5EF4-FFF2-40B4-BE49-F238E27FC236}">
                <a16:creationId xmlns:a16="http://schemas.microsoft.com/office/drawing/2014/main" xmlns="" id="{0C44087A-FE4D-4AA4-9D1C-A009A807E4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59F38614-C0BE-492F-A089-DBDF13E4AABE}" type="slidenum">
              <a:rPr lang="en-US" altLang="en-US" smtClean="0"/>
              <a:pPr/>
              <a:t>25</a:t>
            </a:fld>
            <a:endParaRPr lang="en-US" altLang="en-US" dirty="0"/>
          </a:p>
        </p:txBody>
      </p:sp>
    </p:spTree>
    <p:extLst>
      <p:ext uri="{BB962C8B-B14F-4D97-AF65-F5344CB8AC3E}">
        <p14:creationId xmlns:p14="http://schemas.microsoft.com/office/powerpoint/2010/main" val="3295837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on other staff</a:t>
            </a:r>
          </a:p>
          <a:p>
            <a:r>
              <a:rPr lang="en-US" dirty="0"/>
              <a:t>Qualifications</a:t>
            </a:r>
          </a:p>
          <a:p>
            <a:r>
              <a:rPr lang="en-US" dirty="0"/>
              <a:t>Primary</a:t>
            </a:r>
          </a:p>
          <a:p>
            <a:pPr lvl="1"/>
            <a:r>
              <a:rPr lang="en-US" sz="1900" dirty="0"/>
              <a:t>Lived experience, types</a:t>
            </a:r>
          </a:p>
          <a:p>
            <a:pPr lvl="1"/>
            <a:r>
              <a:rPr lang="en-US" sz="1900" dirty="0"/>
              <a:t>Capacity for peer support</a:t>
            </a:r>
          </a:p>
          <a:p>
            <a:pPr lvl="1"/>
            <a:r>
              <a:rPr lang="en-US" sz="1900" dirty="0"/>
              <a:t>Capacity for advocacy</a:t>
            </a:r>
          </a:p>
          <a:p>
            <a:pPr lvl="1"/>
            <a:r>
              <a:rPr lang="en-US" sz="1900" dirty="0"/>
              <a:t>Professional and ethical conduct</a:t>
            </a:r>
          </a:p>
          <a:p>
            <a:r>
              <a:rPr lang="en-US" dirty="0">
                <a:solidFill>
                  <a:schemeClr val="accent5">
                    <a:lumMod val="50000"/>
                  </a:schemeClr>
                </a:solidFill>
              </a:rPr>
              <a:t>Avoid common direct services job criteria that tend to screen out [exclude] people with SMHC, often the most optimal candidates:</a:t>
            </a:r>
          </a:p>
          <a:p>
            <a:pPr lvl="1"/>
            <a:r>
              <a:rPr lang="en-US" sz="1800" dirty="0">
                <a:solidFill>
                  <a:schemeClr val="accent5">
                    <a:lumMod val="50000"/>
                  </a:schemeClr>
                </a:solidFill>
              </a:rPr>
              <a:t>Educational background  </a:t>
            </a:r>
          </a:p>
          <a:p>
            <a:pPr lvl="1"/>
            <a:r>
              <a:rPr lang="en-US" sz="1800" dirty="0">
                <a:solidFill>
                  <a:schemeClr val="accent5">
                    <a:lumMod val="50000"/>
                  </a:schemeClr>
                </a:solidFill>
              </a:rPr>
              <a:t>Criminal history (TK p.46)</a:t>
            </a:r>
          </a:p>
          <a:p>
            <a:pPr lvl="1"/>
            <a:r>
              <a:rPr lang="en-US" sz="1800" dirty="0"/>
              <a:t>More relevant:  </a:t>
            </a:r>
            <a:r>
              <a:rPr lang="en-US" sz="1800" dirty="0">
                <a:solidFill>
                  <a:prstClr val="black"/>
                </a:solidFill>
              </a:rPr>
              <a:t>Has overcome barriers and can discuss this</a:t>
            </a:r>
            <a:endParaRPr lang="en-US" sz="1800" dirty="0"/>
          </a:p>
          <a:p>
            <a:endParaRPr lang="en-US" dirty="0"/>
          </a:p>
        </p:txBody>
      </p:sp>
      <p:sp>
        <p:nvSpPr>
          <p:cNvPr id="4" name="Slide Number Placeholder 3"/>
          <p:cNvSpPr>
            <a:spLocks noGrp="1"/>
          </p:cNvSpPr>
          <p:nvPr>
            <p:ph type="sldNum" sz="quarter" idx="10"/>
          </p:nvPr>
        </p:nvSpPr>
        <p:spPr/>
        <p:txBody>
          <a:bodyPr/>
          <a:lstStyle/>
          <a:p>
            <a:pPr>
              <a:defRPr/>
            </a:pPr>
            <a:fld id="{D2A0CC2E-AAE6-4F41-8EA0-AA5119340D48}" type="slidenum">
              <a:rPr lang="en-US" smtClean="0"/>
              <a:pPr>
                <a:defRPr/>
              </a:pPr>
              <a:t>26</a:t>
            </a:fld>
            <a:endParaRPr lang="en-US" dirty="0"/>
          </a:p>
        </p:txBody>
      </p:sp>
    </p:spTree>
    <p:extLst>
      <p:ext uri="{BB962C8B-B14F-4D97-AF65-F5344CB8AC3E}">
        <p14:creationId xmlns:p14="http://schemas.microsoft.com/office/powerpoint/2010/main" val="338442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865E2495-85DE-4281-A640-2E77012D61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A568DA14-95D5-4258-BE3B-70384A8D6B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eaLnBrk="1" hangingPunct="1">
              <a:spcBef>
                <a:spcPct val="0"/>
              </a:spcBef>
            </a:pPr>
            <a:r>
              <a:rPr lang="en-US" altLang="en-US" sz="6700" dirty="0"/>
              <a:t>Connect</a:t>
            </a:r>
          </a:p>
          <a:p>
            <a:pPr lvl="1" eaLnBrk="1" hangingPunct="1">
              <a:spcBef>
                <a:spcPct val="0"/>
              </a:spcBef>
              <a:buFont typeface="Courier New" panose="02070309020205020404" pitchFamily="49" charset="0"/>
              <a:buChar char="o"/>
            </a:pPr>
            <a:r>
              <a:rPr lang="en-US" altLang="en-US" sz="5000" dirty="0"/>
              <a:t>Peer and advocacy groups</a:t>
            </a:r>
          </a:p>
          <a:p>
            <a:pPr lvl="1" eaLnBrk="1" hangingPunct="1">
              <a:spcBef>
                <a:spcPct val="0"/>
              </a:spcBef>
              <a:buFont typeface="Courier New" panose="02070309020205020404" pitchFamily="49" charset="0"/>
              <a:buChar char="o"/>
            </a:pPr>
            <a:r>
              <a:rPr lang="en-US" altLang="en-US" sz="5000" dirty="0"/>
              <a:t>Vocational training programs</a:t>
            </a:r>
          </a:p>
          <a:p>
            <a:pPr lvl="1" eaLnBrk="1" hangingPunct="1">
              <a:spcBef>
                <a:spcPct val="0"/>
              </a:spcBef>
              <a:buFont typeface="Courier New" panose="02070309020205020404" pitchFamily="49" charset="0"/>
              <a:buChar char="o"/>
            </a:pPr>
            <a:r>
              <a:rPr lang="en-US" altLang="en-US" sz="5000" dirty="0"/>
              <a:t>Colleges, universities, certification programs</a:t>
            </a:r>
          </a:p>
          <a:p>
            <a:pPr eaLnBrk="1" hangingPunct="1">
              <a:spcBef>
                <a:spcPct val="0"/>
              </a:spcBef>
            </a:pPr>
            <a:r>
              <a:rPr lang="en-US" altLang="en-US" sz="6700" dirty="0"/>
              <a:t>Internet trends, social media  </a:t>
            </a:r>
          </a:p>
          <a:p>
            <a:pPr eaLnBrk="1" hangingPunct="1">
              <a:spcBef>
                <a:spcPct val="0"/>
              </a:spcBef>
            </a:pPr>
            <a:endParaRPr lang="en-US" altLang="en-US" dirty="0"/>
          </a:p>
          <a:p>
            <a:pPr eaLnBrk="1" hangingPunct="1">
              <a:spcBef>
                <a:spcPct val="0"/>
              </a:spcBef>
            </a:pPr>
            <a:endParaRPr lang="en-US" altLang="en-US" dirty="0"/>
          </a:p>
        </p:txBody>
      </p:sp>
      <p:sp>
        <p:nvSpPr>
          <p:cNvPr id="39940" name="Slide Number Placeholder 3">
            <a:extLst>
              <a:ext uri="{FF2B5EF4-FFF2-40B4-BE49-F238E27FC236}">
                <a16:creationId xmlns:a16="http://schemas.microsoft.com/office/drawing/2014/main" xmlns="" id="{9B3E35AC-04EE-44F9-A199-0AB1729B6B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AA08D2FD-50BD-47D8-A88F-B4A2351D9F75}" type="slidenum">
              <a:rPr lang="en-US" altLang="en-US" smtClean="0"/>
              <a:pPr/>
              <a:t>28</a:t>
            </a:fld>
            <a:endParaRPr lang="en-US" altLang="en-US" dirty="0"/>
          </a:p>
        </p:txBody>
      </p:sp>
    </p:spTree>
    <p:extLst>
      <p:ext uri="{BB962C8B-B14F-4D97-AF65-F5344CB8AC3E}">
        <p14:creationId xmlns:p14="http://schemas.microsoft.com/office/powerpoint/2010/main" val="2685715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B6DFB-6693-4162-BE16-7BB6C1392AF5}" type="slidenum">
              <a:rPr lang="en-US" smtClean="0"/>
              <a:pPr/>
              <a:t>29</a:t>
            </a:fld>
            <a:endParaRPr lang="en-US" dirty="0"/>
          </a:p>
        </p:txBody>
      </p:sp>
    </p:spTree>
    <p:extLst>
      <p:ext uri="{BB962C8B-B14F-4D97-AF65-F5344CB8AC3E}">
        <p14:creationId xmlns:p14="http://schemas.microsoft.com/office/powerpoint/2010/main" val="126360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Jon</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2D279BE-C417-44AA-8663-F7FAC9B13062}"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1007793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The Workforce Innovation and Opportunity Act (WIOA), effective July 1, 2015, requires state-run Vocational Rehabilitation agencies to work with employers to assess their labor needs and coordinate the development of work-based learning opportunities, such as apprenticeships (Stapleton et al., 2015). </a:t>
            </a:r>
          </a:p>
          <a:p>
            <a:r>
              <a:rPr lang="en-US" dirty="0"/>
              <a:t>   WIOA is also providing $400 million in pilot funding for studying innovative workforce retention strategies, including best practices described above (Stapleton et al., 2015). </a:t>
            </a:r>
          </a:p>
          <a:p>
            <a:r>
              <a:rPr lang="en-US" dirty="0"/>
              <a:t>   Regulatory provisions released in 2013 require federal contractors to set a seven percent workforce utilization goal for employment of individuals with disabilities, though direct incentives have yet to be developed (Hollenbeck, 2015).  </a:t>
            </a:r>
          </a:p>
        </p:txBody>
      </p:sp>
      <p:sp>
        <p:nvSpPr>
          <p:cNvPr id="4" name="Slide Number Placeholder 3"/>
          <p:cNvSpPr>
            <a:spLocks noGrp="1"/>
          </p:cNvSpPr>
          <p:nvPr>
            <p:ph type="sldNum" sz="quarter" idx="10"/>
          </p:nvPr>
        </p:nvSpPr>
        <p:spPr/>
        <p:txBody>
          <a:bodyPr/>
          <a:lstStyle/>
          <a:p>
            <a:fld id="{736B6DFB-6693-4162-BE16-7BB6C1392AF5}" type="slidenum">
              <a:rPr lang="en-US" smtClean="0"/>
              <a:pPr/>
              <a:t>30</a:t>
            </a:fld>
            <a:endParaRPr lang="en-US" dirty="0"/>
          </a:p>
        </p:txBody>
      </p:sp>
    </p:spTree>
    <p:extLst>
      <p:ext uri="{BB962C8B-B14F-4D97-AF65-F5344CB8AC3E}">
        <p14:creationId xmlns:p14="http://schemas.microsoft.com/office/powerpoint/2010/main" val="3418142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peers not feasible</a:t>
            </a:r>
          </a:p>
        </p:txBody>
      </p:sp>
      <p:sp>
        <p:nvSpPr>
          <p:cNvPr id="4" name="Slide Number Placeholder 3"/>
          <p:cNvSpPr>
            <a:spLocks noGrp="1"/>
          </p:cNvSpPr>
          <p:nvPr>
            <p:ph type="sldNum" sz="quarter" idx="10"/>
          </p:nvPr>
        </p:nvSpPr>
        <p:spPr/>
        <p:txBody>
          <a:bodyPr/>
          <a:lstStyle/>
          <a:p>
            <a:pPr>
              <a:defRPr/>
            </a:pPr>
            <a:fld id="{D2A0CC2E-AAE6-4F41-8EA0-AA5119340D48}" type="slidenum">
              <a:rPr lang="en-US" smtClean="0"/>
              <a:pPr>
                <a:defRPr/>
              </a:pPr>
              <a:t>31</a:t>
            </a:fld>
            <a:endParaRPr lang="en-US" dirty="0"/>
          </a:p>
        </p:txBody>
      </p:sp>
    </p:spTree>
    <p:extLst>
      <p:ext uri="{BB962C8B-B14F-4D97-AF65-F5344CB8AC3E}">
        <p14:creationId xmlns:p14="http://schemas.microsoft.com/office/powerpoint/2010/main" val="1570201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Hostile</a:t>
            </a:r>
            <a:br>
              <a:rPr lang="en-US" dirty="0"/>
            </a:br>
            <a:r>
              <a:rPr lang="en-US" dirty="0"/>
              <a:t>Controlled</a:t>
            </a:r>
            <a:r>
              <a:rPr lang="en-US" baseline="0" dirty="0"/>
              <a:t> symptoms</a:t>
            </a:r>
          </a:p>
          <a:p>
            <a:r>
              <a:rPr lang="en-US" baseline="0" dirty="0"/>
              <a:t>Regarded as </a:t>
            </a:r>
            <a:endParaRPr lang="en-US" dirty="0"/>
          </a:p>
        </p:txBody>
      </p:sp>
      <p:sp>
        <p:nvSpPr>
          <p:cNvPr id="4" name="Slide Number Placeholder 3"/>
          <p:cNvSpPr>
            <a:spLocks noGrp="1"/>
          </p:cNvSpPr>
          <p:nvPr>
            <p:ph type="sldNum" sz="quarter" idx="10"/>
          </p:nvPr>
        </p:nvSpPr>
        <p:spPr/>
        <p:txBody>
          <a:bodyPr/>
          <a:lstStyle/>
          <a:p>
            <a:fld id="{736B6DFB-6693-4162-BE16-7BB6C1392AF5}" type="slidenum">
              <a:rPr lang="en-US" smtClean="0"/>
              <a:pPr/>
              <a:t>32</a:t>
            </a:fld>
            <a:endParaRPr lang="en-US" dirty="0"/>
          </a:p>
        </p:txBody>
      </p:sp>
    </p:spTree>
    <p:extLst>
      <p:ext uri="{BB962C8B-B14F-4D97-AF65-F5344CB8AC3E}">
        <p14:creationId xmlns:p14="http://schemas.microsoft.com/office/powerpoint/2010/main" val="459539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(cognitive and emotional processes functioning is the capacity to manage ones cognitive and emotional processes and to strategically</a:t>
            </a:r>
          </a:p>
          <a:p>
            <a:pPr defTabSz="914350" eaLnBrk="1" fontAlgn="auto" hangingPunct="1">
              <a:spcBef>
                <a:spcPts val="0"/>
              </a:spcBef>
              <a:spcAft>
                <a:spcPts val="0"/>
              </a:spcAft>
              <a:defRPr/>
            </a:pPr>
            <a:r>
              <a:rPr lang="en-US" dirty="0"/>
              <a:t>With PD, providers offer young adult clients opportunities to set meaningful life goals, while offering them support and direction to develop plans to attain them.</a:t>
            </a:r>
          </a:p>
          <a:p>
            <a:endParaRPr lang="en-US" dirty="0"/>
          </a:p>
          <a:p>
            <a:endParaRPr lang="en-US" dirty="0"/>
          </a:p>
        </p:txBody>
      </p:sp>
      <p:sp>
        <p:nvSpPr>
          <p:cNvPr id="4" name="Slide Number Placeholder 3"/>
          <p:cNvSpPr>
            <a:spLocks noGrp="1"/>
          </p:cNvSpPr>
          <p:nvPr>
            <p:ph type="sldNum" sz="quarter" idx="10"/>
          </p:nvPr>
        </p:nvSpPr>
        <p:spPr/>
        <p:txBody>
          <a:bodyPr/>
          <a:lstStyle/>
          <a:p>
            <a:fld id="{736B6DFB-6693-4162-BE16-7BB6C1392AF5}" type="slidenum">
              <a:rPr lang="en-US" smtClean="0"/>
              <a:pPr/>
              <a:t>34</a:t>
            </a:fld>
            <a:endParaRPr lang="en-US" dirty="0"/>
          </a:p>
        </p:txBody>
      </p:sp>
    </p:spTree>
    <p:extLst>
      <p:ext uri="{BB962C8B-B14F-4D97-AF65-F5344CB8AC3E}">
        <p14:creationId xmlns:p14="http://schemas.microsoft.com/office/powerpoint/2010/main" val="591582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2A0CC2E-AAE6-4F41-8EA0-AA5119340D48}" type="slidenum">
              <a:rPr lang="en-US" smtClean="0"/>
              <a:pPr>
                <a:defRPr/>
              </a:pPr>
              <a:t>38</a:t>
            </a:fld>
            <a:endParaRPr lang="en-US" dirty="0"/>
          </a:p>
        </p:txBody>
      </p:sp>
    </p:spTree>
    <p:extLst>
      <p:ext uri="{BB962C8B-B14F-4D97-AF65-F5344CB8AC3E}">
        <p14:creationId xmlns:p14="http://schemas.microsoft.com/office/powerpoint/2010/main" val="367143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Vanessa</a:t>
            </a:r>
          </a:p>
          <a:p>
            <a:endParaRPr lang="en-US" dirty="0"/>
          </a:p>
        </p:txBody>
      </p:sp>
      <p:sp>
        <p:nvSpPr>
          <p:cNvPr id="4" name="Slide Number Placeholder 3"/>
          <p:cNvSpPr>
            <a:spLocks noGrp="1"/>
          </p:cNvSpPr>
          <p:nvPr>
            <p:ph type="sldNum" sz="quarter" idx="10"/>
          </p:nvPr>
        </p:nvSpPr>
        <p:spPr/>
        <p:txBody>
          <a:bodyPr/>
          <a:lstStyle/>
          <a:p>
            <a:pPr>
              <a:defRPr/>
            </a:pPr>
            <a:fld id="{D2A0CC2E-AAE6-4F41-8EA0-AA5119340D48}" type="slidenum">
              <a:rPr lang="en-US" smtClean="0"/>
              <a:pPr>
                <a:defRPr/>
              </a:pPr>
              <a:t>39</a:t>
            </a:fld>
            <a:endParaRPr lang="en-US" dirty="0"/>
          </a:p>
        </p:txBody>
      </p:sp>
    </p:spTree>
    <p:extLst>
      <p:ext uri="{BB962C8B-B14F-4D97-AF65-F5344CB8AC3E}">
        <p14:creationId xmlns:p14="http://schemas.microsoft.com/office/powerpoint/2010/main" val="4214461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lnSpc>
                <a:spcPct val="90000"/>
              </a:lnSpc>
            </a:pPr>
            <a:r>
              <a:rPr lang="en-US" sz="1100" dirty="0">
                <a:latin typeface="Calibri" charset="0"/>
                <a:ea typeface="ＭＳ Ｐゴシック" charset="0"/>
              </a:rPr>
              <a:t>Vanessa</a:t>
            </a:r>
          </a:p>
          <a:p>
            <a:pPr>
              <a:lnSpc>
                <a:spcPct val="90000"/>
              </a:lnSpc>
            </a:pPr>
            <a:endParaRPr lang="en-US" sz="1100" dirty="0">
              <a:latin typeface="Calibri" charset="0"/>
              <a:ea typeface="ＭＳ Ｐゴシック" charset="0"/>
            </a:endParaRPr>
          </a:p>
          <a:p>
            <a:pPr>
              <a:lnSpc>
                <a:spcPct val="90000"/>
              </a:lnSpc>
            </a:pPr>
            <a:r>
              <a:rPr lang="en-US" sz="1100" dirty="0">
                <a:latin typeface="Calibri" charset="0"/>
                <a:ea typeface="ＭＳ Ｐゴシック" charset="0"/>
              </a:rPr>
              <a:t>There isn’t much research out there on the peer mentoring bond and what relational processes are working in those bonds to produce outcomes. However, there is some beautiful (and much needed) qualitative work done by Spencer.</a:t>
            </a:r>
          </a:p>
          <a:p>
            <a:pPr>
              <a:lnSpc>
                <a:spcPct val="90000"/>
              </a:lnSpc>
            </a:pPr>
            <a:endParaRPr lang="en-US" sz="1100" dirty="0">
              <a:latin typeface="Calibri" charset="0"/>
              <a:ea typeface="ＭＳ Ｐゴシック" charset="0"/>
            </a:endParaRPr>
          </a:p>
          <a:p>
            <a:pPr>
              <a:lnSpc>
                <a:spcPct val="90000"/>
              </a:lnSpc>
            </a:pPr>
            <a:r>
              <a:rPr lang="en-US" sz="1100" dirty="0">
                <a:latin typeface="Calibri" charset="0"/>
                <a:ea typeface="ＭＳ Ｐゴシック" charset="0"/>
              </a:rPr>
              <a:t>For these particpants, trust was so very important. And, it’s not that trust isn’t part of Spencer’s theory which she’s done research on, it’s part of all of these relational experiences – it was just very interesting that these young people made sense of their value of their mentoring relationship through the construct of “trust.” My own work and others in child welfare suggests that this population is rather distrusting of “mental health staff,” family, and even peers for many reasons: long-term system involvement; being separated from one’s family; from learning how to survive at a young age on the streets.  But having a mental illness complicates things more, because if you open up and trust someone, they might hospitalize you or make you take psychotropic medications that make your body feel bad. </a:t>
            </a:r>
          </a:p>
          <a:p>
            <a:pPr>
              <a:lnSpc>
                <a:spcPct val="90000"/>
              </a:lnSpc>
            </a:pPr>
            <a:endParaRPr lang="en-US" sz="1100" dirty="0">
              <a:latin typeface="Calibri" charset="0"/>
              <a:ea typeface="ＭＳ Ｐゴシック" charset="0"/>
            </a:endParaRPr>
          </a:p>
          <a:p>
            <a:pPr>
              <a:lnSpc>
                <a:spcPct val="90000"/>
              </a:lnSpc>
            </a:pPr>
            <a:r>
              <a:rPr lang="en-US" sz="1100" dirty="0">
                <a:latin typeface="Calibri" charset="0"/>
                <a:ea typeface="ＭＳ Ｐゴシック" charset="0"/>
              </a:rPr>
              <a:t>The word “trust” appeared repeatedly across participant responses as to what they liked about meeting with their peer mentor and how their mentor supported them. “Trust” is realized through both mentoring relational processes (i.e., the extent to which trust is fostered through experiences of empathy, authenticity, etc.) and peer mentor attributes (e.g., extent to which person is trustworthy, reliable and safe to disclose to).  Trustworthiness is essential in fostering strong bonds and working alliances in adult mental health system peer services research (Hewitt &amp; Coffey, 2005). For young people who are distrusting of service providers and who experience stigma due to their mental health diagnosis and not feeling understood by family, friends, or professionals (Kranke, Floersch, Townsend, &amp; Munson, 2011), connecting with a peer mentor may offer a kind of relational or interpersonal respite during this transitional time.</a:t>
            </a:r>
          </a:p>
          <a:p>
            <a:pPr>
              <a:lnSpc>
                <a:spcPct val="90000"/>
              </a:lnSpc>
            </a:pPr>
            <a:endParaRPr lang="en-US" sz="1100" dirty="0">
              <a:latin typeface="Calibri" charset="0"/>
              <a:ea typeface="ＭＳ Ｐゴシック"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71450" indent="-296711" eaLnBrk="0" hangingPunct="0">
              <a:defRPr sz="2400">
                <a:solidFill>
                  <a:schemeClr val="tx1"/>
                </a:solidFill>
                <a:latin typeface="Arial" charset="0"/>
                <a:ea typeface="ＭＳ Ｐゴシック" charset="0"/>
              </a:defRPr>
            </a:lvl2pPr>
            <a:lvl3pPr marL="1186847" indent="-237369" eaLnBrk="0" hangingPunct="0">
              <a:defRPr sz="2400">
                <a:solidFill>
                  <a:schemeClr val="tx1"/>
                </a:solidFill>
                <a:latin typeface="Arial" charset="0"/>
                <a:ea typeface="ＭＳ Ｐゴシック" charset="0"/>
              </a:defRPr>
            </a:lvl3pPr>
            <a:lvl4pPr marL="1661585" indent="-237369" eaLnBrk="0" hangingPunct="0">
              <a:defRPr sz="2400">
                <a:solidFill>
                  <a:schemeClr val="tx1"/>
                </a:solidFill>
                <a:latin typeface="Arial" charset="0"/>
                <a:ea typeface="ＭＳ Ｐゴシック" charset="0"/>
              </a:defRPr>
            </a:lvl4pPr>
            <a:lvl5pPr marL="2136324" indent="-237369" eaLnBrk="0" hangingPunct="0">
              <a:defRPr sz="2400">
                <a:solidFill>
                  <a:schemeClr val="tx1"/>
                </a:solidFill>
                <a:latin typeface="Arial" charset="0"/>
                <a:ea typeface="ＭＳ Ｐゴシック" charset="0"/>
              </a:defRPr>
            </a:lvl5pPr>
            <a:lvl6pPr marL="2611062" indent="-237369" eaLnBrk="0" fontAlgn="base" hangingPunct="0">
              <a:spcBef>
                <a:spcPct val="0"/>
              </a:spcBef>
              <a:spcAft>
                <a:spcPct val="0"/>
              </a:spcAft>
              <a:defRPr sz="2400">
                <a:solidFill>
                  <a:schemeClr val="tx1"/>
                </a:solidFill>
                <a:latin typeface="Arial" charset="0"/>
                <a:ea typeface="ＭＳ Ｐゴシック" charset="0"/>
              </a:defRPr>
            </a:lvl6pPr>
            <a:lvl7pPr marL="3085801" indent="-237369" eaLnBrk="0" fontAlgn="base" hangingPunct="0">
              <a:spcBef>
                <a:spcPct val="0"/>
              </a:spcBef>
              <a:spcAft>
                <a:spcPct val="0"/>
              </a:spcAft>
              <a:defRPr sz="2400">
                <a:solidFill>
                  <a:schemeClr val="tx1"/>
                </a:solidFill>
                <a:latin typeface="Arial" charset="0"/>
                <a:ea typeface="ＭＳ Ｐゴシック" charset="0"/>
              </a:defRPr>
            </a:lvl7pPr>
            <a:lvl8pPr marL="3560540" indent="-237369" eaLnBrk="0" fontAlgn="base" hangingPunct="0">
              <a:spcBef>
                <a:spcPct val="0"/>
              </a:spcBef>
              <a:spcAft>
                <a:spcPct val="0"/>
              </a:spcAft>
              <a:defRPr sz="2400">
                <a:solidFill>
                  <a:schemeClr val="tx1"/>
                </a:solidFill>
                <a:latin typeface="Arial" charset="0"/>
                <a:ea typeface="ＭＳ Ｐゴシック" charset="0"/>
              </a:defRPr>
            </a:lvl8pPr>
            <a:lvl9pPr marL="4035279" indent="-23736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9325FB-DD1A-944E-A34D-DA2D46F33729}" type="slidenum">
              <a:rPr lang="en-US" sz="1200">
                <a:latin typeface="Calibri" charset="0"/>
              </a:rPr>
              <a:pPr eaLnBrk="1" hangingPunct="1"/>
              <a:t>40</a:t>
            </a:fld>
            <a:endParaRPr lang="en-US" sz="1200" dirty="0">
              <a:latin typeface="Calibri" charset="0"/>
            </a:endParaRPr>
          </a:p>
        </p:txBody>
      </p:sp>
    </p:spTree>
    <p:extLst>
      <p:ext uri="{BB962C8B-B14F-4D97-AF65-F5344CB8AC3E}">
        <p14:creationId xmlns:p14="http://schemas.microsoft.com/office/powerpoint/2010/main" val="3360150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Vanessa</a:t>
            </a:r>
          </a:p>
        </p:txBody>
      </p:sp>
      <p:sp>
        <p:nvSpPr>
          <p:cNvPr id="4" name="Slide Number Placeholder 3"/>
          <p:cNvSpPr>
            <a:spLocks noGrp="1"/>
          </p:cNvSpPr>
          <p:nvPr>
            <p:ph type="sldNum" sz="quarter" idx="10"/>
          </p:nvPr>
        </p:nvSpPr>
        <p:spPr/>
        <p:txBody>
          <a:bodyPr/>
          <a:lstStyle/>
          <a:p>
            <a:pPr>
              <a:defRPr/>
            </a:pPr>
            <a:fld id="{D2A0CC2E-AAE6-4F41-8EA0-AA5119340D48}" type="slidenum">
              <a:rPr lang="en-US" smtClean="0"/>
              <a:pPr>
                <a:defRPr/>
              </a:pPr>
              <a:t>41</a:t>
            </a:fld>
            <a:endParaRPr lang="en-US" dirty="0"/>
          </a:p>
        </p:txBody>
      </p:sp>
    </p:spTree>
    <p:extLst>
      <p:ext uri="{BB962C8B-B14F-4D97-AF65-F5344CB8AC3E}">
        <p14:creationId xmlns:p14="http://schemas.microsoft.com/office/powerpoint/2010/main" val="772693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592899E7-3E5D-46D8-A4EB-56E6E1ACD2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xmlns="" id="{B7A4244E-45F7-4752-A1EB-7EDD929BA2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19-20: 10 So I don’t do a lot of this since you already do supervision and just need to apply to peers</a:t>
            </a:r>
          </a:p>
          <a:p>
            <a:pPr eaLnBrk="1" hangingPunct="1">
              <a:spcBef>
                <a:spcPct val="0"/>
              </a:spcBef>
            </a:pPr>
            <a:endParaRPr lang="en-US" altLang="en-US" dirty="0"/>
          </a:p>
        </p:txBody>
      </p:sp>
      <p:sp>
        <p:nvSpPr>
          <p:cNvPr id="55300" name="Slide Number Placeholder 3">
            <a:extLst>
              <a:ext uri="{FF2B5EF4-FFF2-40B4-BE49-F238E27FC236}">
                <a16:creationId xmlns:a16="http://schemas.microsoft.com/office/drawing/2014/main" xmlns="" id="{B07FA1BA-375A-4953-BA0B-7CD2C9254A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0AD359-612A-4DBC-A131-494933B51924}" type="slidenum">
              <a:rPr lang="en-US" altLang="en-US" smtClean="0"/>
              <a:pPr/>
              <a:t>42</a:t>
            </a:fld>
            <a:endParaRPr lang="en-US" altLang="en-US" dirty="0"/>
          </a:p>
        </p:txBody>
      </p:sp>
    </p:spTree>
    <p:extLst>
      <p:ext uri="{BB962C8B-B14F-4D97-AF65-F5344CB8AC3E}">
        <p14:creationId xmlns:p14="http://schemas.microsoft.com/office/powerpoint/2010/main" val="574533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Jon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Self-satisfaction… , </a:t>
            </a:r>
            <a:r>
              <a:rPr lang="en-US" dirty="0"/>
              <a:t>Retention,</a:t>
            </a:r>
            <a:r>
              <a:rPr lang="en-US" baseline="0" dirty="0"/>
              <a:t> </a:t>
            </a:r>
            <a:r>
              <a:rPr lang="en-US" dirty="0"/>
              <a:t>Productively</a:t>
            </a:r>
            <a:r>
              <a:rPr lang="en-US" baseline="0" dirty="0"/>
              <a:t>, </a:t>
            </a:r>
            <a:r>
              <a:rPr lang="en-US" dirty="0"/>
              <a:t>RAs improve productivity &amp; retention for people diagnosed with mental health conditions, if assistance is provided early.</a:t>
            </a:r>
          </a:p>
          <a:p>
            <a:r>
              <a:rPr lang="en-US" dirty="0"/>
              <a:t>But supervisors &amp; Human Resources are often wary about utilizing RA process</a:t>
            </a:r>
          </a:p>
          <a:p>
            <a:pPr lvl="1"/>
            <a:r>
              <a:rPr lang="en-US" dirty="0"/>
              <a:t>Lack of understanding of “mental illness” and supports</a:t>
            </a:r>
          </a:p>
          <a:p>
            <a:pPr lvl="1"/>
            <a:r>
              <a:rPr lang="en-US" dirty="0"/>
              <a:t>No clear decision framework for providing RAs</a:t>
            </a:r>
          </a:p>
          <a:p>
            <a:pPr lvl="1"/>
            <a:r>
              <a:rPr lang="en-US" dirty="0"/>
              <a:t>Concern about costs and disruption </a:t>
            </a:r>
          </a:p>
          <a:p>
            <a:endParaRPr lang="en-US" dirty="0"/>
          </a:p>
        </p:txBody>
      </p:sp>
      <p:sp>
        <p:nvSpPr>
          <p:cNvPr id="4" name="Slide Number Placeholder 3"/>
          <p:cNvSpPr>
            <a:spLocks noGrp="1"/>
          </p:cNvSpPr>
          <p:nvPr>
            <p:ph type="sldNum" sz="quarter" idx="10"/>
          </p:nvPr>
        </p:nvSpPr>
        <p:spPr/>
        <p:txBody>
          <a:bodyPr/>
          <a:lstStyle/>
          <a:p>
            <a:pPr>
              <a:defRPr/>
            </a:pPr>
            <a:fld id="{D2A0CC2E-AAE6-4F41-8EA0-AA5119340D48}" type="slidenum">
              <a:rPr lang="en-US" smtClean="0"/>
              <a:pPr>
                <a:defRPr/>
              </a:pPr>
              <a:t>43</a:t>
            </a:fld>
            <a:endParaRPr lang="en-US" dirty="0"/>
          </a:p>
        </p:txBody>
      </p:sp>
    </p:spTree>
    <p:extLst>
      <p:ext uri="{BB962C8B-B14F-4D97-AF65-F5344CB8AC3E}">
        <p14:creationId xmlns:p14="http://schemas.microsoft.com/office/powerpoint/2010/main" val="183935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A0CC2E-AAE6-4F41-8EA0-AA5119340D48}" type="slidenum">
              <a:rPr lang="en-US" smtClean="0"/>
              <a:pPr>
                <a:defRPr/>
              </a:pPr>
              <a:t>3</a:t>
            </a:fld>
            <a:endParaRPr lang="en-US" dirty="0"/>
          </a:p>
        </p:txBody>
      </p:sp>
    </p:spTree>
    <p:extLst>
      <p:ext uri="{BB962C8B-B14F-4D97-AF65-F5344CB8AC3E}">
        <p14:creationId xmlns:p14="http://schemas.microsoft.com/office/powerpoint/2010/main" val="1961489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2" indent="0">
              <a:buFont typeface="Wingdings" panose="05000000000000000000" pitchFamily="2" charset="2"/>
              <a:buNone/>
            </a:pPr>
            <a:r>
              <a:rPr lang="en-US" sz="2000" b="1" dirty="0">
                <a:cs typeface="Arial"/>
              </a:rPr>
              <a:t>Jon</a:t>
            </a:r>
          </a:p>
          <a:p>
            <a:pPr marL="0" lvl="2" indent="0">
              <a:buFont typeface="Wingdings" panose="05000000000000000000" pitchFamily="2" charset="2"/>
              <a:buNone/>
            </a:pPr>
            <a:endParaRPr lang="en-US" sz="2000" b="1" dirty="0">
              <a:cs typeface="Arial"/>
            </a:endParaRPr>
          </a:p>
          <a:p>
            <a:pPr marL="0" lvl="2" indent="0">
              <a:buFont typeface="Wingdings" panose="05000000000000000000" pitchFamily="2" charset="2"/>
              <a:buNone/>
            </a:pPr>
            <a:r>
              <a:rPr lang="en-US" sz="2000" b="1" dirty="0">
                <a:cs typeface="Arial"/>
              </a:rPr>
              <a:t>Reasonableness -  </a:t>
            </a:r>
            <a:r>
              <a:rPr lang="en-US" sz="1200" dirty="0">
                <a:solidFill>
                  <a:srgbClr val="FF0000"/>
                </a:solidFill>
                <a:latin typeface="Calibri Light" panose="020F0302020204030204" pitchFamily="34" charset="0"/>
              </a:rPr>
              <a:t>Reasonableness</a:t>
            </a:r>
          </a:p>
          <a:p>
            <a:pPr marL="342900" marR="0" lvl="2"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v"/>
              <a:tabLst/>
              <a:defRPr/>
            </a:pPr>
            <a:r>
              <a:rPr lang="en-US" sz="1200" dirty="0">
                <a:latin typeface="Calibri Light" panose="020F0302020204030204" pitchFamily="34" charset="0"/>
              </a:rPr>
              <a:t>What will the short- &amp; long-term impact of the accommodation(s) be? </a:t>
            </a:r>
          </a:p>
          <a:p>
            <a:pPr marL="342900" lvl="2" indent="-342900">
              <a:buFont typeface="Wingdings" panose="05000000000000000000" pitchFamily="2" charset="2"/>
              <a:buChar char="v"/>
            </a:pPr>
            <a:r>
              <a:rPr lang="en-US" sz="1200" dirty="0">
                <a:solidFill>
                  <a:srgbClr val="FF0000"/>
                </a:solidFill>
                <a:latin typeface="Calibri Light" panose="020F0302020204030204" pitchFamily="34" charset="0"/>
              </a:rPr>
              <a:t>What is the likelihood that the accommodation(s) will be effective? </a:t>
            </a:r>
          </a:p>
          <a:p>
            <a:pPr marL="182563" lvl="2" indent="-182563">
              <a:buFont typeface="Wingdings" panose="05000000000000000000" pitchFamily="2" charset="2"/>
              <a:buChar char="v"/>
            </a:pPr>
            <a:r>
              <a:rPr lang="en-US" sz="1200" dirty="0">
                <a:solidFill>
                  <a:srgbClr val="FF0000"/>
                </a:solidFill>
                <a:latin typeface="Calibri Light" panose="020F0302020204030204" pitchFamily="34" charset="0"/>
              </a:rPr>
              <a:t>What has worked here in the past for TPMs? </a:t>
            </a:r>
          </a:p>
          <a:p>
            <a:pPr marL="182563" lvl="2" indent="-182563">
              <a:buFont typeface="Wingdings" panose="05000000000000000000" pitchFamily="2" charset="2"/>
              <a:buChar char="v"/>
            </a:pPr>
            <a:r>
              <a:rPr lang="en-US" sz="1200" dirty="0">
                <a:solidFill>
                  <a:srgbClr val="FF0000"/>
                </a:solidFill>
                <a:latin typeface="Calibri Light" panose="020F0302020204030204" pitchFamily="34" charset="0"/>
              </a:rPr>
              <a:t>What has worked in the past for </a:t>
            </a:r>
            <a:r>
              <a:rPr lang="en-US" sz="1200" i="1" dirty="0">
                <a:solidFill>
                  <a:srgbClr val="FF0000"/>
                </a:solidFill>
                <a:latin typeface="Calibri Light" panose="020F0302020204030204" pitchFamily="34" charset="0"/>
              </a:rPr>
              <a:t>this </a:t>
            </a:r>
            <a:r>
              <a:rPr lang="en-US" sz="1200" dirty="0">
                <a:solidFill>
                  <a:srgbClr val="FF0000"/>
                </a:solidFill>
                <a:latin typeface="Calibri Light" panose="020F0302020204030204" pitchFamily="34" charset="0"/>
              </a:rPr>
              <a:t>TPM?</a:t>
            </a:r>
          </a:p>
          <a:p>
            <a:pPr marL="0" lvl="2" indent="0">
              <a:buFont typeface="Wingdings" panose="05000000000000000000" pitchFamily="2" charset="2"/>
              <a:buNone/>
            </a:pPr>
            <a:r>
              <a:rPr lang="en-US" sz="1200" b="1" dirty="0">
                <a:solidFill>
                  <a:srgbClr val="FF0000"/>
                </a:solidFill>
                <a:latin typeface="Calibri Light" panose="020F0302020204030204" pitchFamily="34" charset="0"/>
              </a:rPr>
              <a:t>UH</a:t>
            </a:r>
          </a:p>
          <a:p>
            <a:pPr marL="0" marR="0" lvl="2"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sz="1200" dirty="0">
                <a:cs typeface="Arial"/>
              </a:rPr>
              <a:t>Reluctance- Low cost, it’s about peoples time</a:t>
            </a:r>
          </a:p>
          <a:p>
            <a:pPr marL="0" marR="0" lvl="2"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sz="1200" dirty="0">
                <a:cs typeface="Arial"/>
              </a:rPr>
              <a:t>Leave Appendix G.</a:t>
            </a:r>
            <a:r>
              <a:rPr lang="en-US" sz="1200" baseline="0" dirty="0">
                <a:cs typeface="Arial"/>
              </a:rPr>
              <a:t> Shouldn’t be first choice and with RTW/CBT</a:t>
            </a:r>
            <a:endParaRPr lang="en-US" sz="1200" dirty="0">
              <a:cs typeface="Arial"/>
            </a:endParaRPr>
          </a:p>
          <a:p>
            <a:pPr marL="0" marR="0" lvl="2"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sz="1200" b="1" baseline="0" dirty="0">
                <a:cs typeface="Arial"/>
              </a:rPr>
              <a:t>Interactive</a:t>
            </a:r>
          </a:p>
          <a:p>
            <a:pPr marL="0" marR="0" lvl="2"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sz="1200" b="0" baseline="0" dirty="0">
                <a:cs typeface="Arial"/>
              </a:rPr>
              <a:t>Reason for….</a:t>
            </a:r>
          </a:p>
          <a:p>
            <a:pPr marL="457200" lvl="2" indent="-457200">
              <a:spcAft>
                <a:spcPts val="1200"/>
              </a:spcAft>
              <a:buClr>
                <a:schemeClr val="accent1"/>
              </a:buClr>
              <a:buFont typeface="Wingdings" panose="05000000000000000000" pitchFamily="2" charset="2"/>
              <a:buChar char="v"/>
              <a:tabLst>
                <a:tab pos="401638" algn="l"/>
              </a:tabLst>
            </a:pPr>
            <a:r>
              <a:rPr lang="en-US" sz="1200" dirty="0">
                <a:solidFill>
                  <a:srgbClr val="FF0000"/>
                </a:solidFill>
                <a:latin typeface="Arial"/>
                <a:cs typeface="Arial"/>
              </a:rPr>
              <a:t>One size does not fit all </a:t>
            </a:r>
          </a:p>
          <a:p>
            <a:pPr marL="457200" lvl="2" indent="-457200">
              <a:spcAft>
                <a:spcPts val="1200"/>
              </a:spcAft>
              <a:buClr>
                <a:schemeClr val="accent1"/>
              </a:buClr>
              <a:buFont typeface="Wingdings" panose="05000000000000000000" pitchFamily="2" charset="2"/>
              <a:buChar char="v"/>
            </a:pPr>
            <a:r>
              <a:rPr lang="en-US" sz="1200" dirty="0">
                <a:latin typeface="Arial"/>
                <a:cs typeface="Arial"/>
              </a:rPr>
              <a:t>Generate multiple solutions </a:t>
            </a:r>
          </a:p>
          <a:p>
            <a:pPr marL="457200" lvl="2" indent="-457200">
              <a:spcAft>
                <a:spcPts val="1200"/>
              </a:spcAft>
              <a:buClr>
                <a:schemeClr val="accent1"/>
              </a:buClr>
              <a:buFont typeface="Wingdings" panose="05000000000000000000" pitchFamily="2" charset="2"/>
              <a:buChar char="v"/>
            </a:pPr>
            <a:r>
              <a:rPr lang="en-US" sz="1200" dirty="0">
                <a:solidFill>
                  <a:srgbClr val="FF0000"/>
                </a:solidFill>
                <a:latin typeface="Arial"/>
                <a:cs typeface="Arial"/>
              </a:rPr>
              <a:t>Agreement is established &amp; </a:t>
            </a:r>
            <a:r>
              <a:rPr lang="en-US" sz="1200" b="1" u="sng" dirty="0">
                <a:solidFill>
                  <a:srgbClr val="FF0000"/>
                </a:solidFill>
                <a:latin typeface="Arial"/>
                <a:cs typeface="Arial"/>
              </a:rPr>
              <a:t>written down</a:t>
            </a:r>
          </a:p>
          <a:p>
            <a:pPr marL="0" marR="0" lvl="2"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sz="1200" b="0" baseline="0" dirty="0">
              <a:cs typeface="Arial"/>
            </a:endParaRPr>
          </a:p>
          <a:p>
            <a:pPr marL="0" marR="0" lvl="2"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sz="1200" b="1" dirty="0">
              <a:cs typeface="Arial"/>
            </a:endParaRPr>
          </a:p>
          <a:p>
            <a:pPr marL="0" lvl="2" indent="0">
              <a:buFont typeface="Wingdings" panose="05000000000000000000" pitchFamily="2" charset="2"/>
              <a:buNone/>
            </a:pPr>
            <a:endParaRPr lang="en-US" sz="1200" dirty="0">
              <a:solidFill>
                <a:srgbClr val="FF0000"/>
              </a:solidFill>
              <a:latin typeface="Calibri Light" panose="020F0302020204030204" pitchFamily="34" charset="0"/>
            </a:endParaRPr>
          </a:p>
          <a:p>
            <a:pPr marL="0" marR="0" lvl="2"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sz="1200" baseline="30000" dirty="0">
              <a:latin typeface="Arial"/>
              <a:cs typeface="Arial"/>
            </a:endParaRPr>
          </a:p>
          <a:p>
            <a:pPr marL="0" lvl="2" indent="0">
              <a:buFont typeface="Wingdings" panose="05000000000000000000" pitchFamily="2" charset="2"/>
              <a:buNone/>
            </a:pPr>
            <a:endParaRPr lang="en-US" sz="2200" dirty="0">
              <a:solidFill>
                <a:srgbClr val="FF0000"/>
              </a:solidFill>
              <a:latin typeface="Calibri Light" panose="020F03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D2A0CC2E-AAE6-4F41-8EA0-AA5119340D48}" type="slidenum">
              <a:rPr lang="en-US" smtClean="0"/>
              <a:pPr>
                <a:defRPr/>
              </a:pPr>
              <a:t>44</a:t>
            </a:fld>
            <a:endParaRPr lang="en-US" dirty="0"/>
          </a:p>
        </p:txBody>
      </p:sp>
    </p:spTree>
    <p:extLst>
      <p:ext uri="{BB962C8B-B14F-4D97-AF65-F5344CB8AC3E}">
        <p14:creationId xmlns:p14="http://schemas.microsoft.com/office/powerpoint/2010/main" val="1736997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t>
            </a:r>
          </a:p>
          <a:p>
            <a:endParaRPr lang="en-US" dirty="0"/>
          </a:p>
          <a:p>
            <a:r>
              <a:rPr lang="en-US" dirty="0"/>
              <a:t>Start</a:t>
            </a:r>
            <a:r>
              <a:rPr lang="en-US" baseline="0" dirty="0"/>
              <a:t> at (1)</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spc="25" dirty="0">
                <a:solidFill>
                  <a:srgbClr val="FF0000"/>
                </a:solidFill>
                <a:latin typeface="Arial"/>
                <a:ea typeface="Calibri" panose="020F0502020204030204" pitchFamily="34" charset="0"/>
                <a:cs typeface="Arial"/>
              </a:rPr>
              <a:t> </a:t>
            </a:r>
            <a:r>
              <a:rPr lang="en-US" sz="1200" i="1" spc="25" dirty="0">
                <a:solidFill>
                  <a:srgbClr val="FF0000"/>
                </a:solidFill>
                <a:latin typeface="Arial"/>
                <a:ea typeface="Calibri" panose="020F0502020204030204" pitchFamily="34" charset="0"/>
                <a:cs typeface="Arial"/>
              </a:rPr>
              <a:t>e.g., Anxious need time off,  </a:t>
            </a:r>
            <a:r>
              <a:rPr lang="en-US" sz="1200" b="1" i="1" spc="25" dirty="0">
                <a:solidFill>
                  <a:srgbClr val="FF0000"/>
                </a:solidFill>
                <a:latin typeface="Arial"/>
                <a:ea typeface="Calibri" panose="020F0502020204030204" pitchFamily="34" charset="0"/>
                <a:cs typeface="Arial"/>
              </a:rPr>
              <a:t>Ok what are you struggling with at work- not why are you anxious</a:t>
            </a:r>
            <a:r>
              <a:rPr lang="en-US" sz="1200" i="1" spc="25" dirty="0">
                <a:solidFill>
                  <a:srgbClr val="FF0000"/>
                </a:solidFill>
                <a:latin typeface="Arial"/>
                <a:ea typeface="Calibri" panose="020F0502020204030204" pitchFamily="34" charset="0"/>
                <a:cs typeface="Arial"/>
              </a:rPr>
              <a:t>, not sure how to use my story and take notes, we will have out peer leader work with you </a:t>
            </a:r>
            <a:endParaRPr lang="en-US" sz="1200" dirty="0">
              <a:solidFill>
                <a:srgbClr val="FF0000"/>
              </a:solidFill>
              <a:effectLst/>
              <a:latin typeface="Arial"/>
              <a:ea typeface="Calibri" panose="020F0502020204030204" pitchFamily="34" charset="0"/>
              <a:cs typeface="Arial"/>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2A0CC2E-AAE6-4F41-8EA0-AA5119340D48}" type="slidenum">
              <a:rPr lang="en-US" smtClean="0"/>
              <a:pPr>
                <a:defRPr/>
              </a:pPr>
              <a:t>45</a:t>
            </a:fld>
            <a:endParaRPr lang="en-US" dirty="0"/>
          </a:p>
        </p:txBody>
      </p:sp>
    </p:spTree>
    <p:extLst>
      <p:ext uri="{BB962C8B-B14F-4D97-AF65-F5344CB8AC3E}">
        <p14:creationId xmlns:p14="http://schemas.microsoft.com/office/powerpoint/2010/main" val="2864974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Jon</a:t>
            </a:r>
          </a:p>
          <a:p>
            <a:endParaRPr lang="en-US" dirty="0"/>
          </a:p>
          <a:p>
            <a:r>
              <a:rPr lang="en-US" dirty="0"/>
              <a:t>Creating appropriate job accommodations for YA PRWs is an important aspect to supporting YA PRWs on the job. Not all YA PRWs will need accommodations. At orientation, it is essential that peer and non-peer employees at your agency are introduced to the concept of accommodations as part of the American Disabilities Act.  With YA PRWs, it is key that they understand accommodations not only for their on-the-job success, but for the employment and academic success of their clients.  Having YA PRWs share their experiences with requesting/negotiating accommodations will provide important insights to YA clients who likely need or will need accommodations at work or school.  Requesting accommodations should not be discussion Great experience to have a YA PRW do so that they can share what it was like with their YA clients</a:t>
            </a:r>
          </a:p>
          <a:p>
            <a:r>
              <a:rPr lang="en-US" b="1" dirty="0"/>
              <a:t>Necessary aspects to requesting &amp; negotiating on-the-job accommodations are:</a:t>
            </a:r>
            <a:endParaRPr lang="en-US" dirty="0"/>
          </a:p>
          <a:p>
            <a:pPr lvl="0"/>
            <a:r>
              <a:rPr lang="en-US" dirty="0"/>
              <a:t>Recognizing that one needs an accommodation </a:t>
            </a:r>
          </a:p>
          <a:p>
            <a:pPr lvl="0"/>
            <a:r>
              <a:rPr lang="en-US" dirty="0"/>
              <a:t>Bringing up on-the-job struggles at work with one’s supervisor</a:t>
            </a:r>
          </a:p>
          <a:p>
            <a:pPr lvl="0"/>
            <a:r>
              <a:rPr lang="en-US" dirty="0"/>
              <a:t>And, a supervisor who recognizes the need for flexibility in accommodations and who can work with the YA PRW and (potentially) the agency Human Resource Department to ensure accommodations are appropriate.</a:t>
            </a:r>
          </a:p>
          <a:p>
            <a:r>
              <a:rPr lang="en-US" dirty="0"/>
              <a:t>In order to ensure that these things happen, YA PRWs and their supervisors must be informed about ADA policies and agency best-practices with accommodations. Supervisors (clinical or administrative) in agencies that are new to “peer” provided services will need to connect with the Human Resources Department at the agency.  One HR representative should be the contact person for all peer-provided service inquiries.  The YA PRW supervisor may have to do a fair bit of educating the HR representative about the YA PRW role and how accommodations (however informal) will be the rule, not the exception for ensuring the on-the-job success of YA PRWs.  The HR representative and the YA PRW supervisor (with ideally a higher level agency administrator) should meet on a regular basis (quarterly) to discuss trends in YA PRW accommodations in order to alter the YA PRW role, expected job duties and YA PRW characteristics in order to flush out what role/duties/characteristics are ideal in the agency context and in order to meet the YA client needs.  In our experience, having a steering committee that met monthly for 90 minutes to troubleshoot and also document what we were implementing was important to flushing out the peer support model that we were implementing in real-time.</a:t>
            </a:r>
          </a:p>
          <a:p>
            <a:endParaRPr lang="en-US" dirty="0"/>
          </a:p>
        </p:txBody>
      </p:sp>
      <p:sp>
        <p:nvSpPr>
          <p:cNvPr id="4" name="Slide Number Placeholder 3"/>
          <p:cNvSpPr>
            <a:spLocks noGrp="1"/>
          </p:cNvSpPr>
          <p:nvPr>
            <p:ph type="sldNum" sz="quarter" idx="10"/>
          </p:nvPr>
        </p:nvSpPr>
        <p:spPr/>
        <p:txBody>
          <a:bodyPr/>
          <a:lstStyle/>
          <a:p>
            <a:fld id="{AC1629C7-546F-4CC6-8ABE-CDA01703423D}" type="slidenum">
              <a:rPr lang="en-US" smtClean="0"/>
              <a:pPr/>
              <a:t>46</a:t>
            </a:fld>
            <a:endParaRPr lang="en-US" dirty="0"/>
          </a:p>
        </p:txBody>
      </p:sp>
    </p:spTree>
    <p:extLst>
      <p:ext uri="{BB962C8B-B14F-4D97-AF65-F5344CB8AC3E}">
        <p14:creationId xmlns:p14="http://schemas.microsoft.com/office/powerpoint/2010/main" val="2594883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xmlns="" id="{62DFAACE-B8B9-4931-91DE-24B29FDDE7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xmlns="" id="{11FA03A1-C9E4-4AC3-A514-9034F7A864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2228" name="Slide Number Placeholder 3">
            <a:extLst>
              <a:ext uri="{FF2B5EF4-FFF2-40B4-BE49-F238E27FC236}">
                <a16:creationId xmlns:a16="http://schemas.microsoft.com/office/drawing/2014/main" xmlns="" id="{AA1D4FB8-EF38-456B-820C-824634E402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CF2D08-F37C-4C14-9032-3E19A365EE28}" type="slidenum">
              <a:rPr lang="en-US" altLang="en-US" smtClean="0"/>
              <a:pPr/>
              <a:t>48</a:t>
            </a:fld>
            <a:endParaRPr lang="en-US" altLang="en-US" dirty="0"/>
          </a:p>
        </p:txBody>
      </p:sp>
    </p:spTree>
    <p:extLst>
      <p:ext uri="{BB962C8B-B14F-4D97-AF65-F5344CB8AC3E}">
        <p14:creationId xmlns:p14="http://schemas.microsoft.com/office/powerpoint/2010/main" val="896227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B6DFB-6693-4162-BE16-7BB6C1392AF5}" type="slidenum">
              <a:rPr lang="en-US" smtClean="0"/>
              <a:pPr/>
              <a:t>49</a:t>
            </a:fld>
            <a:endParaRPr lang="en-US" dirty="0"/>
          </a:p>
        </p:txBody>
      </p:sp>
    </p:spTree>
    <p:extLst>
      <p:ext uri="{BB962C8B-B14F-4D97-AF65-F5344CB8AC3E}">
        <p14:creationId xmlns:p14="http://schemas.microsoft.com/office/powerpoint/2010/main" val="1504516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62600"/>
            <a:ext cx="5608320" cy="3036570"/>
          </a:xfrm>
        </p:spPr>
        <p:txBody>
          <a:bodyPr/>
          <a:lstStyle/>
          <a:p>
            <a:pPr lvl="0"/>
            <a:r>
              <a:rPr lang="en-US" sz="1800" dirty="0">
                <a:solidFill>
                  <a:prstClr val="black"/>
                </a:solidFill>
              </a:rPr>
              <a:t>Active learning is much more likely to improve employees’ cognition and motivation to address workplace issues, prejudice in particular</a:t>
            </a:r>
          </a:p>
          <a:p>
            <a:endParaRPr lang="en-US" dirty="0"/>
          </a:p>
        </p:txBody>
      </p:sp>
      <p:sp>
        <p:nvSpPr>
          <p:cNvPr id="4" name="Slide Number Placeholder 3"/>
          <p:cNvSpPr>
            <a:spLocks noGrp="1"/>
          </p:cNvSpPr>
          <p:nvPr>
            <p:ph type="sldNum" sz="quarter" idx="10"/>
          </p:nvPr>
        </p:nvSpPr>
        <p:spPr/>
        <p:txBody>
          <a:bodyPr/>
          <a:lstStyle/>
          <a:p>
            <a:fld id="{736B6DFB-6693-4162-BE16-7BB6C1392AF5}" type="slidenum">
              <a:rPr lang="en-US" smtClean="0"/>
              <a:pPr/>
              <a:t>50</a:t>
            </a:fld>
            <a:endParaRPr lang="en-US" dirty="0"/>
          </a:p>
        </p:txBody>
      </p:sp>
    </p:spTree>
    <p:extLst>
      <p:ext uri="{BB962C8B-B14F-4D97-AF65-F5344CB8AC3E}">
        <p14:creationId xmlns:p14="http://schemas.microsoft.com/office/powerpoint/2010/main" val="1004496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7C8BB1E1-6A74-49CF-AB20-4FFADA9889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xmlns="" id="{11E49074-FDAE-4921-BB1A-18E9208D2B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Slides 50 – 54 are from the September 8, 2017, FEP training</a:t>
            </a:r>
          </a:p>
        </p:txBody>
      </p:sp>
      <p:sp>
        <p:nvSpPr>
          <p:cNvPr id="55300" name="Slide Number Placeholder 3">
            <a:extLst>
              <a:ext uri="{FF2B5EF4-FFF2-40B4-BE49-F238E27FC236}">
                <a16:creationId xmlns:a16="http://schemas.microsoft.com/office/drawing/2014/main" xmlns="" id="{72C46A45-2A85-4421-BF1F-7914CDE16C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A4BA6C01-6563-4E4E-9F33-DA1654F9CC1C}" type="slidenum">
              <a:rPr lang="en-US" altLang="en-US" smtClean="0"/>
              <a:pPr/>
              <a:t>51</a:t>
            </a:fld>
            <a:endParaRPr lang="en-US" altLang="en-US" dirty="0"/>
          </a:p>
        </p:txBody>
      </p:sp>
    </p:spTree>
    <p:extLst>
      <p:ext uri="{BB962C8B-B14F-4D97-AF65-F5344CB8AC3E}">
        <p14:creationId xmlns:p14="http://schemas.microsoft.com/office/powerpoint/2010/main" val="2663931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xmlns="" id="{BBF425E1-AA5F-4A1D-8B7F-65D69F4E74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xmlns="" id="{36302AA5-49D5-4E5D-949A-DEDF9DD771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Ideals of freedom, USA</a:t>
            </a:r>
          </a:p>
          <a:p>
            <a:pPr eaLnBrk="1" hangingPunct="1">
              <a:spcBef>
                <a:spcPct val="0"/>
              </a:spcBef>
            </a:pPr>
            <a:r>
              <a:rPr lang="en-US" altLang="en-US" dirty="0"/>
              <a:t>Single decision maker</a:t>
            </a:r>
          </a:p>
          <a:p>
            <a:pPr eaLnBrk="1" hangingPunct="1">
              <a:spcBef>
                <a:spcPct val="0"/>
              </a:spcBef>
            </a:pPr>
            <a:r>
              <a:rPr lang="en-US" altLang="en-US" dirty="0"/>
              <a:t>This one is about decision making- client</a:t>
            </a:r>
          </a:p>
          <a:p>
            <a:pPr eaLnBrk="1" hangingPunct="1">
              <a:spcBef>
                <a:spcPct val="0"/>
              </a:spcBef>
            </a:pPr>
            <a:endParaRPr lang="en-US" altLang="en-US" dirty="0"/>
          </a:p>
        </p:txBody>
      </p:sp>
      <p:sp>
        <p:nvSpPr>
          <p:cNvPr id="57348" name="Slide Number Placeholder 3">
            <a:extLst>
              <a:ext uri="{FF2B5EF4-FFF2-40B4-BE49-F238E27FC236}">
                <a16:creationId xmlns:a16="http://schemas.microsoft.com/office/drawing/2014/main" xmlns="" id="{D2930872-56A2-4D27-851F-1DAD9EC999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06D95282-C377-43B8-952A-8ABCDD29BF39}" type="slidenum">
              <a:rPr lang="en-US" altLang="en-US" smtClean="0"/>
              <a:pPr/>
              <a:t>52</a:t>
            </a:fld>
            <a:endParaRPr lang="en-US" altLang="en-US" dirty="0"/>
          </a:p>
        </p:txBody>
      </p:sp>
    </p:spTree>
    <p:extLst>
      <p:ext uri="{BB962C8B-B14F-4D97-AF65-F5344CB8AC3E}">
        <p14:creationId xmlns:p14="http://schemas.microsoft.com/office/powerpoint/2010/main" val="2591933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xmlns="" id="{4384BF94-4353-405D-9B85-466FDC00BF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xmlns="" id="{2D780905-9166-4BD9-AB5C-ED1F134ACC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7738"/>
            <a:r>
              <a:rPr lang="en-US" altLang="en-US" dirty="0"/>
              <a:t>-“Shared decision-making” has been defined as an interactive process in which physicians [providers] and patients [clients] simultaneously participate in all phases of the decision-making process and together negotiate a treatment to implement.  </a:t>
            </a:r>
          </a:p>
          <a:p>
            <a:pPr defTabSz="947738"/>
            <a:r>
              <a:rPr lang="en-US" altLang="en-US" dirty="0"/>
              <a:t>-Not really about decision making per se, but about fairly abstract process</a:t>
            </a:r>
          </a:p>
          <a:p>
            <a:pPr defTabSz="947738"/>
            <a:r>
              <a:rPr lang="en-US" altLang="en-US" dirty="0"/>
              <a:t> -Shared decision making model (ideal) “Unshared to shared”</a:t>
            </a:r>
          </a:p>
          <a:p>
            <a:pPr defTabSz="947738"/>
            <a:r>
              <a:rPr lang="en-US" altLang="en-US" dirty="0"/>
              <a:t>-Complementary experts</a:t>
            </a:r>
          </a:p>
          <a:p>
            <a:pPr defTabSz="947738"/>
            <a:r>
              <a:rPr lang="en-US" altLang="en-US" dirty="0"/>
              <a:t>-Preference sensitivity </a:t>
            </a:r>
          </a:p>
          <a:p>
            <a:pPr defTabSz="947738"/>
            <a:endParaRPr lang="en-US" altLang="en-US" dirty="0"/>
          </a:p>
        </p:txBody>
      </p:sp>
      <p:sp>
        <p:nvSpPr>
          <p:cNvPr id="59396" name="Slide Number Placeholder 3">
            <a:extLst>
              <a:ext uri="{FF2B5EF4-FFF2-40B4-BE49-F238E27FC236}">
                <a16:creationId xmlns:a16="http://schemas.microsoft.com/office/drawing/2014/main" xmlns="" id="{EF2B1140-870D-49A7-A0E6-C1E85BDA54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A74B2872-1E49-4B8A-B1AA-84C4501B7612}" type="slidenum">
              <a:rPr lang="en-US" altLang="en-US" smtClean="0"/>
              <a:pPr/>
              <a:t>53</a:t>
            </a:fld>
            <a:endParaRPr lang="en-US" altLang="en-US" dirty="0"/>
          </a:p>
        </p:txBody>
      </p:sp>
    </p:spTree>
    <p:extLst>
      <p:ext uri="{BB962C8B-B14F-4D97-AF65-F5344CB8AC3E}">
        <p14:creationId xmlns:p14="http://schemas.microsoft.com/office/powerpoint/2010/main" val="259798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xmlns="" id="{0EEC267C-928B-4EA9-87F0-07128873E6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xmlns="" id="{EEA93F15-DC84-4EE6-BCBA-5460CEA816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7738"/>
            <a:r>
              <a:rPr lang="en-US" altLang="en-US" dirty="0"/>
              <a:t>Values-n Practical considerations</a:t>
            </a:r>
          </a:p>
          <a:p>
            <a:pPr defTabSz="947738" eaLnBrk="1" hangingPunct="1">
              <a:spcBef>
                <a:spcPct val="0"/>
              </a:spcBef>
            </a:pPr>
            <a:r>
              <a:rPr lang="en-US" altLang="en-US" dirty="0">
                <a:solidFill>
                  <a:srgbClr val="000000"/>
                </a:solidFill>
              </a:rPr>
              <a:t>Trust building</a:t>
            </a:r>
          </a:p>
          <a:p>
            <a:pPr defTabSz="947738"/>
            <a:endParaRPr lang="en-US" altLang="en-US" dirty="0"/>
          </a:p>
        </p:txBody>
      </p:sp>
      <p:sp>
        <p:nvSpPr>
          <p:cNvPr id="61444" name="Slide Number Placeholder 3">
            <a:extLst>
              <a:ext uri="{FF2B5EF4-FFF2-40B4-BE49-F238E27FC236}">
                <a16:creationId xmlns:a16="http://schemas.microsoft.com/office/drawing/2014/main" xmlns="" id="{914AAFCC-96C5-49CD-B6CB-F9BE968F28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961904D7-CF5D-45E4-8DF8-AD1B37005850}" type="slidenum">
              <a:rPr lang="en-US" altLang="en-US" smtClean="0"/>
              <a:pPr/>
              <a:t>54</a:t>
            </a:fld>
            <a:endParaRPr lang="en-US" altLang="en-US" dirty="0"/>
          </a:p>
        </p:txBody>
      </p:sp>
    </p:spTree>
    <p:extLst>
      <p:ext uri="{BB962C8B-B14F-4D97-AF65-F5344CB8AC3E}">
        <p14:creationId xmlns:p14="http://schemas.microsoft.com/office/powerpoint/2010/main" val="272073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each</a:t>
            </a:r>
            <a:r>
              <a:rPr lang="en-US" baseline="0" dirty="0"/>
              <a:t> will do our own introductions</a:t>
            </a:r>
          </a:p>
          <a:p>
            <a:r>
              <a:rPr lang="en-US" dirty="0"/>
              <a:t>Jon Delman</a:t>
            </a:r>
          </a:p>
          <a:p>
            <a:r>
              <a:rPr lang="en-US" dirty="0"/>
              <a:t>Person with SMI who has difficult experiences in jobs, as well as an employer</a:t>
            </a:r>
          </a:p>
          <a:p>
            <a:endParaRPr lang="en-US" dirty="0"/>
          </a:p>
        </p:txBody>
      </p:sp>
      <p:sp>
        <p:nvSpPr>
          <p:cNvPr id="4" name="Slide Number Placeholder 3"/>
          <p:cNvSpPr>
            <a:spLocks noGrp="1"/>
          </p:cNvSpPr>
          <p:nvPr>
            <p:ph type="sldNum" sz="quarter" idx="10"/>
          </p:nvPr>
        </p:nvSpPr>
        <p:spPr/>
        <p:txBody>
          <a:bodyPr/>
          <a:lstStyle/>
          <a:p>
            <a:fld id="{736B6DFB-6693-4162-BE16-7BB6C1392AF5}" type="slidenum">
              <a:rPr lang="en-US" smtClean="0"/>
              <a:pPr/>
              <a:t>4</a:t>
            </a:fld>
            <a:endParaRPr lang="en-US" dirty="0"/>
          </a:p>
        </p:txBody>
      </p:sp>
    </p:spTree>
    <p:extLst>
      <p:ext uri="{BB962C8B-B14F-4D97-AF65-F5344CB8AC3E}">
        <p14:creationId xmlns:p14="http://schemas.microsoft.com/office/powerpoint/2010/main" val="583355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xmlns="" id="{7232FBD9-0B8F-475E-A4E8-0FAA9DB2D5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xmlns="" id="{0B95A54A-B4AB-4C03-8608-67AB256DF7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3492" name="Slide Number Placeholder 3">
            <a:extLst>
              <a:ext uri="{FF2B5EF4-FFF2-40B4-BE49-F238E27FC236}">
                <a16:creationId xmlns:a16="http://schemas.microsoft.com/office/drawing/2014/main" xmlns="" id="{5B4B328B-7365-4E59-950A-069FB6C966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7A7011C7-203A-4978-9EAF-164F477082EB}" type="slidenum">
              <a:rPr lang="en-US" altLang="en-US" smtClean="0"/>
              <a:pPr/>
              <a:t>55</a:t>
            </a:fld>
            <a:endParaRPr lang="en-US" altLang="en-US" dirty="0"/>
          </a:p>
        </p:txBody>
      </p:sp>
    </p:spTree>
    <p:extLst>
      <p:ext uri="{BB962C8B-B14F-4D97-AF65-F5344CB8AC3E}">
        <p14:creationId xmlns:p14="http://schemas.microsoft.com/office/powerpoint/2010/main" val="4085780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xmlns="" id="{2618BD03-B10B-4011-A273-C6A730F33F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xmlns="" id="{5985364C-BF7F-4B36-A7E2-CB1A871F93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Slides 50 – 54 are from the September 8, 2017, FEP training</a:t>
            </a:r>
          </a:p>
        </p:txBody>
      </p:sp>
      <p:sp>
        <p:nvSpPr>
          <p:cNvPr id="65540" name="Slide Number Placeholder 3">
            <a:extLst>
              <a:ext uri="{FF2B5EF4-FFF2-40B4-BE49-F238E27FC236}">
                <a16:creationId xmlns:a16="http://schemas.microsoft.com/office/drawing/2014/main" xmlns="" id="{E9134751-E5E6-488B-8532-A0067C3A60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60CE5AD1-91A5-4470-AF23-43E3AEBAF91B}" type="slidenum">
              <a:rPr lang="en-US" altLang="en-US" smtClean="0"/>
              <a:pPr/>
              <a:t>56</a:t>
            </a:fld>
            <a:endParaRPr lang="en-US" altLang="en-US" dirty="0"/>
          </a:p>
        </p:txBody>
      </p:sp>
    </p:spTree>
    <p:extLst>
      <p:ext uri="{BB962C8B-B14F-4D97-AF65-F5344CB8AC3E}">
        <p14:creationId xmlns:p14="http://schemas.microsoft.com/office/powerpoint/2010/main" val="21207799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B6DFB-6693-4162-BE16-7BB6C1392AF5}" type="slidenum">
              <a:rPr lang="en-US" smtClean="0"/>
              <a:pPr/>
              <a:t>57</a:t>
            </a:fld>
            <a:endParaRPr lang="en-US" dirty="0"/>
          </a:p>
        </p:txBody>
      </p:sp>
    </p:spTree>
    <p:extLst>
      <p:ext uri="{BB962C8B-B14F-4D97-AF65-F5344CB8AC3E}">
        <p14:creationId xmlns:p14="http://schemas.microsoft.com/office/powerpoint/2010/main" val="3143909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 going to cover 1-4.</a:t>
            </a:r>
            <a:r>
              <a:rPr lang="en-US" baseline="0" dirty="0"/>
              <a:t>  Let you choose the 2 others</a:t>
            </a:r>
            <a:endParaRPr lang="en-US" dirty="0"/>
          </a:p>
        </p:txBody>
      </p:sp>
      <p:sp>
        <p:nvSpPr>
          <p:cNvPr id="4" name="Slide Number Placeholder 3"/>
          <p:cNvSpPr>
            <a:spLocks noGrp="1"/>
          </p:cNvSpPr>
          <p:nvPr>
            <p:ph type="sldNum" sz="quarter" idx="10"/>
          </p:nvPr>
        </p:nvSpPr>
        <p:spPr/>
        <p:txBody>
          <a:bodyPr/>
          <a:lstStyle/>
          <a:p>
            <a:fld id="{5B83560C-3EAE-4B9E-A542-6973A16F964E}" type="slidenum">
              <a:rPr lang="en-US" smtClean="0"/>
              <a:t>58</a:t>
            </a:fld>
            <a:endParaRPr lang="en-US" dirty="0"/>
          </a:p>
        </p:txBody>
      </p:sp>
    </p:spTree>
    <p:extLst>
      <p:ext uri="{BB962C8B-B14F-4D97-AF65-F5344CB8AC3E}">
        <p14:creationId xmlns:p14="http://schemas.microsoft.com/office/powerpoint/2010/main" val="3875011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xmlns="" id="{ECBA0AB0-5B8D-414A-A800-4AF1334D1E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xmlns="" id="{224FFFA6-70B3-47CC-9097-00BD839EA9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Last for are on boundaries</a:t>
            </a:r>
          </a:p>
        </p:txBody>
      </p:sp>
      <p:sp>
        <p:nvSpPr>
          <p:cNvPr id="98308" name="Slide Number Placeholder 3">
            <a:extLst>
              <a:ext uri="{FF2B5EF4-FFF2-40B4-BE49-F238E27FC236}">
                <a16:creationId xmlns:a16="http://schemas.microsoft.com/office/drawing/2014/main" xmlns="" id="{D7EF907A-1C3E-4819-A9F2-B0C1BDB628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15B7E808-F6CA-49F3-85A7-09F19B629430}" type="slidenum">
              <a:rPr lang="en-US" altLang="en-US" smtClean="0"/>
              <a:pPr/>
              <a:t>61</a:t>
            </a:fld>
            <a:endParaRPr lang="en-US" altLang="en-US" dirty="0"/>
          </a:p>
        </p:txBody>
      </p:sp>
    </p:spTree>
    <p:extLst>
      <p:ext uri="{BB962C8B-B14F-4D97-AF65-F5344CB8AC3E}">
        <p14:creationId xmlns:p14="http://schemas.microsoft.com/office/powerpoint/2010/main" val="26063226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Jon</a:t>
            </a:r>
          </a:p>
        </p:txBody>
      </p:sp>
      <p:sp>
        <p:nvSpPr>
          <p:cNvPr id="4" name="Slide Number Placeholder 3"/>
          <p:cNvSpPr>
            <a:spLocks noGrp="1"/>
          </p:cNvSpPr>
          <p:nvPr>
            <p:ph type="sldNum" sz="quarter" idx="10"/>
          </p:nvPr>
        </p:nvSpPr>
        <p:spPr/>
        <p:txBody>
          <a:bodyPr/>
          <a:lstStyle/>
          <a:p>
            <a:fld id="{736B6DFB-6693-4162-BE16-7BB6C1392AF5}" type="slidenum">
              <a:rPr lang="en-US" smtClean="0"/>
              <a:pPr/>
              <a:t>62</a:t>
            </a:fld>
            <a:endParaRPr lang="en-US" dirty="0"/>
          </a:p>
        </p:txBody>
      </p:sp>
    </p:spTree>
    <p:extLst>
      <p:ext uri="{BB962C8B-B14F-4D97-AF65-F5344CB8AC3E}">
        <p14:creationId xmlns:p14="http://schemas.microsoft.com/office/powerpoint/2010/main" val="25521043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B6DFB-6693-4162-BE16-7BB6C1392AF5}" type="slidenum">
              <a:rPr lang="en-US" smtClean="0"/>
              <a:pPr/>
              <a:t>63</a:t>
            </a:fld>
            <a:endParaRPr lang="en-US" dirty="0"/>
          </a:p>
        </p:txBody>
      </p:sp>
    </p:spTree>
    <p:extLst>
      <p:ext uri="{BB962C8B-B14F-4D97-AF65-F5344CB8AC3E}">
        <p14:creationId xmlns:p14="http://schemas.microsoft.com/office/powerpoint/2010/main" val="28439727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Jon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All staff should be recruiters: </a:t>
            </a:r>
            <a:r>
              <a:rPr lang="en-US" sz="1200" i="1" dirty="0"/>
              <a:t>“Your son is looking for work?  We have a job opening for people with lived experience that may be a good fit. Let me help you look into it.”</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D2A0CC2E-AAE6-4F41-8EA0-AA5119340D48}" type="slidenum">
              <a:rPr lang="en-US" smtClean="0"/>
              <a:pPr>
                <a:defRPr/>
              </a:pPr>
              <a:t>64</a:t>
            </a:fld>
            <a:endParaRPr lang="en-US" dirty="0"/>
          </a:p>
        </p:txBody>
      </p:sp>
    </p:spTree>
    <p:extLst>
      <p:ext uri="{BB962C8B-B14F-4D97-AF65-F5344CB8AC3E}">
        <p14:creationId xmlns:p14="http://schemas.microsoft.com/office/powerpoint/2010/main" val="1878948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Vanessa?</a:t>
            </a:r>
          </a:p>
        </p:txBody>
      </p:sp>
      <p:sp>
        <p:nvSpPr>
          <p:cNvPr id="4" name="Slide Number Placeholder 3"/>
          <p:cNvSpPr>
            <a:spLocks noGrp="1"/>
          </p:cNvSpPr>
          <p:nvPr>
            <p:ph type="sldNum" sz="quarter" idx="10"/>
          </p:nvPr>
        </p:nvSpPr>
        <p:spPr/>
        <p:txBody>
          <a:bodyPr/>
          <a:lstStyle/>
          <a:p>
            <a:fld id="{736B6DFB-6693-4162-BE16-7BB6C1392AF5}" type="slidenum">
              <a:rPr lang="en-US" smtClean="0"/>
              <a:pPr/>
              <a:t>65</a:t>
            </a:fld>
            <a:endParaRPr lang="en-US" dirty="0"/>
          </a:p>
        </p:txBody>
      </p:sp>
    </p:spTree>
    <p:extLst>
      <p:ext uri="{BB962C8B-B14F-4D97-AF65-F5344CB8AC3E}">
        <p14:creationId xmlns:p14="http://schemas.microsoft.com/office/powerpoint/2010/main" val="142437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b="1" dirty="0"/>
              <a:t>Many reasons young adults are different from young adults, not only developmentally, but generationally- tech use Vanessa will discuss</a:t>
            </a:r>
          </a:p>
          <a:p>
            <a:pPr lvl="0"/>
            <a:r>
              <a:rPr lang="en-US" b="1" dirty="0"/>
              <a:t>Developmental</a:t>
            </a:r>
            <a:endParaRPr lang="en-US" dirty="0"/>
          </a:p>
          <a:p>
            <a:r>
              <a:rPr lang="en-US" dirty="0"/>
              <a:t>When teens enter young adulthood, their thinking capacities, relationship skills, and ability to regulate emotions are unlikely to be at a developmental level where they can cope easily with the demands of a diverse, global, technological, rapidly-changing world. If all goes well, biology and environment bring a surge of growth paralleling those of childhood and adolescence. Nature and nurture.</a:t>
            </a:r>
          </a:p>
          <a:p>
            <a:pPr lvl="0"/>
            <a:r>
              <a:rPr lang="en-US" b="1" i="1" dirty="0"/>
              <a:t>Brain,</a:t>
            </a:r>
            <a:r>
              <a:rPr lang="en-US" dirty="0"/>
              <a:t> </a:t>
            </a:r>
            <a:r>
              <a:rPr lang="en-US" u="sng" dirty="0">
                <a:solidFill>
                  <a:srgbClr val="FF0000"/>
                </a:solidFill>
                <a:hlinkClick r:id="rId3"/>
              </a:rPr>
              <a:t>MIT</a:t>
            </a:r>
            <a:r>
              <a:rPr lang="en-US" dirty="0">
                <a:solidFill>
                  <a:srgbClr val="FF0000"/>
                </a:solidFill>
              </a:rPr>
              <a:t> </a:t>
            </a:r>
            <a:r>
              <a:rPr lang="en-US" dirty="0"/>
              <a:t> Does not fully develop until mid 20’s</a:t>
            </a:r>
            <a:br>
              <a:rPr lang="en-US" dirty="0"/>
            </a:br>
            <a:r>
              <a:rPr lang="en-US" dirty="0"/>
              <a:t>Teens are challenged with managing emotions, handling risks, responding to relationships, and engaging in complex school work or employment.  Then changes in the cerebral cortex.</a:t>
            </a:r>
          </a:p>
          <a:p>
            <a:r>
              <a:rPr lang="en-US" b="1" dirty="0"/>
              <a:t>After 18-  </a:t>
            </a:r>
            <a:r>
              <a:rPr lang="en-US" dirty="0"/>
              <a:t>Still developing  cluster of functions that center in the </a:t>
            </a:r>
            <a:r>
              <a:rPr lang="en-US" dirty="0">
                <a:solidFill>
                  <a:srgbClr val="FF0000"/>
                </a:solidFill>
              </a:rPr>
              <a:t>prefrontal cortex </a:t>
            </a:r>
            <a:r>
              <a:rPr lang="en-US" dirty="0"/>
              <a:t>including calibration of risk and reward, problem-solving, prioritizing, thinking ahead, self-evaluation, long-term planning, and regulation of emotion. Takes more effort than for older adults to engage these tasks so less likely to happen</a:t>
            </a:r>
          </a:p>
          <a:p>
            <a:pPr lvl="0"/>
            <a:r>
              <a:rPr lang="en-US" b="1" i="1" dirty="0"/>
              <a:t>Psychological</a:t>
            </a:r>
            <a:endParaRPr lang="en-US" dirty="0"/>
          </a:p>
          <a:p>
            <a:r>
              <a:rPr lang="en-US" dirty="0"/>
              <a:t>Stressful (TK 27, first para)- enhanced responsibility and less help, uncertainty  risk-taking want to try things out</a:t>
            </a:r>
          </a:p>
          <a:p>
            <a:pPr lvl="0"/>
            <a:r>
              <a:rPr lang="en-US" b="1" dirty="0"/>
              <a:t>Behind on education (TK 8)</a:t>
            </a:r>
            <a:endParaRPr lang="en-US" dirty="0"/>
          </a:p>
          <a:p>
            <a:r>
              <a:rPr lang="en-US" dirty="0"/>
              <a:t>In hospitals et al, Youth services, </a:t>
            </a:r>
            <a:r>
              <a:rPr lang="en-US" b="1" dirty="0"/>
              <a:t>expulsions</a:t>
            </a:r>
            <a:endParaRPr lang="en-US" dirty="0"/>
          </a:p>
          <a:p>
            <a:pPr lvl="0"/>
            <a:r>
              <a:rPr lang="en-US" b="1" dirty="0"/>
              <a:t>Early in career</a:t>
            </a:r>
            <a:endParaRPr lang="en-US" dirty="0"/>
          </a:p>
          <a:p>
            <a:r>
              <a:rPr lang="en-US" dirty="0"/>
              <a:t>Many not sure what they want to do (fewer role models)</a:t>
            </a:r>
          </a:p>
          <a:p>
            <a:pPr lvl="0"/>
            <a:r>
              <a:rPr lang="en-US" b="1" dirty="0"/>
              <a:t>Self-defining – </a:t>
            </a:r>
            <a:r>
              <a:rPr lang="en-US" dirty="0"/>
              <a:t>figuring out who they are</a:t>
            </a:r>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736B6DFB-6693-4162-BE16-7BB6C1392AF5}" type="slidenum">
              <a:rPr lang="en-US" smtClean="0"/>
              <a:pPr/>
              <a:t>5</a:t>
            </a:fld>
            <a:endParaRPr lang="en-US" dirty="0"/>
          </a:p>
        </p:txBody>
      </p:sp>
    </p:spTree>
    <p:extLst>
      <p:ext uri="{BB962C8B-B14F-4D97-AF65-F5344CB8AC3E}">
        <p14:creationId xmlns:p14="http://schemas.microsoft.com/office/powerpoint/2010/main" val="375920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u="sng" kern="1200" dirty="0">
                <a:solidFill>
                  <a:schemeClr val="tx1"/>
                </a:solidFill>
                <a:latin typeface="+mn-lt"/>
                <a:ea typeface="+mn-ea"/>
                <a:cs typeface="+mn-cs"/>
              </a:rPr>
              <a:t>Jon</a:t>
            </a:r>
          </a:p>
          <a:p>
            <a:endParaRPr lang="en-US" sz="1200" u="sng" kern="1200" dirty="0">
              <a:solidFill>
                <a:schemeClr val="tx1"/>
              </a:solidFill>
              <a:latin typeface="+mn-lt"/>
              <a:ea typeface="+mn-ea"/>
              <a:cs typeface="+mn-cs"/>
            </a:endParaRPr>
          </a:p>
          <a:p>
            <a:r>
              <a:rPr lang="en-US" sz="1200" u="sng" kern="1200" dirty="0">
                <a:solidFill>
                  <a:schemeClr val="tx1"/>
                </a:solidFill>
                <a:latin typeface="+mn-lt"/>
                <a:ea typeface="+mn-ea"/>
                <a:cs typeface="+mn-cs"/>
              </a:rPr>
              <a:t>Tech</a:t>
            </a:r>
            <a:r>
              <a:rPr lang="en-US" sz="1200" kern="1200" dirty="0">
                <a:solidFill>
                  <a:schemeClr val="tx1"/>
                </a:solidFill>
                <a:latin typeface="+mn-lt"/>
                <a:ea typeface="+mn-ea"/>
                <a:cs typeface="+mn-cs"/>
              </a:rPr>
              <a:t>- While people of all ages are likely to possess some form of technology for communication, young adults are typically more tech-savvy, navigating social media and smart phone applications with increased ease than older adults.  Today’s youth and young adults especially prefer to communicate through texting and social media chat and messaging applications instead of email or phone calls. </a:t>
            </a:r>
          </a:p>
          <a:p>
            <a:pPr lvl="0"/>
            <a:r>
              <a:rPr lang="en-US" sz="1200" u="sng" kern="1200" dirty="0">
                <a:solidFill>
                  <a:schemeClr val="tx1"/>
                </a:solidFill>
                <a:latin typeface="+mn-lt"/>
                <a:ea typeface="+mn-ea"/>
                <a:cs typeface="+mn-cs"/>
              </a:rPr>
              <a:t>Values</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Greater tolerance of and sensitivity toward diversity   </a:t>
            </a:r>
          </a:p>
          <a:p>
            <a:r>
              <a:rPr lang="en-US" sz="1200" kern="1200" dirty="0">
                <a:solidFill>
                  <a:schemeClr val="tx1"/>
                </a:solidFill>
                <a:latin typeface="+mn-lt"/>
                <a:ea typeface="+mn-ea"/>
                <a:cs typeface="+mn-cs"/>
              </a:rPr>
              <a:t>Today’s young adults are less conflicted than older adults about the behavioral norms and values of the various cultures, and are more comfortable with diversity (Pew Social and Demographic Trends Project, YEAR), such as interracial relationships and gay marriage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latin typeface="+mn-lt"/>
                <a:ea typeface="+mn-ea"/>
                <a:cs typeface="+mn-cs"/>
              </a:rPr>
              <a:t>SA</a:t>
            </a:r>
            <a:r>
              <a:rPr lang="en-US" sz="1200" kern="1200" dirty="0">
                <a:solidFill>
                  <a:schemeClr val="tx1"/>
                </a:solidFill>
                <a:latin typeface="+mn-lt"/>
                <a:ea typeface="+mn-ea"/>
                <a:cs typeface="+mn-cs"/>
              </a:rPr>
              <a:t>- Substance use in late adolescence and young adulthood, especially drinking alcohol and using marijuana, is the norm rather than the exception,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greater than previous young adult cohorts  (Jager et al., 2013).   the largest group of abusers of Attention-deficit Hyperactivity Disorder (ADHD stimulants and prescription opioid pain relievers.  The two major trends affecting young adult behaviors in this area are growing abuse and harms of opioids/heroin (a major cause of death)and the increasing legalization of marijuana (known to overall have greater potency than in the past).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latin typeface="+mn-lt"/>
                <a:ea typeface="+mn-ea"/>
                <a:cs typeface="+mn-cs"/>
              </a:rPr>
              <a:t>Ec uncertainty</a:t>
            </a:r>
            <a:r>
              <a:rPr lang="en-US" sz="1200" u="sng" kern="1200" baseline="0" dirty="0">
                <a:solidFill>
                  <a:schemeClr val="tx1"/>
                </a:solidFill>
                <a:latin typeface="+mn-lt"/>
                <a:ea typeface="+mn-ea"/>
                <a:cs typeface="+mn-cs"/>
              </a:rPr>
              <a:t> and labor markets- </a:t>
            </a:r>
            <a:r>
              <a:rPr lang="en-US" sz="1200" kern="1200" dirty="0">
                <a:solidFill>
                  <a:schemeClr val="tx1"/>
                </a:solidFill>
                <a:latin typeface="+mn-lt"/>
                <a:ea typeface="+mn-ea"/>
                <a:cs typeface="+mn-cs"/>
              </a:rPr>
              <a:t>Today, underemployment and financial struggles are common for individuals in their 20’s. And, while advanced education continues to be key to earning higher wages and job security, college costs have increased considerably. Many students struggle to finance these costs and rely on student loans, only to find themselves.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latin typeface="+mn-lt"/>
                <a:ea typeface="+mn-ea"/>
                <a:cs typeface="+mn-cs"/>
              </a:rPr>
              <a:t>Family formation Young</a:t>
            </a:r>
            <a:r>
              <a:rPr lang="en-US" sz="1200" kern="1200" dirty="0">
                <a:solidFill>
                  <a:schemeClr val="tx1"/>
                </a:solidFill>
                <a:latin typeface="+mn-lt"/>
                <a:ea typeface="+mn-ea"/>
                <a:cs typeface="+mn-cs"/>
              </a:rPr>
              <a:t> adults today are taking more time to form their own families, i.e., finding an ongoing life partner and becoming parents. And while many young adults, regardless of social class, endorse the legitimacy of marriage and parenthood, it appears that young people from lower socioeconomic backgrounds are less likely to marry.</a:t>
            </a:r>
            <a:r>
              <a:rPr lang="en-US" sz="1200" kern="1200" baseline="30000" dirty="0">
                <a:solidFill>
                  <a:schemeClr val="tx1"/>
                </a:solidFill>
                <a:latin typeface="+mn-lt"/>
                <a:ea typeface="+mn-ea"/>
                <a:cs typeface="+mn-cs"/>
              </a:rPr>
              <a:t> </a:t>
            </a:r>
            <a:r>
              <a:rPr lang="en-US" sz="1200" kern="1200" dirty="0">
                <a:solidFill>
                  <a:schemeClr val="tx1"/>
                </a:solidFill>
                <a:latin typeface="+mn-lt"/>
                <a:ea typeface="+mn-ea"/>
                <a:cs typeface="+mn-cs"/>
              </a:rPr>
              <a:t>Such young adults are more likely to have children outside of marriage before being able to support them. (In fact, forty percent of all first births now take place outside marriage, with most to non-college educated young women.)   The median age of first marriage as of 1970 for males was 24 and for females 22; as of 2010 the median age for males was 29 and for females 27.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6B6DFB-6693-4162-BE16-7BB6C1392AF5}" type="slidenum">
              <a:rPr lang="en-US" smtClean="0"/>
              <a:pPr/>
              <a:t>6</a:t>
            </a:fld>
            <a:endParaRPr lang="en-US" dirty="0"/>
          </a:p>
        </p:txBody>
      </p:sp>
    </p:spTree>
    <p:extLst>
      <p:ext uri="{BB962C8B-B14F-4D97-AF65-F5344CB8AC3E}">
        <p14:creationId xmlns:p14="http://schemas.microsoft.com/office/powerpoint/2010/main" val="325986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Vanessa</a:t>
            </a:r>
          </a:p>
        </p:txBody>
      </p:sp>
      <p:sp>
        <p:nvSpPr>
          <p:cNvPr id="4" name="Slide Number Placeholder 3"/>
          <p:cNvSpPr>
            <a:spLocks noGrp="1"/>
          </p:cNvSpPr>
          <p:nvPr>
            <p:ph type="sldNum" sz="quarter" idx="10"/>
          </p:nvPr>
        </p:nvSpPr>
        <p:spPr/>
        <p:txBody>
          <a:bodyPr/>
          <a:lstStyle/>
          <a:p>
            <a:fld id="{736B6DFB-6693-4162-BE16-7BB6C1392AF5}" type="slidenum">
              <a:rPr lang="en-US" smtClean="0"/>
              <a:pPr/>
              <a:t>9</a:t>
            </a:fld>
            <a:endParaRPr lang="en-US" dirty="0"/>
          </a:p>
        </p:txBody>
      </p:sp>
    </p:spTree>
    <p:extLst>
      <p:ext uri="{BB962C8B-B14F-4D97-AF65-F5344CB8AC3E}">
        <p14:creationId xmlns:p14="http://schemas.microsoft.com/office/powerpoint/2010/main" val="3723735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t>
            </a:r>
          </a:p>
        </p:txBody>
      </p:sp>
      <p:sp>
        <p:nvSpPr>
          <p:cNvPr id="4" name="Slide Number Placeholder 3"/>
          <p:cNvSpPr>
            <a:spLocks noGrp="1"/>
          </p:cNvSpPr>
          <p:nvPr>
            <p:ph type="sldNum" sz="quarter" idx="10"/>
          </p:nvPr>
        </p:nvSpPr>
        <p:spPr/>
        <p:txBody>
          <a:bodyPr/>
          <a:lstStyle/>
          <a:p>
            <a:fld id="{736B6DFB-6693-4162-BE16-7BB6C1392AF5}" type="slidenum">
              <a:rPr lang="en-US" smtClean="0"/>
              <a:pPr/>
              <a:t>12</a:t>
            </a:fld>
            <a:endParaRPr lang="en-US" dirty="0"/>
          </a:p>
        </p:txBody>
      </p:sp>
    </p:spTree>
    <p:extLst>
      <p:ext uri="{BB962C8B-B14F-4D97-AF65-F5344CB8AC3E}">
        <p14:creationId xmlns:p14="http://schemas.microsoft.com/office/powerpoint/2010/main" val="1864896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DB30EA0F-4390-424E-8C04-EEC1DA9EE6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0A8586FD-4A39-4C3A-81C7-9A33BFADEAE7}"/>
              </a:ext>
            </a:extLst>
          </p:cNvPr>
          <p:cNvSpPr>
            <a:spLocks noGrp="1"/>
          </p:cNvSpPr>
          <p:nvPr>
            <p:ph type="body" idx="1"/>
          </p:nvPr>
        </p:nvSpPr>
        <p:spPr/>
        <p:txBody>
          <a:bodyPr/>
          <a:lstStyle/>
          <a:p>
            <a:pPr lvl="1" eaLnBrk="1" fontAlgn="auto" hangingPunct="1">
              <a:spcBef>
                <a:spcPts val="0"/>
              </a:spcBef>
              <a:spcAft>
                <a:spcPts val="0"/>
              </a:spcAft>
              <a:defRPr/>
            </a:pPr>
            <a:r>
              <a:rPr lang="en-US" sz="1600" i="1" dirty="0"/>
              <a:t>Wounded Warrior- </a:t>
            </a:r>
            <a:r>
              <a:rPr lang="en-US" sz="1600" dirty="0"/>
              <a:t>Not unique to the peer role or to mental health care</a:t>
            </a:r>
            <a:endParaRPr lang="en-US" sz="1600" i="1" dirty="0"/>
          </a:p>
          <a:p>
            <a:pPr lvl="1" eaLnBrk="1" fontAlgn="auto" hangingPunct="1">
              <a:spcBef>
                <a:spcPts val="0"/>
              </a:spcBef>
              <a:spcAft>
                <a:spcPts val="0"/>
              </a:spcAft>
              <a:defRPr/>
            </a:pPr>
            <a:r>
              <a:rPr lang="en-US" sz="1600" i="1" u="sng" dirty="0"/>
              <a:t>Crossing: </a:t>
            </a:r>
            <a:r>
              <a:rPr lang="en-US" sz="1600" i="1" dirty="0"/>
              <a:t>“An assessor could then determine the impact of a boundary crossing on a case-by-case basis that takes into account the context and situation-specific facts, such as the possible harmfulness of this crossing to this patient. A violation, then, represents a harmful crossing, a transgression, of a boundary. “</a:t>
            </a:r>
          </a:p>
          <a:p>
            <a:pPr lvl="1" eaLnBrk="1" fontAlgn="auto" hangingPunct="1">
              <a:spcBef>
                <a:spcPts val="0"/>
              </a:spcBef>
              <a:spcAft>
                <a:spcPts val="0"/>
              </a:spcAft>
              <a:defRPr/>
            </a:pPr>
            <a:r>
              <a:rPr lang="en-US" dirty="0"/>
              <a:t>Gutheil, T. G., &amp; Gabbard, G. O. (1993). The concept of boundaries in clinical practice: Theoretical and risk-management dimensions. </a:t>
            </a:r>
            <a:r>
              <a:rPr lang="en-US" i="1" dirty="0"/>
              <a:t>The American journal of psychiatry</a:t>
            </a:r>
            <a:endParaRPr lang="en-US" sz="2100" dirty="0"/>
          </a:p>
          <a:p>
            <a:pPr marL="742950" lvl="1" indent="-285750" eaLnBrk="1" fontAlgn="auto" hangingPunct="1">
              <a:spcBef>
                <a:spcPts val="0"/>
              </a:spcBef>
              <a:spcAft>
                <a:spcPts val="0"/>
              </a:spcAft>
              <a:buFont typeface="Arial" panose="020B0604020202020204" pitchFamily="34" charset="0"/>
              <a:buChar char="•"/>
              <a:defRPr/>
            </a:pPr>
            <a:r>
              <a:rPr lang="en-US" sz="1800" dirty="0"/>
              <a:t>Matter of concern</a:t>
            </a:r>
          </a:p>
          <a:p>
            <a:pPr marL="742950" lvl="1" indent="-285750" eaLnBrk="1" fontAlgn="auto" hangingPunct="1">
              <a:spcBef>
                <a:spcPts val="0"/>
              </a:spcBef>
              <a:spcAft>
                <a:spcPts val="0"/>
              </a:spcAft>
              <a:buFont typeface="Arial" panose="020B0604020202020204" pitchFamily="34" charset="0"/>
              <a:buChar char="•"/>
              <a:defRPr/>
            </a:pPr>
            <a:r>
              <a:rPr lang="en-US" sz="1800" dirty="0"/>
              <a:t>Matter of emphasis</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15364" name="Slide Number Placeholder 3">
            <a:extLst>
              <a:ext uri="{FF2B5EF4-FFF2-40B4-BE49-F238E27FC236}">
                <a16:creationId xmlns:a16="http://schemas.microsoft.com/office/drawing/2014/main" xmlns="" id="{B4A2A8C8-C15F-4B05-A203-7658E664D3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3CA3C5-E088-47F5-8B63-9A0F5266EA3A}" type="slidenum">
              <a:rPr lang="en-US" altLang="en-US" smtClean="0"/>
              <a:pPr/>
              <a:t>13</a:t>
            </a:fld>
            <a:endParaRPr lang="en-US" altLang="en-US" dirty="0"/>
          </a:p>
        </p:txBody>
      </p:sp>
    </p:spTree>
    <p:extLst>
      <p:ext uri="{BB962C8B-B14F-4D97-AF65-F5344CB8AC3E}">
        <p14:creationId xmlns:p14="http://schemas.microsoft.com/office/powerpoint/2010/main" val="2542714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844691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406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0416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64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pPr>
              <a:defRPr/>
            </a:pPr>
            <a:fld id="{9FA456D1-13CF-4556-A7CA-41D38ADBA1BA}" type="datetime2">
              <a:rPr lang="en-US" smtClean="0"/>
              <a:pPr>
                <a:defRPr/>
              </a:pPr>
              <a:t>Friday, June 15, 2018</a:t>
            </a:fld>
            <a:endParaRPr lang="en-US" dirty="0"/>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a:defRPr/>
            </a:pPr>
            <a:r>
              <a:rPr lang="en-US" dirty="0"/>
              <a:t>Transitions RTC</a:t>
            </a:r>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pPr>
              <a:defRPr/>
            </a:pPr>
            <a:fld id="{C08B3CFC-6B5C-487F-8912-4F59E7D69DDA}" type="slidenum">
              <a:rPr lang="en-US" smtClean="0"/>
              <a:pPr>
                <a:defRPr/>
              </a:pPr>
              <a:t>‹#›</a:t>
            </a:fld>
            <a:endParaRPr lang="en-US" dirty="0"/>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57200" y="5672666"/>
            <a:ext cx="1143000" cy="804334"/>
          </a:xfrm>
          <a:prstGeom prst="rect">
            <a:avLst/>
          </a:prstGeom>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75" r:id="rId12"/>
    <p:sldLayoutId id="2147483788" r:id="rId13"/>
    <p:sldLayoutId id="2147483789" r:id="rId14"/>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elp.org/publication/ban-the-box-fair-chance-hiring-state-and-local-guid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americanbar.org/content/dam/aba/administrative/probono_public_service/lsc_reentry_projects.authcheckdam.pdf" TargetMode="External"/><Relationship Id="rId4" Type="http://schemas.openxmlformats.org/officeDocument/2006/relationships/hyperlink" Target="http://ccresourcecenter.org/state-restoration-profiles/50-state-comparisonjudicial-expungement-sealing-and-set-asid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umassmed.edu/TransitionsRTC/publication/effectively-employing-young-adult-peer-providers---a-toolkit/" TargetMode="External"/><Relationship Id="rId4" Type="http://schemas.openxmlformats.org/officeDocument/2006/relationships/hyperlink" Target="https://www.umassmed.edu/globalassets/transitionsrtc/publications/effectivleyemployingyoungadultpeerproviders_a_toolkit.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umassmed.edu/transitionsrtc"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umassmed.edu/transitionsrtc"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zurinstitute.com/selfdisclosure1.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391400" cy="2667000"/>
          </a:xfrm>
        </p:spPr>
        <p:txBody>
          <a:bodyPr/>
          <a:lstStyle/>
          <a:p>
            <a:pPr fontAlgn="auto">
              <a:spcAft>
                <a:spcPts val="0"/>
              </a:spcAft>
              <a:defRPr/>
            </a:pPr>
            <a:r>
              <a:rPr lang="en-US" sz="5300" dirty="0"/>
              <a:t>Transitions ACR</a:t>
            </a:r>
            <a:r>
              <a:rPr lang="en-US" dirty="0"/>
              <a:t/>
            </a:r>
            <a:br>
              <a:rPr lang="en-US" dirty="0"/>
            </a:br>
            <a:r>
              <a:rPr lang="en-US" sz="2400" dirty="0"/>
              <a:t>The Learning &amp; Working </a:t>
            </a:r>
            <a:br>
              <a:rPr lang="en-US" sz="2400" dirty="0"/>
            </a:br>
            <a:r>
              <a:rPr lang="en-US" sz="2400" dirty="0"/>
              <a:t>During the Transition to Adulthood </a:t>
            </a:r>
            <a:br>
              <a:rPr lang="en-US" sz="2400" dirty="0"/>
            </a:br>
            <a:r>
              <a:rPr lang="en-US" sz="2400" dirty="0"/>
              <a:t>Rehabilitation Research &amp; Training Center</a:t>
            </a:r>
          </a:p>
        </p:txBody>
      </p:sp>
      <p:sp>
        <p:nvSpPr>
          <p:cNvPr id="3" name="Rectangle 2"/>
          <p:cNvSpPr/>
          <p:nvPr/>
        </p:nvSpPr>
        <p:spPr>
          <a:xfrm>
            <a:off x="609600" y="3581399"/>
            <a:ext cx="7696200" cy="615553"/>
          </a:xfrm>
          <a:prstGeom prst="rect">
            <a:avLst/>
          </a:prstGeom>
        </p:spPr>
        <p:txBody>
          <a:bodyPr wrap="square">
            <a:spAutoFit/>
          </a:bodyPr>
          <a:lstStyle/>
          <a:p>
            <a:pPr algn="ctr"/>
            <a:r>
              <a:rPr lang="en-US" sz="3400" b="1" i="1" dirty="0">
                <a:solidFill>
                  <a:srgbClr val="0F6FC6"/>
                </a:solidFill>
              </a:rPr>
              <a:t> </a:t>
            </a:r>
          </a:p>
        </p:txBody>
      </p:sp>
      <p:sp>
        <p:nvSpPr>
          <p:cNvPr id="4" name="Rectangle 3"/>
          <p:cNvSpPr/>
          <p:nvPr/>
        </p:nvSpPr>
        <p:spPr>
          <a:xfrm>
            <a:off x="2434054" y="6062658"/>
            <a:ext cx="4854214" cy="830997"/>
          </a:xfrm>
          <a:prstGeom prst="rect">
            <a:avLst/>
          </a:prstGeom>
        </p:spPr>
        <p:txBody>
          <a:bodyPr wrap="none">
            <a:spAutoFit/>
          </a:bodyPr>
          <a:lstStyle/>
          <a:p>
            <a:pPr algn="ctr"/>
            <a:r>
              <a:rPr lang="en-US" sz="2400" dirty="0">
                <a:solidFill>
                  <a:schemeClr val="tx2"/>
                </a:solidFill>
                <a:latin typeface="+mj-lt"/>
                <a:cs typeface="Calibri Light"/>
              </a:rPr>
              <a:t>June 21, 2018, 2:30PM-4PM EST</a:t>
            </a:r>
          </a:p>
          <a:p>
            <a:pPr algn="ctr"/>
            <a:r>
              <a:rPr lang="en-US" dirty="0"/>
              <a:t>The Georgia 2018 System of Care Academy</a:t>
            </a:r>
            <a:endParaRPr lang="en-US" sz="2400" b="1" dirty="0">
              <a:solidFill>
                <a:schemeClr val="tx2"/>
              </a:solidFill>
              <a:latin typeface="+mj-lt"/>
              <a:cs typeface="Calibri Light"/>
            </a:endParaRPr>
          </a:p>
        </p:txBody>
      </p:sp>
      <p:sp>
        <p:nvSpPr>
          <p:cNvPr id="6" name="Rectangle 5">
            <a:extLst>
              <a:ext uri="{FF2B5EF4-FFF2-40B4-BE49-F238E27FC236}">
                <a16:creationId xmlns:a16="http://schemas.microsoft.com/office/drawing/2014/main" xmlns="" id="{C87E8C6C-16F6-47CA-93CF-0A0BCBFBF85B}"/>
              </a:ext>
            </a:extLst>
          </p:cNvPr>
          <p:cNvSpPr/>
          <p:nvPr/>
        </p:nvSpPr>
        <p:spPr>
          <a:xfrm>
            <a:off x="990600" y="3431458"/>
            <a:ext cx="6019800" cy="175432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j-ea"/>
                <a:cs typeface="+mj-cs"/>
              </a:rPr>
              <a:t>Effectively Employing Young Adult Peer Support Workers: </a:t>
            </a:r>
            <a:r>
              <a:rPr kumimoji="0" lang="en-US" sz="3600" b="1" i="1" u="none" strike="noStrike" kern="0" cap="none" spc="0" normalizeH="0" baseline="0" noProof="0" dirty="0">
                <a:ln>
                  <a:noFill/>
                </a:ln>
                <a:solidFill>
                  <a:prstClr val="black"/>
                </a:solidFill>
                <a:effectLst/>
                <a:uLnTx/>
                <a:uFillTx/>
                <a:latin typeface="Calibri"/>
                <a:ea typeface="+mj-ea"/>
                <a:cs typeface="+mj-cs"/>
              </a:rPr>
              <a:t>Toolkit Overview</a:t>
            </a:r>
            <a:r>
              <a:rPr kumimoji="0" lang="en-US" sz="3600" b="0" i="0" u="none" strike="noStrike" kern="0" cap="none" spc="0" normalizeH="0" baseline="0" noProof="0" dirty="0">
                <a:ln>
                  <a:noFill/>
                </a:ln>
                <a:solidFill>
                  <a:prstClr val="black"/>
                </a:solidFill>
                <a:effectLst/>
                <a:uLnTx/>
                <a:uFillTx/>
                <a:latin typeface="Calibri"/>
                <a:ea typeface="+mj-ea"/>
                <a:cs typeface="+mj-cs"/>
              </a:rPr>
              <a:t> </a:t>
            </a:r>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1F9F66-012E-491F-9F48-26C4012D4EDB}"/>
              </a:ext>
            </a:extLst>
          </p:cNvPr>
          <p:cNvSpPr>
            <a:spLocks noGrp="1"/>
          </p:cNvSpPr>
          <p:nvPr>
            <p:ph type="title"/>
          </p:nvPr>
        </p:nvSpPr>
        <p:spPr>
          <a:xfrm>
            <a:off x="533400" y="685800"/>
            <a:ext cx="8229600" cy="990600"/>
          </a:xfrm>
        </p:spPr>
        <p:txBody>
          <a:bodyPr>
            <a:normAutofit fontScale="90000"/>
          </a:bodyPr>
          <a:lstStyle/>
          <a:p>
            <a:r>
              <a:rPr lang="en-US" dirty="0">
                <a:solidFill>
                  <a:srgbClr val="4F81BD"/>
                </a:solidFill>
              </a:rPr>
              <a:t>New MH Services Designed to Meet the Needs of Young Adults</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75BC0FB2-E092-4502-A919-25F77A8FE0E5}"/>
              </a:ext>
            </a:extLst>
          </p:cNvPr>
          <p:cNvSpPr>
            <a:spLocks noGrp="1"/>
          </p:cNvSpPr>
          <p:nvPr>
            <p:ph idx="1"/>
          </p:nvPr>
        </p:nvSpPr>
        <p:spPr>
          <a:xfrm>
            <a:off x="1219200" y="1600200"/>
            <a:ext cx="7467600" cy="4876800"/>
          </a:xfrm>
        </p:spPr>
        <p:txBody>
          <a:bodyPr>
            <a:normAutofit/>
          </a:bodyPr>
          <a:lstStyle/>
          <a:p>
            <a:r>
              <a:rPr lang="en-US" dirty="0"/>
              <a:t>Components</a:t>
            </a:r>
          </a:p>
          <a:p>
            <a:pPr lvl="1"/>
            <a:r>
              <a:rPr lang="en-US" dirty="0"/>
              <a:t>Youth oriented/development</a:t>
            </a:r>
          </a:p>
          <a:p>
            <a:pPr lvl="1"/>
            <a:r>
              <a:rPr lang="en-US" dirty="0"/>
              <a:t>Strengths based</a:t>
            </a:r>
          </a:p>
          <a:p>
            <a:pPr lvl="1"/>
            <a:r>
              <a:rPr lang="en-US" dirty="0"/>
              <a:t>Person centered</a:t>
            </a:r>
          </a:p>
          <a:p>
            <a:pPr lvl="1"/>
            <a:r>
              <a:rPr lang="en-US" dirty="0"/>
              <a:t>Well coordinated</a:t>
            </a:r>
          </a:p>
          <a:p>
            <a:r>
              <a:rPr lang="en-US" dirty="0"/>
              <a:t>Programs</a:t>
            </a:r>
          </a:p>
          <a:p>
            <a:pPr lvl="1"/>
            <a:r>
              <a:rPr lang="en-US" dirty="0"/>
              <a:t>First episode emergence</a:t>
            </a:r>
          </a:p>
          <a:p>
            <a:pPr lvl="1"/>
            <a:r>
              <a:rPr lang="en-US" dirty="0"/>
              <a:t> 	Coordinated specialty care</a:t>
            </a:r>
          </a:p>
          <a:p>
            <a:pPr lvl="1"/>
            <a:r>
              <a:rPr lang="en-US" dirty="0"/>
              <a:t>Wraparound</a:t>
            </a:r>
            <a:r>
              <a:rPr lang="en-US" baseline="30000" dirty="0"/>
              <a:t>+</a:t>
            </a:r>
            <a:r>
              <a:rPr lang="en-US" dirty="0"/>
              <a:t>- </a:t>
            </a:r>
          </a:p>
          <a:p>
            <a:pPr lvl="2"/>
            <a:r>
              <a:rPr lang="en-US" dirty="0"/>
              <a:t>peer mentors</a:t>
            </a:r>
          </a:p>
          <a:p>
            <a:pPr lvl="1"/>
            <a:r>
              <a:rPr lang="en-US" dirty="0"/>
              <a:t>Young adult   </a:t>
            </a:r>
          </a:p>
          <a:p>
            <a:pPr lvl="2"/>
            <a:r>
              <a:rPr lang="en-US" dirty="0"/>
              <a:t>E.g., TIP</a:t>
            </a:r>
          </a:p>
          <a:p>
            <a:pPr lvl="1"/>
            <a:endParaRPr lang="en-US" dirty="0"/>
          </a:p>
        </p:txBody>
      </p:sp>
      <p:sp>
        <p:nvSpPr>
          <p:cNvPr id="4" name="Slide Number Placeholder 3">
            <a:extLst>
              <a:ext uri="{FF2B5EF4-FFF2-40B4-BE49-F238E27FC236}">
                <a16:creationId xmlns:a16="http://schemas.microsoft.com/office/drawing/2014/main" xmlns="" id="{2300F9D0-7084-4678-8867-8C60D03EC2B3}"/>
              </a:ext>
            </a:extLst>
          </p:cNvPr>
          <p:cNvSpPr>
            <a:spLocks noGrp="1"/>
          </p:cNvSpPr>
          <p:nvPr>
            <p:ph type="sldNum" sz="quarter" idx="12"/>
          </p:nvPr>
        </p:nvSpPr>
        <p:spPr/>
        <p:txBody>
          <a:bodyPr/>
          <a:lstStyle/>
          <a:p>
            <a:fld id="{9BC4BBCC-BBD3-4C0F-BA08-4C95CA0FA794}" type="slidenum">
              <a:rPr lang="en-US" smtClean="0"/>
              <a:pPr/>
              <a:t>10</a:t>
            </a:fld>
            <a:endParaRPr lang="en-US" dirty="0"/>
          </a:p>
        </p:txBody>
      </p:sp>
    </p:spTree>
    <p:extLst>
      <p:ext uri="{BB962C8B-B14F-4D97-AF65-F5344CB8AC3E}">
        <p14:creationId xmlns:p14="http://schemas.microsoft.com/office/powerpoint/2010/main" val="2523816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a:extLst>
              <a:ext uri="{FF2B5EF4-FFF2-40B4-BE49-F238E27FC236}">
                <a16:creationId xmlns:a16="http://schemas.microsoft.com/office/drawing/2014/main" xmlns="" id="{95F8653D-DEAB-4048-87DA-8BEA8B228F39}"/>
              </a:ext>
            </a:extLst>
          </p:cNvPr>
          <p:cNvSpPr>
            <a:spLocks noGrp="1" noChangeArrowheads="1"/>
          </p:cNvSpPr>
          <p:nvPr>
            <p:ph type="title"/>
          </p:nvPr>
        </p:nvSpPr>
        <p:spPr/>
        <p:txBody>
          <a:bodyPr/>
          <a:lstStyle/>
          <a:p>
            <a:pPr eaLnBrk="1" hangingPunct="1"/>
            <a:r>
              <a:rPr lang="en-US" altLang="en-US" dirty="0">
                <a:solidFill>
                  <a:srgbClr val="4F81BD"/>
                </a:solidFill>
              </a:rPr>
              <a:t>Peer Specialists</a:t>
            </a:r>
          </a:p>
        </p:txBody>
      </p:sp>
      <p:sp>
        <p:nvSpPr>
          <p:cNvPr id="10243" name="Content Placeholder 3">
            <a:extLst>
              <a:ext uri="{FF2B5EF4-FFF2-40B4-BE49-F238E27FC236}">
                <a16:creationId xmlns:a16="http://schemas.microsoft.com/office/drawing/2014/main" xmlns="" id="{6BFCC1DC-04D7-4BE7-B768-0DED5063B359}"/>
              </a:ext>
            </a:extLst>
          </p:cNvPr>
          <p:cNvSpPr>
            <a:spLocks noGrp="1" noChangeArrowheads="1"/>
          </p:cNvSpPr>
          <p:nvPr>
            <p:ph idx="1"/>
          </p:nvPr>
        </p:nvSpPr>
        <p:spPr>
          <a:xfrm>
            <a:off x="457200" y="1600200"/>
            <a:ext cx="8229600" cy="4572000"/>
          </a:xfrm>
        </p:spPr>
        <p:txBody>
          <a:bodyPr/>
          <a:lstStyle/>
          <a:p>
            <a:pPr marL="0" indent="0" eaLnBrk="1" hangingPunct="1">
              <a:buFontTx/>
              <a:buNone/>
            </a:pPr>
            <a:r>
              <a:rPr lang="en-US" altLang="en-US" sz="2400" dirty="0"/>
              <a:t>Individuals in recovery from mental health and/or substance use issues who strategically share their lived experience with clients to inspire hope, provide emotional support, and aid in developing a recovery plan.</a:t>
            </a:r>
          </a:p>
          <a:p>
            <a:pPr marL="0" indent="0" eaLnBrk="1" hangingPunct="1">
              <a:buFontTx/>
              <a:buNone/>
            </a:pPr>
            <a:r>
              <a:rPr lang="en-US" altLang="en-US" sz="2000" dirty="0"/>
              <a:t/>
            </a:r>
            <a:br>
              <a:rPr lang="en-US" altLang="en-US" sz="2000" dirty="0"/>
            </a:br>
            <a:r>
              <a:rPr lang="en-US" altLang="en-US" sz="2000" dirty="0"/>
              <a:t>     *  Training  </a:t>
            </a:r>
            <a:br>
              <a:rPr lang="en-US" altLang="en-US" sz="2000" dirty="0"/>
            </a:br>
            <a:r>
              <a:rPr lang="en-US" altLang="en-US" sz="2000" dirty="0"/>
              <a:t/>
            </a:r>
            <a:br>
              <a:rPr lang="en-US" altLang="en-US" sz="2000" dirty="0"/>
            </a:br>
            <a:r>
              <a:rPr lang="en-US" altLang="en-US" sz="2000" dirty="0"/>
              <a:t>     *  Certification</a:t>
            </a:r>
            <a:br>
              <a:rPr lang="en-US" altLang="en-US" sz="2000" dirty="0"/>
            </a:br>
            <a:r>
              <a:rPr lang="en-US" altLang="en-US" sz="2000" dirty="0"/>
              <a:t/>
            </a:r>
            <a:br>
              <a:rPr lang="en-US" altLang="en-US" sz="2000" dirty="0"/>
            </a:br>
            <a:r>
              <a:rPr lang="en-US" altLang="en-US" sz="2000" dirty="0"/>
              <a:t>     *  Treatment team integration (such as Programs for Assertive Community Treatment (ACT).</a:t>
            </a:r>
          </a:p>
        </p:txBody>
      </p:sp>
    </p:spTree>
    <p:extLst>
      <p:ext uri="{BB962C8B-B14F-4D97-AF65-F5344CB8AC3E}">
        <p14:creationId xmlns:p14="http://schemas.microsoft.com/office/powerpoint/2010/main" val="3525124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4F81BD"/>
                </a:solidFill>
              </a:rPr>
              <a:t>Unique Qualities of Peer Specialist</a:t>
            </a:r>
          </a:p>
        </p:txBody>
      </p:sp>
      <p:sp>
        <p:nvSpPr>
          <p:cNvPr id="3" name="Content Placeholder 2"/>
          <p:cNvSpPr>
            <a:spLocks noGrp="1"/>
          </p:cNvSpPr>
          <p:nvPr>
            <p:ph idx="1"/>
          </p:nvPr>
        </p:nvSpPr>
        <p:spPr/>
        <p:txBody>
          <a:bodyPr>
            <a:normAutofit/>
          </a:bodyPr>
          <a:lstStyle/>
          <a:p>
            <a:r>
              <a:rPr lang="en-US" sz="2800" dirty="0"/>
              <a:t>Use their own recovery story with clients strategically</a:t>
            </a:r>
          </a:p>
          <a:p>
            <a:r>
              <a:rPr lang="en-US" sz="2800" dirty="0"/>
              <a:t>Are role models/exemplars</a:t>
            </a:r>
          </a:p>
          <a:p>
            <a:r>
              <a:rPr lang="en-US" sz="2800" dirty="0"/>
              <a:t>Advocate on behalf of client</a:t>
            </a:r>
          </a:p>
          <a:p>
            <a:r>
              <a:rPr lang="en-US" sz="2800" dirty="0"/>
              <a:t>Engage in mutuality</a:t>
            </a:r>
            <a:r>
              <a:rPr lang="en-US" sz="2800" b="1" dirty="0">
                <a:solidFill>
                  <a:schemeClr val="accent1">
                    <a:lumMod val="50000"/>
                  </a:schemeClr>
                </a:solidFill>
              </a:rPr>
              <a:t> </a:t>
            </a:r>
          </a:p>
          <a:p>
            <a:endParaRPr lang="en-US" sz="2800" b="1" dirty="0">
              <a:solidFill>
                <a:schemeClr val="accent1">
                  <a:lumMod val="50000"/>
                </a:schemeClr>
              </a:solidFill>
            </a:endParaRPr>
          </a:p>
          <a:p>
            <a:pPr marL="0" indent="0">
              <a:buNone/>
            </a:pPr>
            <a:endParaRPr lang="en-US" sz="2800" b="1" dirty="0">
              <a:solidFill>
                <a:schemeClr val="accent1">
                  <a:lumMod val="50000"/>
                </a:schemeClr>
              </a:solidFill>
            </a:endParaRPr>
          </a:p>
          <a:p>
            <a:pPr marL="0" indent="0">
              <a:buNone/>
            </a:pPr>
            <a:r>
              <a:rPr lang="en-US" sz="2800" b="1" dirty="0">
                <a:solidFill>
                  <a:schemeClr val="accent6">
                    <a:lumMod val="75000"/>
                  </a:schemeClr>
                </a:solidFill>
              </a:rPr>
              <a:t>An innovation…..</a:t>
            </a:r>
            <a:endParaRPr lang="en-US" sz="2800" dirty="0">
              <a:solidFill>
                <a:schemeClr val="accent6">
                  <a:lumMod val="75000"/>
                </a:schemeClr>
              </a:solidFill>
            </a:endParaRPr>
          </a:p>
          <a:p>
            <a:endParaRPr lang="en-US" sz="2800" dirty="0"/>
          </a:p>
          <a:p>
            <a:endParaRPr lang="en-US" sz="2800" dirty="0"/>
          </a:p>
        </p:txBody>
      </p:sp>
      <p:sp>
        <p:nvSpPr>
          <p:cNvPr id="4" name="Slide Number Placeholder 3"/>
          <p:cNvSpPr>
            <a:spLocks noGrp="1"/>
          </p:cNvSpPr>
          <p:nvPr>
            <p:ph type="sldNum" sz="quarter" idx="12"/>
          </p:nvPr>
        </p:nvSpPr>
        <p:spPr/>
        <p:txBody>
          <a:bodyPr/>
          <a:lstStyle/>
          <a:p>
            <a:fld id="{9BC4BBCC-BBD3-4C0F-BA08-4C95CA0FA794}" type="slidenum">
              <a:rPr lang="en-US" smtClean="0"/>
              <a:pPr/>
              <a:t>12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772693"/>
            <a:ext cx="4067099" cy="2468563"/>
          </a:xfrm>
          <a:prstGeom prst="rect">
            <a:avLst/>
          </a:prstGeom>
        </p:spPr>
      </p:pic>
    </p:spTree>
    <p:extLst>
      <p:ext uri="{BB962C8B-B14F-4D97-AF65-F5344CB8AC3E}">
        <p14:creationId xmlns:p14="http://schemas.microsoft.com/office/powerpoint/2010/main" val="3547141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a:extLst>
              <a:ext uri="{FF2B5EF4-FFF2-40B4-BE49-F238E27FC236}">
                <a16:creationId xmlns:a16="http://schemas.microsoft.com/office/drawing/2014/main" xmlns="" id="{902979BB-8EBD-494B-9E27-C61225C6A713}"/>
              </a:ext>
            </a:extLst>
          </p:cNvPr>
          <p:cNvSpPr>
            <a:spLocks noGrp="1" noChangeArrowheads="1"/>
          </p:cNvSpPr>
          <p:nvPr>
            <p:ph type="title"/>
          </p:nvPr>
        </p:nvSpPr>
        <p:spPr/>
        <p:txBody>
          <a:bodyPr>
            <a:normAutofit/>
          </a:bodyPr>
          <a:lstStyle/>
          <a:p>
            <a:pPr eaLnBrk="1" hangingPunct="1"/>
            <a:r>
              <a:rPr lang="en-US" altLang="en-US" sz="3600" dirty="0">
                <a:solidFill>
                  <a:srgbClr val="4F81BD"/>
                </a:solidFill>
              </a:rPr>
              <a:t>Boundaries and dual relationships</a:t>
            </a:r>
          </a:p>
        </p:txBody>
      </p:sp>
      <p:sp>
        <p:nvSpPr>
          <p:cNvPr id="6147" name="Content Placeholder 3">
            <a:extLst>
              <a:ext uri="{FF2B5EF4-FFF2-40B4-BE49-F238E27FC236}">
                <a16:creationId xmlns:a16="http://schemas.microsoft.com/office/drawing/2014/main" xmlns="" id="{DE6A672E-6455-4A12-909A-D474C6EEAB36}"/>
              </a:ext>
            </a:extLst>
          </p:cNvPr>
          <p:cNvSpPr>
            <a:spLocks noGrp="1"/>
          </p:cNvSpPr>
          <p:nvPr>
            <p:ph idx="1"/>
          </p:nvPr>
        </p:nvSpPr>
        <p:spPr>
          <a:xfrm>
            <a:off x="482600" y="1600200"/>
            <a:ext cx="8229600" cy="4525963"/>
          </a:xfrm>
        </p:spPr>
        <p:txBody>
          <a:bodyPr>
            <a:normAutofit lnSpcReduction="10000"/>
          </a:bodyPr>
          <a:lstStyle/>
          <a:p>
            <a:pPr>
              <a:defRPr/>
            </a:pPr>
            <a:r>
              <a:rPr lang="en-US" sz="1600" dirty="0"/>
              <a:t>Self-disclosure to client of personal life (mental health, </a:t>
            </a:r>
            <a:r>
              <a:rPr lang="en-US" sz="1400" dirty="0"/>
              <a:t>see e.g., Ziv-Beiman, 2013)  </a:t>
            </a:r>
          </a:p>
          <a:p>
            <a:pPr marL="0" indent="0">
              <a:buFontTx/>
              <a:buNone/>
              <a:defRPr/>
            </a:pPr>
            <a:endParaRPr lang="en-US" sz="1600" dirty="0"/>
          </a:p>
          <a:p>
            <a:pPr marL="0" indent="0">
              <a:buFontTx/>
              <a:buNone/>
              <a:defRPr/>
            </a:pPr>
            <a:r>
              <a:rPr lang="en-US" sz="1600" dirty="0"/>
              <a:t>           </a:t>
            </a:r>
          </a:p>
          <a:p>
            <a:pPr marL="0" indent="0">
              <a:buFontTx/>
              <a:buNone/>
              <a:defRPr/>
            </a:pPr>
            <a:r>
              <a:rPr lang="en-US" sz="1600" i="1" dirty="0"/>
              <a:t>	</a:t>
            </a:r>
            <a:endParaRPr lang="en-US" sz="1600" dirty="0"/>
          </a:p>
          <a:p>
            <a:pPr>
              <a:defRPr/>
            </a:pPr>
            <a:endParaRPr lang="en-US" sz="1600" dirty="0">
              <a:solidFill>
                <a:schemeClr val="accent2">
                  <a:lumMod val="75000"/>
                </a:schemeClr>
              </a:solidFill>
            </a:endParaRPr>
          </a:p>
          <a:p>
            <a:pPr>
              <a:defRPr/>
            </a:pPr>
            <a:endParaRPr lang="en-US" sz="1600" dirty="0">
              <a:solidFill>
                <a:schemeClr val="accent2">
                  <a:lumMod val="75000"/>
                </a:schemeClr>
              </a:solidFill>
            </a:endParaRPr>
          </a:p>
          <a:p>
            <a:pPr>
              <a:defRPr/>
            </a:pPr>
            <a:endParaRPr lang="en-US" sz="1600" dirty="0">
              <a:solidFill>
                <a:schemeClr val="accent2">
                  <a:lumMod val="75000"/>
                </a:schemeClr>
              </a:solidFill>
            </a:endParaRPr>
          </a:p>
          <a:p>
            <a:pPr>
              <a:defRPr/>
            </a:pPr>
            <a:r>
              <a:rPr lang="en-US" sz="1600" dirty="0">
                <a:solidFill>
                  <a:schemeClr val="accent2">
                    <a:lumMod val="75000"/>
                  </a:schemeClr>
                </a:solidFill>
              </a:rPr>
              <a:t>Codes of ethics (CPS, APA, NASW) </a:t>
            </a:r>
            <a:r>
              <a:rPr lang="en-US" sz="1600" dirty="0"/>
              <a:t>are generally consistent on self-disclosure</a:t>
            </a:r>
          </a:p>
          <a:p>
            <a:pPr>
              <a:defRPr/>
            </a:pPr>
            <a:r>
              <a:rPr lang="en-US" sz="1600" dirty="0"/>
              <a:t>Moral and ethical principles</a:t>
            </a:r>
          </a:p>
          <a:p>
            <a:pPr lvl="1">
              <a:defRPr/>
            </a:pPr>
            <a:r>
              <a:rPr lang="en-US" sz="1600" dirty="0"/>
              <a:t>Beneficence </a:t>
            </a:r>
          </a:p>
          <a:p>
            <a:pPr lvl="1">
              <a:defRPr/>
            </a:pPr>
            <a:r>
              <a:rPr lang="en-US" sz="1600" dirty="0"/>
              <a:t>Non-maleficence -  “Do no harm” (See APA, 2002).  </a:t>
            </a:r>
          </a:p>
          <a:p>
            <a:pPr>
              <a:defRPr/>
            </a:pPr>
            <a:r>
              <a:rPr lang="en-US" sz="1600" dirty="0"/>
              <a:t>“Wounded Healer”</a:t>
            </a:r>
          </a:p>
          <a:p>
            <a:pPr>
              <a:defRPr/>
            </a:pPr>
            <a:r>
              <a:rPr lang="en-US" sz="1600" dirty="0"/>
              <a:t>Boundary </a:t>
            </a:r>
            <a:r>
              <a:rPr lang="en-US" sz="1600" u="sng" dirty="0"/>
              <a:t>crossing</a:t>
            </a:r>
            <a:r>
              <a:rPr lang="en-US" sz="1600" dirty="0"/>
              <a:t> v. boundary </a:t>
            </a:r>
            <a:r>
              <a:rPr lang="en-US" sz="1600" u="sng" dirty="0"/>
              <a:t>violation</a:t>
            </a:r>
            <a:r>
              <a:rPr lang="en-US" sz="1600" dirty="0"/>
              <a:t> (Reamer, 2003; see also Gutheil &amp; Gabbard, 1993)</a:t>
            </a:r>
          </a:p>
          <a:p>
            <a:pPr lvl="1">
              <a:defRPr/>
            </a:pPr>
            <a:r>
              <a:rPr lang="en-US" sz="1600" dirty="0"/>
              <a:t>Boundary crossing Intentional and deliberate self-disclosure.</a:t>
            </a:r>
          </a:p>
          <a:p>
            <a:pPr lvl="1">
              <a:defRPr/>
            </a:pPr>
            <a:r>
              <a:rPr lang="en-US" sz="1600" dirty="0"/>
              <a:t>Violation:  Risk of exploitation or potential harm to the client  (manipulative, deceptive, coercive)</a:t>
            </a:r>
          </a:p>
          <a:p>
            <a:pPr eaLnBrk="1" hangingPunct="1">
              <a:defRPr/>
            </a:pPr>
            <a:endParaRPr lang="en-US" altLang="en-US" sz="1600" dirty="0"/>
          </a:p>
        </p:txBody>
      </p:sp>
      <p:grpSp>
        <p:nvGrpSpPr>
          <p:cNvPr id="14340" name="Group 3">
            <a:extLst>
              <a:ext uri="{FF2B5EF4-FFF2-40B4-BE49-F238E27FC236}">
                <a16:creationId xmlns:a16="http://schemas.microsoft.com/office/drawing/2014/main" xmlns="" id="{5B73FDA2-5656-4852-B9D2-0AB8F7647269}"/>
              </a:ext>
            </a:extLst>
          </p:cNvPr>
          <p:cNvGrpSpPr>
            <a:grpSpLocks/>
          </p:cNvGrpSpPr>
          <p:nvPr/>
        </p:nvGrpSpPr>
        <p:grpSpPr bwMode="auto">
          <a:xfrm>
            <a:off x="519113" y="2057400"/>
            <a:ext cx="7808912" cy="1397000"/>
            <a:chOff x="451539" y="4582936"/>
            <a:chExt cx="8372301" cy="1212339"/>
          </a:xfrm>
        </p:grpSpPr>
        <p:sp>
          <p:nvSpPr>
            <p:cNvPr id="5" name="Oval 4">
              <a:extLst>
                <a:ext uri="{FF2B5EF4-FFF2-40B4-BE49-F238E27FC236}">
                  <a16:creationId xmlns:a16="http://schemas.microsoft.com/office/drawing/2014/main" xmlns="" id="{40165CDA-4F9B-4FC7-880C-9ED7BDF359EE}"/>
                </a:ext>
              </a:extLst>
            </p:cNvPr>
            <p:cNvSpPr/>
            <p:nvPr/>
          </p:nvSpPr>
          <p:spPr>
            <a:xfrm>
              <a:off x="4915972" y="4582936"/>
              <a:ext cx="3907868" cy="1212339"/>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a:solidFill>
                    <a:prstClr val="black"/>
                  </a:solidFill>
                  <a:latin typeface="Bell MT" panose="02020503060305020303" pitchFamily="18" charset="0"/>
                </a:rPr>
                <a:t>Engagement</a:t>
              </a:r>
              <a:r>
                <a:rPr lang="en-US" sz="1600" dirty="0">
                  <a:solidFill>
                    <a:prstClr val="black"/>
                  </a:solidFill>
                  <a:latin typeface="Bell MT" panose="02020503060305020303" pitchFamily="18" charset="0"/>
                </a:rPr>
                <a:t>: Provider discusses his/her MH condition and recovery  w/client</a:t>
              </a:r>
              <a:endParaRPr lang="en-US" sz="1600" dirty="0"/>
            </a:p>
          </p:txBody>
        </p:sp>
        <p:sp>
          <p:nvSpPr>
            <p:cNvPr id="6" name="Oval 5">
              <a:extLst>
                <a:ext uri="{FF2B5EF4-FFF2-40B4-BE49-F238E27FC236}">
                  <a16:creationId xmlns:a16="http://schemas.microsoft.com/office/drawing/2014/main" xmlns="" id="{8E535506-76BB-4395-A83D-99EA75B4B54F}"/>
                </a:ext>
              </a:extLst>
            </p:cNvPr>
            <p:cNvSpPr/>
            <p:nvPr/>
          </p:nvSpPr>
          <p:spPr>
            <a:xfrm>
              <a:off x="451539" y="4582936"/>
              <a:ext cx="3349601" cy="1212339"/>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a:solidFill>
                    <a:prstClr val="black"/>
                  </a:solidFill>
                  <a:latin typeface="Bell MT" panose="02020503060305020303" pitchFamily="18" charset="0"/>
                </a:rPr>
                <a:t>Awareness</a:t>
              </a:r>
              <a:r>
                <a:rPr lang="en-US" sz="1600" dirty="0">
                  <a:solidFill>
                    <a:prstClr val="black"/>
                  </a:solidFill>
                  <a:latin typeface="Bell MT" panose="02020503060305020303" pitchFamily="18" charset="0"/>
                </a:rPr>
                <a:t>: Client is aware that provider has a MH condition </a:t>
              </a:r>
              <a:endParaRPr lang="en-US" sz="1600" dirty="0"/>
            </a:p>
          </p:txBody>
        </p:sp>
        <p:cxnSp>
          <p:nvCxnSpPr>
            <p:cNvPr id="7" name="Straight Connector 6">
              <a:extLst>
                <a:ext uri="{FF2B5EF4-FFF2-40B4-BE49-F238E27FC236}">
                  <a16:creationId xmlns:a16="http://schemas.microsoft.com/office/drawing/2014/main" xmlns="" id="{8857E699-1900-4B04-957D-4E189692DB10}"/>
                </a:ext>
              </a:extLst>
            </p:cNvPr>
            <p:cNvCxnSpPr>
              <a:cxnSpLocks/>
              <a:stCxn id="6" idx="6"/>
              <a:endCxn id="5" idx="2"/>
            </p:cNvCxnSpPr>
            <p:nvPr/>
          </p:nvCxnSpPr>
          <p:spPr>
            <a:xfrm>
              <a:off x="3801140" y="5189106"/>
              <a:ext cx="1114831" cy="0"/>
            </a:xfrm>
            <a:prstGeom prst="line">
              <a:avLst/>
            </a:prstGeom>
            <a:ln w="9525" cap="flat" cmpd="sng" algn="ctr">
              <a:solidFill>
                <a:schemeClr val="bg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609283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xmlns="" id="{B8F41B53-5A38-4937-9226-FCCD5664F142}"/>
              </a:ext>
            </a:extLst>
          </p:cNvPr>
          <p:cNvSpPr>
            <a:spLocks noGrp="1" noChangeArrowheads="1"/>
          </p:cNvSpPr>
          <p:nvPr>
            <p:ph type="title"/>
          </p:nvPr>
        </p:nvSpPr>
        <p:spPr/>
        <p:txBody>
          <a:bodyPr>
            <a:noAutofit/>
          </a:bodyPr>
          <a:lstStyle/>
          <a:p>
            <a:pPr algn="l" eaLnBrk="1" hangingPunct="1"/>
            <a:r>
              <a:rPr lang="en-US" altLang="en-US" sz="3600" dirty="0">
                <a:solidFill>
                  <a:srgbClr val="4F81BD"/>
                </a:solidFill>
              </a:rPr>
              <a:t>Codes of ethics  </a:t>
            </a:r>
            <a:endParaRPr lang="en-US" altLang="en-US" sz="3600" i="1" dirty="0">
              <a:solidFill>
                <a:srgbClr val="4F81BD"/>
              </a:solidFill>
            </a:endParaRPr>
          </a:p>
        </p:txBody>
      </p:sp>
      <p:sp>
        <p:nvSpPr>
          <p:cNvPr id="6147" name="Content Placeholder 3">
            <a:extLst>
              <a:ext uri="{FF2B5EF4-FFF2-40B4-BE49-F238E27FC236}">
                <a16:creationId xmlns:a16="http://schemas.microsoft.com/office/drawing/2014/main" xmlns="" id="{46FC065F-5DC9-4883-8930-99D8CD1C4DAE}"/>
              </a:ext>
            </a:extLst>
          </p:cNvPr>
          <p:cNvSpPr>
            <a:spLocks noGrp="1"/>
          </p:cNvSpPr>
          <p:nvPr>
            <p:ph idx="1"/>
          </p:nvPr>
        </p:nvSpPr>
        <p:spPr/>
        <p:txBody>
          <a:bodyPr/>
          <a:lstStyle/>
          <a:p>
            <a:pPr marL="0" indent="0">
              <a:buFontTx/>
              <a:buNone/>
              <a:defRPr/>
            </a:pPr>
            <a:r>
              <a:rPr lang="en-US" sz="1400" u="sng" dirty="0">
                <a:solidFill>
                  <a:schemeClr val="accent2">
                    <a:lumMod val="75000"/>
                  </a:schemeClr>
                </a:solidFill>
              </a:rPr>
              <a:t>Massachusetts CPS code of ethics</a:t>
            </a:r>
          </a:p>
          <a:p>
            <a:pPr marL="0" indent="0">
              <a:buFontTx/>
              <a:buNone/>
              <a:defRPr/>
            </a:pPr>
            <a:r>
              <a:rPr lang="en-US" sz="1400" dirty="0">
                <a:solidFill>
                  <a:srgbClr val="FF0000"/>
                </a:solidFill>
              </a:rPr>
              <a:t>“10. Certified Peer Specialists will not enter into dual relationships or commitments that conflict with the interests of those they support. </a:t>
            </a:r>
          </a:p>
          <a:p>
            <a:pPr marL="0" indent="0">
              <a:buFontTx/>
              <a:buNone/>
              <a:defRPr/>
            </a:pPr>
            <a:r>
              <a:rPr lang="en-US" sz="1400" dirty="0"/>
              <a:t>11. Certified Peer Specialists will never engage in sexual/intimate activities with those to whom they are currently providing support, or have worked with in a professional role in the past year….</a:t>
            </a:r>
          </a:p>
          <a:p>
            <a:pPr marL="0" indent="0">
              <a:buFontTx/>
              <a:buNone/>
              <a:defRPr/>
            </a:pPr>
            <a:r>
              <a:rPr lang="en-US" sz="1400" dirty="0"/>
              <a:t>13. Certified Peer Specialists will not engage in business, extend or receive loans, or accept gifts of significant value from those they support.”</a:t>
            </a:r>
          </a:p>
          <a:p>
            <a:pPr marL="0" indent="0">
              <a:buFontTx/>
              <a:buNone/>
              <a:defRPr/>
            </a:pPr>
            <a:endParaRPr lang="en-US" sz="1400" dirty="0"/>
          </a:p>
          <a:p>
            <a:pPr marL="0" indent="0">
              <a:buFontTx/>
              <a:buNone/>
              <a:defRPr/>
            </a:pPr>
            <a:r>
              <a:rPr lang="en-US" sz="1400" u="sng" dirty="0"/>
              <a:t>Social Workers {NASW} Code of Ethics</a:t>
            </a:r>
          </a:p>
          <a:p>
            <a:pPr marL="0" indent="0">
              <a:buFontTx/>
              <a:buNone/>
              <a:defRPr/>
            </a:pPr>
            <a:r>
              <a:rPr lang="en-US" sz="1400" dirty="0"/>
              <a:t>“Conflicts of interests</a:t>
            </a:r>
          </a:p>
          <a:p>
            <a:pPr marL="0" indent="0">
              <a:buFontTx/>
              <a:buNone/>
              <a:defRPr/>
            </a:pPr>
            <a:r>
              <a:rPr lang="en-US" sz="1400" dirty="0"/>
              <a:t>(a) Social workers should be alert to and </a:t>
            </a:r>
            <a:r>
              <a:rPr lang="en-US" sz="1400" dirty="0">
                <a:solidFill>
                  <a:srgbClr val="FF0000"/>
                </a:solidFill>
              </a:rPr>
              <a:t>avoid conflicts of interest that interfere with the exercise of professional discretion and impartial judgment</a:t>
            </a:r>
            <a:r>
              <a:rPr lang="en-US" sz="1400" dirty="0"/>
              <a:t>. Social workers should inform clients…</a:t>
            </a:r>
          </a:p>
          <a:p>
            <a:pPr marL="0" indent="0">
              <a:buFontTx/>
              <a:buNone/>
              <a:defRPr/>
            </a:pPr>
            <a:r>
              <a:rPr lang="en-US" sz="1400" dirty="0"/>
              <a:t>(b) Social workers should not take </a:t>
            </a:r>
            <a:r>
              <a:rPr lang="en-US" sz="1400" dirty="0">
                <a:solidFill>
                  <a:srgbClr val="FF0000"/>
                </a:solidFill>
              </a:rPr>
              <a:t>unfair advantage of any professional relationship or exploit others to further their personal, religious, political, or business interests</a:t>
            </a:r>
            <a:r>
              <a:rPr lang="en-US" sz="1400" dirty="0"/>
              <a:t>. </a:t>
            </a:r>
          </a:p>
          <a:p>
            <a:pPr marL="0" indent="0">
              <a:buFontTx/>
              <a:buNone/>
              <a:defRPr/>
            </a:pPr>
            <a:r>
              <a:rPr lang="en-US" sz="1400" dirty="0"/>
              <a:t>(c) Social workers should </a:t>
            </a:r>
            <a:r>
              <a:rPr lang="en-US" sz="1400" dirty="0">
                <a:solidFill>
                  <a:srgbClr val="FF0000"/>
                </a:solidFill>
              </a:rPr>
              <a:t>not engage in dual or multiple relationships with clients or former clients in which there is a risk of exploitation or potential harm to the client</a:t>
            </a:r>
            <a:r>
              <a:rPr lang="en-US" sz="1400" dirty="0"/>
              <a:t>…(Dual or multiple relationships occur when social workers relate to clients in more than one relationship, whether professional, social, or business. Dual or multiple relationships can occur simultaneously or consecutively.)…”</a:t>
            </a:r>
          </a:p>
          <a:p>
            <a:pPr eaLnBrk="1" hangingPunct="1">
              <a:defRPr/>
            </a:pPr>
            <a:endParaRPr lang="en-US" altLang="en-US" dirty="0"/>
          </a:p>
        </p:txBody>
      </p:sp>
    </p:spTree>
    <p:extLst>
      <p:ext uri="{BB962C8B-B14F-4D97-AF65-F5344CB8AC3E}">
        <p14:creationId xmlns:p14="http://schemas.microsoft.com/office/powerpoint/2010/main" val="402933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a:extLst>
              <a:ext uri="{FF2B5EF4-FFF2-40B4-BE49-F238E27FC236}">
                <a16:creationId xmlns:a16="http://schemas.microsoft.com/office/drawing/2014/main" xmlns="" id="{ADB6F9CE-786A-4A10-9A29-943D0F1C3DAB}"/>
              </a:ext>
            </a:extLst>
          </p:cNvPr>
          <p:cNvSpPr>
            <a:spLocks noGrp="1" noChangeArrowheads="1"/>
          </p:cNvSpPr>
          <p:nvPr>
            <p:ph type="title"/>
          </p:nvPr>
        </p:nvSpPr>
        <p:spPr/>
        <p:txBody>
          <a:bodyPr>
            <a:noAutofit/>
          </a:bodyPr>
          <a:lstStyle/>
          <a:p>
            <a:pPr eaLnBrk="1" hangingPunct="1"/>
            <a:r>
              <a:rPr lang="en-US" altLang="en-US" sz="3600" dirty="0">
                <a:solidFill>
                  <a:srgbClr val="4F81BD"/>
                </a:solidFill>
              </a:rPr>
              <a:t>Peers specialists who had been program clients</a:t>
            </a:r>
          </a:p>
        </p:txBody>
      </p:sp>
      <p:sp>
        <p:nvSpPr>
          <p:cNvPr id="18435" name="Content Placeholder 3">
            <a:extLst>
              <a:ext uri="{FF2B5EF4-FFF2-40B4-BE49-F238E27FC236}">
                <a16:creationId xmlns:a16="http://schemas.microsoft.com/office/drawing/2014/main" xmlns="" id="{C96D29A8-E1C6-4FE9-9E32-73CAF0D194A8}"/>
              </a:ext>
            </a:extLst>
          </p:cNvPr>
          <p:cNvSpPr>
            <a:spLocks noGrp="1" noChangeArrowheads="1"/>
          </p:cNvSpPr>
          <p:nvPr>
            <p:ph idx="1"/>
          </p:nvPr>
        </p:nvSpPr>
        <p:spPr/>
        <p:txBody>
          <a:bodyPr>
            <a:normAutofit/>
          </a:bodyPr>
          <a:lstStyle/>
          <a:p>
            <a:r>
              <a:rPr lang="en-US" altLang="en-US" sz="1800" dirty="0"/>
              <a:t>Benefits of peer specialist as a former client:</a:t>
            </a:r>
          </a:p>
          <a:p>
            <a:pPr lvl="2"/>
            <a:r>
              <a:rPr lang="en-US" altLang="en-US" sz="1800" i="1" dirty="0"/>
              <a:t>Best guide for current clients in navigating a complex treatment and vocational system of support.</a:t>
            </a:r>
          </a:p>
          <a:p>
            <a:pPr lvl="2"/>
            <a:r>
              <a:rPr lang="en-US" altLang="en-US" sz="1800" i="1" dirty="0"/>
              <a:t>Direct evidence of recovery via </a:t>
            </a:r>
            <a:r>
              <a:rPr lang="en-US" altLang="en-US" sz="1800" i="1" u="sng" dirty="0"/>
              <a:t>this</a:t>
            </a:r>
            <a:r>
              <a:rPr lang="en-US" altLang="en-US" sz="1800" i="1" dirty="0"/>
              <a:t> program</a:t>
            </a:r>
          </a:p>
          <a:p>
            <a:r>
              <a:rPr lang="en-US" altLang="en-US" sz="1800" dirty="0"/>
              <a:t>Why </a:t>
            </a:r>
            <a:r>
              <a:rPr lang="en-US" altLang="en-US" sz="1800" u="sng" dirty="0"/>
              <a:t>not</a:t>
            </a:r>
            <a:r>
              <a:rPr lang="en-US" altLang="en-US" sz="1800" dirty="0"/>
              <a:t> have clinician and former client work on the same team? </a:t>
            </a:r>
          </a:p>
          <a:p>
            <a:r>
              <a:rPr lang="en-US" altLang="en-US" sz="1800" dirty="0"/>
              <a:t>Ethical or management issue?</a:t>
            </a:r>
          </a:p>
          <a:p>
            <a:pPr lvl="1"/>
            <a:r>
              <a:rPr lang="en-US" altLang="en-US" sz="1800" dirty="0"/>
              <a:t>Therapist/Peer specialist discomfort   			</a:t>
            </a:r>
            <a:r>
              <a:rPr lang="en-US" altLang="en-US" sz="1800" dirty="0">
                <a:solidFill>
                  <a:schemeClr val="accent2"/>
                </a:solidFill>
              </a:rPr>
              <a:t>Management </a:t>
            </a:r>
          </a:p>
          <a:p>
            <a:pPr lvl="2"/>
            <a:r>
              <a:rPr lang="en-US" altLang="en-US" sz="1800" dirty="0"/>
              <a:t>Introduce through staff discussions and workshops                                    regarding this discomfort</a:t>
            </a:r>
          </a:p>
          <a:p>
            <a:pPr lvl="1"/>
            <a:r>
              <a:rPr lang="en-US" altLang="en-US" sz="1800" dirty="0"/>
              <a:t>Former clients working with current clients		</a:t>
            </a:r>
            <a:r>
              <a:rPr lang="en-US" altLang="en-US" sz="1800" dirty="0">
                <a:solidFill>
                  <a:schemeClr val="accent2"/>
                </a:solidFill>
              </a:rPr>
              <a:t>Ethical</a:t>
            </a:r>
          </a:p>
          <a:p>
            <a:pPr lvl="2"/>
            <a:r>
              <a:rPr lang="en-US" altLang="en-US" sz="1800" dirty="0"/>
              <a:t>Factors include</a:t>
            </a:r>
          </a:p>
          <a:p>
            <a:pPr lvl="3"/>
            <a:r>
              <a:rPr lang="en-US" altLang="en-US" sz="1800" dirty="0"/>
              <a:t>Length of time since the job applicant was a client there</a:t>
            </a:r>
          </a:p>
          <a:p>
            <a:pPr lvl="3"/>
            <a:r>
              <a:rPr lang="en-US" altLang="en-US" sz="1800" dirty="0"/>
              <a:t>Existing relationships</a:t>
            </a:r>
          </a:p>
          <a:p>
            <a:r>
              <a:rPr lang="en-US" altLang="en-US" sz="1800" dirty="0"/>
              <a:t>Apply general organization dual relationship policies</a:t>
            </a:r>
          </a:p>
          <a:p>
            <a:pPr eaLnBrk="1" hangingPunct="1"/>
            <a:endParaRPr lang="en-US" altLang="en-US" dirty="0"/>
          </a:p>
        </p:txBody>
      </p:sp>
    </p:spTree>
    <p:extLst>
      <p:ext uri="{BB962C8B-B14F-4D97-AF65-F5344CB8AC3E}">
        <p14:creationId xmlns:p14="http://schemas.microsoft.com/office/powerpoint/2010/main" val="623504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xmlns="" id="{5933C38B-8041-4FB9-A118-B4725B1C16EE}"/>
              </a:ext>
            </a:extLst>
          </p:cNvPr>
          <p:cNvSpPr>
            <a:spLocks noGrp="1"/>
          </p:cNvSpPr>
          <p:nvPr>
            <p:ph type="subTitle" idx="1"/>
          </p:nvPr>
        </p:nvSpPr>
        <p:spPr/>
        <p:txBody>
          <a:bodyPr>
            <a:normAutofit/>
          </a:bodyPr>
          <a:lstStyle/>
          <a:p>
            <a:r>
              <a:rPr lang="en-US" sz="3600" b="1" dirty="0">
                <a:solidFill>
                  <a:srgbClr val="D7DE42"/>
                </a:solidFill>
              </a:rPr>
              <a:t>2. Young Adults in the peer provider role</a:t>
            </a:r>
            <a:endParaRPr lang="en-US" sz="3600" b="1" dirty="0">
              <a:solidFill>
                <a:srgbClr val="4F81BD"/>
              </a:solidFill>
            </a:endParaRPr>
          </a:p>
        </p:txBody>
      </p:sp>
      <p:sp>
        <p:nvSpPr>
          <p:cNvPr id="4" name="Slide Number Placeholder 3">
            <a:extLst>
              <a:ext uri="{FF2B5EF4-FFF2-40B4-BE49-F238E27FC236}">
                <a16:creationId xmlns:a16="http://schemas.microsoft.com/office/drawing/2014/main" xmlns="" id="{39FD0195-350C-45FD-8B1A-A40EE6D9305B}"/>
              </a:ext>
            </a:extLst>
          </p:cNvPr>
          <p:cNvSpPr>
            <a:spLocks noGrp="1"/>
          </p:cNvSpPr>
          <p:nvPr>
            <p:ph type="sldNum" sz="quarter" idx="12"/>
          </p:nvPr>
        </p:nvSpPr>
        <p:spPr/>
        <p:txBody>
          <a:bodyPr/>
          <a:lstStyle/>
          <a:p>
            <a:fld id="{9BC4BBCC-BBD3-4C0F-BA08-4C95CA0FA794}" type="slidenum">
              <a:rPr lang="en-US" smtClean="0"/>
              <a:pPr/>
              <a:t>16</a:t>
            </a:fld>
            <a:endParaRPr lang="en-US" dirty="0"/>
          </a:p>
        </p:txBody>
      </p:sp>
    </p:spTree>
    <p:extLst>
      <p:ext uri="{BB962C8B-B14F-4D97-AF65-F5344CB8AC3E}">
        <p14:creationId xmlns:p14="http://schemas.microsoft.com/office/powerpoint/2010/main" val="2675510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 y="609600"/>
            <a:ext cx="9144000" cy="960438"/>
          </a:xfrm>
        </p:spPr>
        <p:txBody>
          <a:bodyPr>
            <a:normAutofit fontScale="90000"/>
          </a:bodyPr>
          <a:lstStyle/>
          <a:p>
            <a:pPr lvl="0"/>
            <a:r>
              <a:rPr lang="en-US" sz="4000" dirty="0">
                <a:highlight>
                  <a:srgbClr val="FFFF00"/>
                </a:highlight>
              </a:rPr>
              <a:t/>
            </a:r>
            <a:br>
              <a:rPr lang="en-US" sz="4000" dirty="0">
                <a:highlight>
                  <a:srgbClr val="FFFF00"/>
                </a:highlight>
              </a:rPr>
            </a:br>
            <a:r>
              <a:rPr lang="en-US" sz="4000" dirty="0">
                <a:solidFill>
                  <a:srgbClr val="4F81BD"/>
                </a:solidFill>
              </a:rPr>
              <a:t>Specific Demand and Need for </a:t>
            </a:r>
            <a:r>
              <a:rPr lang="en-US" sz="4000" u="sng" dirty="0">
                <a:solidFill>
                  <a:srgbClr val="4F81BD"/>
                </a:solidFill>
              </a:rPr>
              <a:t>Young Adult </a:t>
            </a:r>
            <a:r>
              <a:rPr lang="en-US" sz="4000" dirty="0">
                <a:solidFill>
                  <a:srgbClr val="4F81BD"/>
                </a:solidFill>
              </a:rPr>
              <a:t/>
            </a:r>
            <a:br>
              <a:rPr lang="en-US" sz="4000" dirty="0">
                <a:solidFill>
                  <a:srgbClr val="4F81BD"/>
                </a:solidFill>
              </a:rPr>
            </a:br>
            <a:r>
              <a:rPr lang="en-US" sz="4000" dirty="0">
                <a:solidFill>
                  <a:srgbClr val="4F81BD"/>
                </a:solidFill>
              </a:rPr>
              <a:t>Peer Workers  </a:t>
            </a:r>
            <a:r>
              <a:rPr lang="en-US" sz="4000" dirty="0"/>
              <a:t/>
            </a:r>
            <a:br>
              <a:rPr lang="en-US" sz="4000" dirty="0"/>
            </a:br>
            <a:r>
              <a:rPr lang="en-US" sz="4900" dirty="0"/>
              <a:t> </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76200" y="1659755"/>
            <a:ext cx="8458200" cy="4876800"/>
          </a:xfrm>
        </p:spPr>
        <p:txBody>
          <a:bodyPr/>
          <a:lstStyle/>
          <a:p>
            <a:pPr lvl="1">
              <a:buFont typeface="Arial" panose="020B0604020202020204" pitchFamily="34" charset="0"/>
              <a:buChar char="•"/>
            </a:pPr>
            <a:r>
              <a:rPr lang="en-US" sz="2400" dirty="0"/>
              <a:t>Increased funding for young adult peer positions</a:t>
            </a:r>
          </a:p>
          <a:p>
            <a:pPr lvl="2"/>
            <a:r>
              <a:rPr lang="en-US" sz="2200" dirty="0"/>
              <a:t>Medicaid reimbursement</a:t>
            </a:r>
          </a:p>
          <a:p>
            <a:pPr lvl="2"/>
            <a:r>
              <a:rPr lang="en-US" sz="2200" dirty="0"/>
              <a:t>ACA</a:t>
            </a:r>
          </a:p>
          <a:p>
            <a:pPr lvl="2"/>
            <a:r>
              <a:rPr lang="en-US" sz="2200" dirty="0"/>
              <a:t>Housing</a:t>
            </a:r>
          </a:p>
          <a:p>
            <a:pPr lvl="2"/>
            <a:r>
              <a:rPr lang="en-US" sz="2200" dirty="0"/>
              <a:t>Criminal justice</a:t>
            </a:r>
          </a:p>
          <a:p>
            <a:pPr lvl="2"/>
            <a:r>
              <a:rPr lang="en-US" sz="2200" dirty="0"/>
              <a:t>State MH and SA authorities</a:t>
            </a:r>
          </a:p>
          <a:p>
            <a:pPr lvl="1">
              <a:buFont typeface="Arial" panose="020B0604020202020204" pitchFamily="34" charset="0"/>
              <a:buChar char="•"/>
            </a:pPr>
            <a:r>
              <a:rPr lang="en-US" sz="2400" dirty="0"/>
              <a:t>Career start</a:t>
            </a:r>
            <a:endParaRPr lang="en-US" sz="2400" i="1" dirty="0">
              <a:solidFill>
                <a:schemeClr val="accent6">
                  <a:lumMod val="75000"/>
                </a:schemeClr>
              </a:solidFill>
            </a:endParaRPr>
          </a:p>
          <a:p>
            <a:pPr lvl="1">
              <a:buNone/>
            </a:pPr>
            <a:endParaRPr lang="en-US" sz="3200" dirty="0"/>
          </a:p>
          <a:p>
            <a:endParaRPr lang="en-US" dirty="0"/>
          </a:p>
        </p:txBody>
      </p:sp>
      <p:sp>
        <p:nvSpPr>
          <p:cNvPr id="4" name="Slide Number Placeholder 3"/>
          <p:cNvSpPr>
            <a:spLocks noGrp="1"/>
          </p:cNvSpPr>
          <p:nvPr>
            <p:ph type="sldNum" sz="quarter" idx="12"/>
          </p:nvPr>
        </p:nvSpPr>
        <p:spPr/>
        <p:txBody>
          <a:bodyPr/>
          <a:lstStyle/>
          <a:p>
            <a:fld id="{9BC4BBCC-BBD3-4C0F-BA08-4C95CA0FA794}" type="slidenum">
              <a:rPr lang="en-US" smtClean="0"/>
              <a:pPr/>
              <a:t>17</a:t>
            </a:fld>
            <a:endParaRPr lang="en-US" dirty="0"/>
          </a:p>
        </p:txBody>
      </p:sp>
    </p:spTree>
    <p:extLst>
      <p:ext uri="{BB962C8B-B14F-4D97-AF65-F5344CB8AC3E}">
        <p14:creationId xmlns:p14="http://schemas.microsoft.com/office/powerpoint/2010/main" val="2905577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9046590" cy="6602691"/>
          </a:xfrm>
        </p:spPr>
        <p:txBody>
          <a:bodyPr>
            <a:normAutofit/>
          </a:bodyPr>
          <a:lstStyle/>
          <a:p>
            <a:pPr marL="0" indent="0" algn="ctr">
              <a:spcBef>
                <a:spcPts val="0"/>
              </a:spcBef>
              <a:spcAft>
                <a:spcPts val="1000"/>
              </a:spcAft>
              <a:buNone/>
            </a:pPr>
            <a:r>
              <a:rPr lang="en-US" sz="4000" dirty="0">
                <a:solidFill>
                  <a:srgbClr val="0070C0"/>
                </a:solidFill>
              </a:rPr>
              <a:t>Major Benefits of YA Peer Integration</a:t>
            </a:r>
          </a:p>
          <a:p>
            <a:pPr marL="914400" indent="-457200">
              <a:spcBef>
                <a:spcPts val="0"/>
              </a:spcBef>
              <a:spcAft>
                <a:spcPts val="1000"/>
              </a:spcAft>
            </a:pPr>
            <a:r>
              <a:rPr lang="en-US" sz="2800" dirty="0"/>
              <a:t>Improve organizational culture &amp; expand diversity</a:t>
            </a:r>
          </a:p>
          <a:p>
            <a:pPr marL="914400" indent="-457200">
              <a:spcBef>
                <a:spcPts val="0"/>
              </a:spcBef>
              <a:spcAft>
                <a:spcPts val="1000"/>
              </a:spcAft>
            </a:pPr>
            <a:r>
              <a:rPr lang="en-US" sz="2800" dirty="0"/>
              <a:t>Boost Engagement</a:t>
            </a:r>
          </a:p>
          <a:p>
            <a:pPr marL="914400" indent="-457200">
              <a:spcBef>
                <a:spcPts val="0"/>
              </a:spcBef>
              <a:spcAft>
                <a:spcPts val="1000"/>
              </a:spcAft>
            </a:pPr>
            <a:r>
              <a:rPr lang="en-US" sz="2800" dirty="0"/>
              <a:t>Client experience, attitude &amp; learnings</a:t>
            </a:r>
          </a:p>
          <a:p>
            <a:pPr marL="914400" indent="-457200"/>
            <a:r>
              <a:rPr lang="en-US" sz="2800" dirty="0"/>
              <a:t>Outcomes</a:t>
            </a:r>
          </a:p>
          <a:p>
            <a:pPr marL="1603375" lvl="1" indent="-457200"/>
            <a:r>
              <a:rPr lang="en-US" sz="2600" dirty="0"/>
              <a:t>Generating hope at rock bottom </a:t>
            </a:r>
          </a:p>
          <a:p>
            <a:pPr marL="1603375" lvl="1" indent="-457200"/>
            <a:r>
              <a:rPr lang="en-US" sz="2600" dirty="0"/>
              <a:t>Reduced symptoms and re-hospitalizations  </a:t>
            </a:r>
          </a:p>
          <a:p>
            <a:pPr marL="1603375" lvl="1" indent="-457200"/>
            <a:r>
              <a:rPr lang="en-US" sz="2600" dirty="0"/>
              <a:t>Increased sense of wellness, social integration, educational progress</a:t>
            </a:r>
          </a:p>
          <a:p>
            <a:pPr marL="1146175" lvl="1" indent="0">
              <a:buNone/>
            </a:pPr>
            <a:r>
              <a:rPr lang="en-US" sz="2600" dirty="0"/>
              <a:t> </a:t>
            </a:r>
            <a:endParaRPr lang="en-US" sz="1600" dirty="0"/>
          </a:p>
          <a:p>
            <a:pPr marL="0" indent="0">
              <a:buNone/>
            </a:pPr>
            <a:endParaRPr lang="en-US" sz="2400" dirty="0"/>
          </a:p>
          <a:p>
            <a:pPr marL="457200" lvl="1" indent="0">
              <a:buNone/>
            </a:pPr>
            <a:endParaRPr lang="en-US" sz="2400" dirty="0"/>
          </a:p>
          <a:p>
            <a:endParaRPr lang="en-US" dirty="0"/>
          </a:p>
        </p:txBody>
      </p:sp>
      <p:sp>
        <p:nvSpPr>
          <p:cNvPr id="4" name="Slide Number Placeholder 3"/>
          <p:cNvSpPr>
            <a:spLocks noGrp="1"/>
          </p:cNvSpPr>
          <p:nvPr>
            <p:ph type="sldNum" sz="quarter" idx="12"/>
          </p:nvPr>
        </p:nvSpPr>
        <p:spPr/>
        <p:txBody>
          <a:bodyPr/>
          <a:lstStyle/>
          <a:p>
            <a:fld id="{9BC4BBCC-BBD3-4C0F-BA08-4C95CA0FA794}" type="slidenum">
              <a:rPr lang="en-US" smtClean="0"/>
              <a:pPr/>
              <a:t>18</a:t>
            </a:fld>
            <a:endParaRPr lang="en-US" dirty="0"/>
          </a:p>
        </p:txBody>
      </p:sp>
    </p:spTree>
    <p:extLst>
      <p:ext uri="{BB962C8B-B14F-4D97-AF65-F5344CB8AC3E}">
        <p14:creationId xmlns:p14="http://schemas.microsoft.com/office/powerpoint/2010/main" val="246500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84899"/>
            <a:ext cx="8097907" cy="440417"/>
          </a:xfrm>
        </p:spPr>
        <p:txBody>
          <a:bodyPr>
            <a:noAutofit/>
          </a:bodyPr>
          <a:lstStyle/>
          <a:p>
            <a:r>
              <a:rPr lang="en-US" sz="3600" dirty="0">
                <a:solidFill>
                  <a:srgbClr val="4F81BD"/>
                </a:solidFill>
              </a:rPr>
              <a:t>Multiple Factors Impact Success </a:t>
            </a:r>
            <a:br>
              <a:rPr lang="en-US" sz="3600" dirty="0">
                <a:solidFill>
                  <a:srgbClr val="4F81BD"/>
                </a:solidFill>
              </a:rPr>
            </a:br>
            <a:r>
              <a:rPr lang="en-US" sz="3600" dirty="0">
                <a:solidFill>
                  <a:srgbClr val="4F81BD"/>
                </a:solidFill>
              </a:rPr>
              <a:t>YA Peers on-the-Job</a:t>
            </a:r>
          </a:p>
        </p:txBody>
      </p:sp>
      <p:sp>
        <p:nvSpPr>
          <p:cNvPr id="3" name="Content Placeholder 2"/>
          <p:cNvSpPr>
            <a:spLocks noGrp="1"/>
          </p:cNvSpPr>
          <p:nvPr>
            <p:ph sz="half" idx="1"/>
          </p:nvPr>
        </p:nvSpPr>
        <p:spPr>
          <a:xfrm>
            <a:off x="304800" y="1413730"/>
            <a:ext cx="3272941" cy="4910870"/>
          </a:xfrm>
        </p:spPr>
        <p:txBody>
          <a:bodyPr>
            <a:normAutofit fontScale="85000" lnSpcReduction="20000"/>
          </a:bodyPr>
          <a:lstStyle/>
          <a:p>
            <a:pPr marL="0" lvl="1" indent="0">
              <a:spcAft>
                <a:spcPts val="1200"/>
              </a:spcAft>
              <a:buNone/>
            </a:pPr>
            <a:r>
              <a:rPr lang="en-US" u="sng" cap="all" dirty="0"/>
              <a:t>A. Nature of job  </a:t>
            </a:r>
          </a:p>
          <a:p>
            <a:pPr marL="657225" lvl="2" indent="-257175">
              <a:spcAft>
                <a:spcPts val="1200"/>
              </a:spcAft>
            </a:pPr>
            <a:r>
              <a:rPr lang="en-US" sz="2400" dirty="0"/>
              <a:t>Complexity</a:t>
            </a:r>
          </a:p>
          <a:p>
            <a:pPr marL="657225" lvl="2" indent="-257175">
              <a:spcAft>
                <a:spcPts val="1200"/>
              </a:spcAft>
            </a:pPr>
            <a:r>
              <a:rPr lang="en-US" sz="2400" dirty="0"/>
              <a:t>Rewards</a:t>
            </a:r>
            <a:endParaRPr lang="en-US" sz="2400" b="1" cap="all" dirty="0"/>
          </a:p>
          <a:p>
            <a:pPr marL="0" lvl="1" indent="0">
              <a:spcAft>
                <a:spcPts val="1200"/>
              </a:spcAft>
              <a:buNone/>
            </a:pPr>
            <a:r>
              <a:rPr lang="en-US" u="sng" dirty="0"/>
              <a:t>B. CAPITAL FRAMEWORK</a:t>
            </a:r>
          </a:p>
          <a:p>
            <a:pPr marL="385763" lvl="1" indent="-385763">
              <a:spcAft>
                <a:spcPts val="1200"/>
              </a:spcAft>
              <a:buFont typeface="+mj-lt"/>
              <a:buAutoNum type="arabicPeriod"/>
            </a:pPr>
            <a:r>
              <a:rPr lang="en-US" dirty="0"/>
              <a:t>Human capital</a:t>
            </a:r>
          </a:p>
          <a:p>
            <a:pPr marL="385763" lvl="1" indent="-385763">
              <a:spcAft>
                <a:spcPts val="1200"/>
              </a:spcAft>
              <a:buFont typeface="+mj-lt"/>
              <a:buAutoNum type="arabicPeriod"/>
            </a:pPr>
            <a:r>
              <a:rPr lang="en-US" dirty="0"/>
              <a:t>Cultural capital </a:t>
            </a:r>
          </a:p>
          <a:p>
            <a:pPr marL="385763" lvl="1" indent="-385763">
              <a:spcAft>
                <a:spcPts val="1200"/>
              </a:spcAft>
              <a:buFont typeface="+mj-lt"/>
              <a:buAutoNum type="arabicPeriod"/>
            </a:pPr>
            <a:r>
              <a:rPr lang="en-US" dirty="0"/>
              <a:t>Psychological capital                                                                                                     </a:t>
            </a:r>
            <a:r>
              <a:rPr lang="en-US" sz="1900" dirty="0"/>
              <a:t>- Resilience </a:t>
            </a:r>
            <a:r>
              <a:rPr lang="en-US" dirty="0"/>
              <a:t>                                                                                                                                                                       - </a:t>
            </a:r>
            <a:r>
              <a:rPr lang="en-US" sz="1900" dirty="0"/>
              <a:t>Motivation</a:t>
            </a:r>
          </a:p>
          <a:p>
            <a:pPr marL="385763" lvl="1" indent="-385763">
              <a:spcAft>
                <a:spcPts val="1200"/>
              </a:spcAft>
              <a:buFont typeface="+mj-lt"/>
              <a:buAutoNum type="arabicPeriod"/>
            </a:pPr>
            <a:r>
              <a:rPr lang="en-US" dirty="0"/>
              <a:t>Personal social capital</a:t>
            </a:r>
          </a:p>
          <a:p>
            <a:pPr marL="1300163" lvl="5" indent="-385763">
              <a:spcAft>
                <a:spcPts val="1200"/>
              </a:spcAft>
              <a:buFont typeface="+mj-lt"/>
              <a:buAutoNum type="arabicPeriod"/>
            </a:pPr>
            <a:r>
              <a:rPr lang="en-US" dirty="0">
                <a:solidFill>
                  <a:srgbClr val="FF0000"/>
                </a:solidFill>
              </a:rPr>
              <a:t> </a:t>
            </a:r>
          </a:p>
          <a:p>
            <a:endParaRPr lang="en-US" sz="1800" dirty="0"/>
          </a:p>
        </p:txBody>
      </p:sp>
      <p:sp>
        <p:nvSpPr>
          <p:cNvPr id="6" name="Content Placeholder 5"/>
          <p:cNvSpPr>
            <a:spLocks noGrp="1"/>
          </p:cNvSpPr>
          <p:nvPr>
            <p:ph sz="half" idx="2"/>
          </p:nvPr>
        </p:nvSpPr>
        <p:spPr/>
        <p:txBody>
          <a:bodyPr>
            <a:normAutofit fontScale="85000" lnSpcReduction="20000"/>
          </a:bodyPr>
          <a:lstStyle/>
          <a:p>
            <a:endParaRPr lang="en-US" dirty="0"/>
          </a:p>
        </p:txBody>
      </p:sp>
      <p:sp>
        <p:nvSpPr>
          <p:cNvPr id="5" name="Slide Number Placeholder 4"/>
          <p:cNvSpPr>
            <a:spLocks noGrp="1"/>
          </p:cNvSpPr>
          <p:nvPr>
            <p:ph type="sldNum" sz="quarter" idx="12"/>
          </p:nvPr>
        </p:nvSpPr>
        <p:spPr/>
        <p:txBody>
          <a:bodyPr/>
          <a:lstStyle/>
          <a:p>
            <a:fld id="{C616D822-5C37-4ADA-83D3-0E7F1499D8A0}" type="slidenum">
              <a:rPr lang="en-US" smtClean="0"/>
              <a:t>19</a:t>
            </a:fld>
            <a:endParaRPr lang="en-US" dirty="0"/>
          </a:p>
        </p:txBody>
      </p:sp>
      <p:pic>
        <p:nvPicPr>
          <p:cNvPr id="4" name="Content Placeholder 3" descr="Screen Shot 2017-04-13 at 6.34.51 AM.png"/>
          <p:cNvPicPr>
            <a:picLocks noChangeAspect="1"/>
          </p:cNvPicPr>
          <p:nvPr/>
        </p:nvPicPr>
        <p:blipFill rotWithShape="1">
          <a:blip r:embed="rId3">
            <a:extLst>
              <a:ext uri="{28A0092B-C50C-407E-A947-70E740481C1C}">
                <a14:useLocalDpi xmlns:a14="http://schemas.microsoft.com/office/drawing/2010/main" val="0"/>
              </a:ext>
            </a:extLst>
          </a:blip>
          <a:srcRect l="27412" t="18615" r="26995" b="10406"/>
          <a:stretch/>
        </p:blipFill>
        <p:spPr>
          <a:xfrm>
            <a:off x="3577741" y="1413730"/>
            <a:ext cx="5148816" cy="5307745"/>
          </a:xfrm>
          <a:prstGeom prst="rect">
            <a:avLst/>
          </a:prstGeom>
        </p:spPr>
      </p:pic>
      <p:sp>
        <p:nvSpPr>
          <p:cNvPr id="7" name="TextBox 6">
            <a:extLst>
              <a:ext uri="{FF2B5EF4-FFF2-40B4-BE49-F238E27FC236}">
                <a16:creationId xmlns:a16="http://schemas.microsoft.com/office/drawing/2014/main" xmlns="" id="{87C5C51F-3545-4450-8F48-FCC9928920F8}"/>
              </a:ext>
            </a:extLst>
          </p:cNvPr>
          <p:cNvSpPr txBox="1"/>
          <p:nvPr/>
        </p:nvSpPr>
        <p:spPr>
          <a:xfrm>
            <a:off x="1752600" y="5791200"/>
            <a:ext cx="2264947" cy="707886"/>
          </a:xfrm>
          <a:prstGeom prst="rect">
            <a:avLst/>
          </a:prstGeom>
          <a:noFill/>
        </p:spPr>
        <p:txBody>
          <a:bodyPr wrap="square" rtlCol="0">
            <a:spAutoFit/>
          </a:bodyPr>
          <a:lstStyle/>
          <a:p>
            <a:r>
              <a:rPr lang="en-US" sz="2000" dirty="0"/>
              <a:t>5. Organizational Social Capital</a:t>
            </a:r>
          </a:p>
        </p:txBody>
      </p:sp>
    </p:spTree>
    <p:extLst>
      <p:ext uri="{BB962C8B-B14F-4D97-AF65-F5344CB8AC3E}">
        <p14:creationId xmlns:p14="http://schemas.microsoft.com/office/powerpoint/2010/main" val="4003338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998539"/>
            <a:ext cx="8534400" cy="2963864"/>
          </a:xfrm>
          <a:prstGeom prst="rect">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171" name="Rectangle 18"/>
          <p:cNvSpPr>
            <a:spLocks noChangeArrowheads="1"/>
          </p:cNvSpPr>
          <p:nvPr/>
        </p:nvSpPr>
        <p:spPr bwMode="auto">
          <a:xfrm>
            <a:off x="381000" y="960122"/>
            <a:ext cx="8382000"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ts val="600"/>
              </a:spcBef>
              <a:spcAft>
                <a:spcPct val="0"/>
              </a:spcAft>
            </a:pPr>
            <a:r>
              <a:rPr lang="en-US" sz="2000" dirty="0">
                <a:solidFill>
                  <a:srgbClr val="FFFFFF"/>
                </a:solidFill>
                <a:latin typeface="Calibri" pitchFamily="34" charset="0"/>
              </a:rPr>
              <a:t>The Transitions ACR aims to  improve the supports for youth and young adults, ages 14-30, with serious mental health conditions who are trying to successfully complete their schooling and training and move into rewarding work lives. We are located at the University of Massachusetts Medical School, Worcester, MA, Department of Psychiatry, Systems &amp; Psychosocial Advances Research Center.</a:t>
            </a:r>
          </a:p>
          <a:p>
            <a:pPr fontAlgn="base">
              <a:spcBef>
                <a:spcPts val="600"/>
              </a:spcBef>
              <a:spcAft>
                <a:spcPct val="0"/>
              </a:spcAft>
            </a:pPr>
            <a:endParaRPr lang="en-US" sz="1000" dirty="0">
              <a:solidFill>
                <a:srgbClr val="FFFFFF"/>
              </a:solidFill>
              <a:latin typeface="Calibri" pitchFamily="34" charset="0"/>
            </a:endParaRPr>
          </a:p>
          <a:p>
            <a:pPr algn="ctr" fontAlgn="base">
              <a:spcBef>
                <a:spcPct val="0"/>
              </a:spcBef>
              <a:spcAft>
                <a:spcPct val="0"/>
              </a:spcAft>
            </a:pPr>
            <a:r>
              <a:rPr lang="en-US" sz="2000" dirty="0">
                <a:solidFill>
                  <a:srgbClr val="FFFFFF"/>
                </a:solidFill>
                <a:latin typeface="Calibri" pitchFamily="34" charset="0"/>
              </a:rPr>
              <a:t>Visit us at: </a:t>
            </a:r>
            <a:r>
              <a:rPr lang="en-US" sz="2000" b="1" u="sng" dirty="0">
                <a:solidFill>
                  <a:srgbClr val="FFFFFF"/>
                </a:solidFill>
                <a:latin typeface="Calibri" pitchFamily="34" charset="0"/>
              </a:rPr>
              <a:t> https://www.umassmed.edu/TransitionsACR/</a:t>
            </a:r>
          </a:p>
          <a:p>
            <a:pPr algn="ctr" fontAlgn="base">
              <a:spcBef>
                <a:spcPct val="0"/>
              </a:spcBef>
              <a:spcAft>
                <a:spcPct val="0"/>
              </a:spcAft>
            </a:pPr>
            <a:endParaRPr lang="en-US" dirty="0">
              <a:solidFill>
                <a:srgbClr val="FFFFFF"/>
              </a:solidFill>
              <a:latin typeface="Calibri" pitchFamily="34" charset="0"/>
            </a:endParaRPr>
          </a:p>
          <a:p>
            <a:pPr algn="ctr" fontAlgn="base">
              <a:spcBef>
                <a:spcPct val="0"/>
              </a:spcBef>
              <a:spcAft>
                <a:spcPct val="0"/>
              </a:spcAft>
            </a:pPr>
            <a:r>
              <a:rPr lang="en-US" dirty="0">
                <a:solidFill>
                  <a:srgbClr val="FFFFFF"/>
                </a:solidFill>
                <a:latin typeface="Calibri" pitchFamily="34" charset="0"/>
              </a:rPr>
              <a:t/>
            </a:r>
            <a:br>
              <a:rPr lang="en-US" dirty="0">
                <a:solidFill>
                  <a:srgbClr val="FFFFFF"/>
                </a:solidFill>
                <a:latin typeface="Calibri" pitchFamily="34" charset="0"/>
              </a:rPr>
            </a:br>
            <a:endParaRPr lang="en-US" dirty="0">
              <a:solidFill>
                <a:srgbClr val="FFFFFF"/>
              </a:solidFill>
              <a:latin typeface="Calibri" pitchFamily="34" charset="0"/>
            </a:endParaRPr>
          </a:p>
        </p:txBody>
      </p:sp>
      <p:sp>
        <p:nvSpPr>
          <p:cNvPr id="7172" name="TextBox 12"/>
          <p:cNvSpPr txBox="1">
            <a:spLocks noChangeArrowheads="1"/>
          </p:cNvSpPr>
          <p:nvPr/>
        </p:nvSpPr>
        <p:spPr bwMode="auto">
          <a:xfrm>
            <a:off x="304800" y="4053008"/>
            <a:ext cx="853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1200" dirty="0">
                <a:solidFill>
                  <a:prstClr val="black"/>
                </a:solidFill>
              </a:rPr>
              <a:t>The contents of this presentation were developed under a grant with funding from the National Institute on Disability, Independent Living, and Rehabilitation Research, and from the Center for Mental Health Services of the Substance Abuse and Mental Health Services Administration, United States Department of Health and Human Services (ACL GRANT # 90RT5031, The Learning and Working Transitions RRTC). NIDILRR is a Center within the Administration for Community Living (ACL), Department of Health and Human Services (HHS). Additional funding provided by UMass Medical School’s Commonwealth Medicine division.</a:t>
            </a:r>
            <a:r>
              <a:rPr lang="en-US" sz="1200" i="1" dirty="0">
                <a:solidFill>
                  <a:prstClr val="black"/>
                </a:solidFill>
              </a:rPr>
              <a:t> </a:t>
            </a:r>
            <a:r>
              <a:rPr lang="en-US" sz="1200" dirty="0">
                <a:solidFill>
                  <a:prstClr val="black"/>
                </a:solidFill>
              </a:rPr>
              <a:t>The contents of this presentation do not necessarily represent the policy of NIDILRR, ACL, HHS, SAMHSA, and you should not assume endorsement by the Federal Government.</a:t>
            </a:r>
          </a:p>
        </p:txBody>
      </p:sp>
      <p:sp>
        <p:nvSpPr>
          <p:cNvPr id="7176" name="TextBox 8"/>
          <p:cNvSpPr txBox="1">
            <a:spLocks noChangeArrowheads="1"/>
          </p:cNvSpPr>
          <p:nvPr/>
        </p:nvSpPr>
        <p:spPr bwMode="auto">
          <a:xfrm>
            <a:off x="1600200" y="228603"/>
            <a:ext cx="5791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4400" dirty="0">
                <a:solidFill>
                  <a:prstClr val="black"/>
                </a:solidFill>
                <a:latin typeface="Calibri" pitchFamily="34" charset="0"/>
              </a:rPr>
              <a:t>Acknowledgements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5764201"/>
            <a:ext cx="1447800" cy="70622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5784582"/>
            <a:ext cx="1286256" cy="66546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3" y="5701500"/>
            <a:ext cx="809151" cy="8316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6242" y="5835799"/>
            <a:ext cx="1752600" cy="571500"/>
          </a:xfrm>
          <a:prstGeom prst="rect">
            <a:avLst/>
          </a:prstGeom>
        </p:spPr>
      </p:pic>
      <p:sp>
        <p:nvSpPr>
          <p:cNvPr id="10" name="TextBox 9"/>
          <p:cNvSpPr txBox="1"/>
          <p:nvPr/>
        </p:nvSpPr>
        <p:spPr>
          <a:xfrm>
            <a:off x="0" y="6550223"/>
            <a:ext cx="732893" cy="307777"/>
          </a:xfrm>
          <a:prstGeom prst="rect">
            <a:avLst/>
          </a:prstGeom>
          <a:noFill/>
        </p:spPr>
        <p:txBody>
          <a:bodyPr wrap="none" rtlCol="0">
            <a:spAutoFit/>
          </a:bodyPr>
          <a:lstStyle/>
          <a:p>
            <a:r>
              <a:rPr lang="en-US" sz="1400" dirty="0"/>
              <a:t>Slide 3</a:t>
            </a:r>
          </a:p>
        </p:txBody>
      </p:sp>
      <p:sp>
        <p:nvSpPr>
          <p:cNvPr id="6" name="Slide Number Placeholder 5">
            <a:extLst>
              <a:ext uri="{FF2B5EF4-FFF2-40B4-BE49-F238E27FC236}">
                <a16:creationId xmlns:a16="http://schemas.microsoft.com/office/drawing/2014/main" xmlns="" id="{B09C731E-0E80-4730-8D72-E8403A7F2137}"/>
              </a:ext>
            </a:extLst>
          </p:cNvPr>
          <p:cNvSpPr>
            <a:spLocks noGrp="1"/>
          </p:cNvSpPr>
          <p:nvPr>
            <p:ph type="sldNum" sz="quarter" idx="12"/>
          </p:nvPr>
        </p:nvSpPr>
        <p:spPr/>
        <p:txBody>
          <a:bodyPr/>
          <a:lstStyle/>
          <a:p>
            <a:fld id="{9BC4BBCC-BBD3-4C0F-BA08-4C95CA0FA794}" type="slidenum">
              <a:rPr lang="en-US" smtClean="0"/>
              <a:pPr/>
              <a:t>2</a:t>
            </a:fld>
            <a:endParaRPr lang="en-US" dirty="0"/>
          </a:p>
        </p:txBody>
      </p:sp>
      <p:pic>
        <p:nvPicPr>
          <p:cNvPr id="8" name="Picture 7">
            <a:extLst>
              <a:ext uri="{FF2B5EF4-FFF2-40B4-BE49-F238E27FC236}">
                <a16:creationId xmlns:a16="http://schemas.microsoft.com/office/drawing/2014/main" xmlns="" id="{C9AAFED5-878F-45D1-A080-7CB5F048131C}"/>
              </a:ext>
            </a:extLst>
          </p:cNvPr>
          <p:cNvPicPr>
            <a:picLocks noChangeAspect="1"/>
          </p:cNvPicPr>
          <p:nvPr/>
        </p:nvPicPr>
        <p:blipFill>
          <a:blip r:embed="rId7"/>
          <a:stretch>
            <a:fillRect/>
          </a:stretch>
        </p:blipFill>
        <p:spPr>
          <a:xfrm>
            <a:off x="280987" y="5718594"/>
            <a:ext cx="1319213" cy="834605"/>
          </a:xfrm>
          <a:prstGeom prst="rect">
            <a:avLst/>
          </a:prstGeom>
        </p:spPr>
      </p:pic>
    </p:spTree>
    <p:extLst>
      <p:ext uri="{BB962C8B-B14F-4D97-AF65-F5344CB8AC3E}">
        <p14:creationId xmlns:p14="http://schemas.microsoft.com/office/powerpoint/2010/main" val="1553339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742950"/>
          </a:xfrm>
        </p:spPr>
        <p:txBody>
          <a:bodyPr>
            <a:noAutofit/>
          </a:bodyPr>
          <a:lstStyle/>
          <a:p>
            <a:r>
              <a:rPr lang="en-US" sz="3600" dirty="0">
                <a:solidFill>
                  <a:srgbClr val="0070C0"/>
                </a:solidFill>
              </a:rPr>
              <a:t>YA </a:t>
            </a:r>
            <a:r>
              <a:rPr lang="en-US" sz="3600" dirty="0">
                <a:solidFill>
                  <a:srgbClr val="4F81BD"/>
                </a:solidFill>
              </a:rPr>
              <a:t>Peer</a:t>
            </a:r>
            <a:r>
              <a:rPr lang="en-US" sz="3600" dirty="0">
                <a:solidFill>
                  <a:srgbClr val="0070C0"/>
                </a:solidFill>
              </a:rPr>
              <a:t> Role Implementation Challenges </a:t>
            </a:r>
            <a:r>
              <a:rPr lang="en-US" sz="3600" b="1" dirty="0">
                <a:solidFill>
                  <a:srgbClr val="0070C0"/>
                </a:solidFill>
              </a:rPr>
              <a:t/>
            </a:r>
            <a:br>
              <a:rPr lang="en-US" sz="3600" b="1" dirty="0">
                <a:solidFill>
                  <a:srgbClr val="0070C0"/>
                </a:solidFill>
              </a:rPr>
            </a:br>
            <a:endParaRPr lang="en-US" sz="3600" b="1" dirty="0">
              <a:solidFill>
                <a:srgbClr val="0070C0"/>
              </a:solidFill>
            </a:endParaRPr>
          </a:p>
        </p:txBody>
      </p:sp>
      <p:sp>
        <p:nvSpPr>
          <p:cNvPr id="3" name="Content Placeholder 2"/>
          <p:cNvSpPr>
            <a:spLocks noGrp="1"/>
          </p:cNvSpPr>
          <p:nvPr>
            <p:ph idx="1"/>
          </p:nvPr>
        </p:nvSpPr>
        <p:spPr>
          <a:xfrm>
            <a:off x="457200" y="1035050"/>
            <a:ext cx="8763000" cy="5137150"/>
          </a:xfrm>
        </p:spPr>
        <p:txBody>
          <a:bodyPr>
            <a:normAutofit fontScale="92500" lnSpcReduction="20000"/>
          </a:bodyPr>
          <a:lstStyle/>
          <a:p>
            <a:pPr>
              <a:spcBef>
                <a:spcPts val="0"/>
              </a:spcBef>
              <a:spcAft>
                <a:spcPts val="1200"/>
              </a:spcAft>
            </a:pPr>
            <a:r>
              <a:rPr lang="en-US" sz="2600" dirty="0"/>
              <a:t>Nature of Job – </a:t>
            </a:r>
            <a:r>
              <a:rPr lang="en-US" sz="2200" dirty="0"/>
              <a:t>new type of job, rewarding, challenging, confusing to many, clarity, perceived value of other staff</a:t>
            </a:r>
          </a:p>
          <a:p>
            <a:pPr>
              <a:spcBef>
                <a:spcPts val="0"/>
              </a:spcBef>
              <a:spcAft>
                <a:spcPts val="1200"/>
              </a:spcAft>
            </a:pPr>
            <a:r>
              <a:rPr lang="en-US" sz="2600" dirty="0"/>
              <a:t>Human Capital (&amp; hiring)–  </a:t>
            </a:r>
            <a:r>
              <a:rPr lang="en-US" sz="2200" dirty="0"/>
              <a:t>educational attainment, soft skills, skills gained through training &amp; any system involvement, e.g., peer specialist training </a:t>
            </a:r>
          </a:p>
          <a:p>
            <a:pPr lvl="1">
              <a:spcBef>
                <a:spcPts val="0"/>
              </a:spcBef>
              <a:spcAft>
                <a:spcPts val="1200"/>
              </a:spcAft>
            </a:pPr>
            <a:r>
              <a:rPr lang="en-US" sz="2200" dirty="0"/>
              <a:t>Negative Human Capital- </a:t>
            </a:r>
            <a:r>
              <a:rPr lang="en-US" sz="2200" i="1" dirty="0"/>
              <a:t>criminal records, little work history, education disruption</a:t>
            </a:r>
            <a:endParaRPr lang="en-US" sz="2200" dirty="0"/>
          </a:p>
          <a:p>
            <a:pPr>
              <a:spcBef>
                <a:spcPts val="0"/>
              </a:spcBef>
              <a:spcAft>
                <a:spcPts val="1200"/>
              </a:spcAft>
            </a:pPr>
            <a:r>
              <a:rPr lang="en-US" sz="2600" dirty="0"/>
              <a:t>Cultural Capital – </a:t>
            </a:r>
            <a:r>
              <a:rPr lang="en-US" sz="2200" dirty="0"/>
              <a:t>job inexperience, challenging b/c one has to be peer and be young adult while also being “professional”</a:t>
            </a:r>
          </a:p>
          <a:p>
            <a:pPr>
              <a:spcBef>
                <a:spcPts val="0"/>
              </a:spcBef>
              <a:spcAft>
                <a:spcPts val="1200"/>
              </a:spcAft>
            </a:pPr>
            <a:r>
              <a:rPr lang="en-US" sz="2600" dirty="0"/>
              <a:t>Psychological Capital –   </a:t>
            </a:r>
            <a:r>
              <a:rPr lang="en-US" sz="2200" dirty="0"/>
              <a:t>Impact on persistence, resilience on of e.g., learning disabilities, Social Security, symptoms, stress, living conditions, treatment, transitioning</a:t>
            </a:r>
          </a:p>
          <a:p>
            <a:pPr>
              <a:spcBef>
                <a:spcPts val="0"/>
              </a:spcBef>
              <a:spcAft>
                <a:spcPts val="1200"/>
              </a:spcAft>
            </a:pPr>
            <a:r>
              <a:rPr lang="en-US" sz="2600" dirty="0"/>
              <a:t>Social-Personal Capital – </a:t>
            </a:r>
            <a:r>
              <a:rPr lang="en-US" sz="2200" dirty="0"/>
              <a:t>Family (for single parents, of significant others) friends, allies (employment supports</a:t>
            </a:r>
            <a:r>
              <a:rPr lang="en-US" sz="2600" dirty="0"/>
              <a:t>)  </a:t>
            </a:r>
          </a:p>
          <a:p>
            <a:pPr marL="0" indent="0">
              <a:buNone/>
            </a:pPr>
            <a:endParaRPr lang="en-US" sz="3100" dirty="0"/>
          </a:p>
          <a:p>
            <a:endParaRPr lang="en-US" dirty="0"/>
          </a:p>
          <a:p>
            <a:endParaRPr lang="en-US" dirty="0"/>
          </a:p>
        </p:txBody>
      </p:sp>
      <p:sp>
        <p:nvSpPr>
          <p:cNvPr id="4" name="Slide Number Placeholder 3"/>
          <p:cNvSpPr>
            <a:spLocks noGrp="1"/>
          </p:cNvSpPr>
          <p:nvPr>
            <p:ph type="sldNum" sz="quarter" idx="12"/>
          </p:nvPr>
        </p:nvSpPr>
        <p:spPr/>
        <p:txBody>
          <a:bodyPr/>
          <a:lstStyle/>
          <a:p>
            <a:fld id="{C616D822-5C37-4ADA-83D3-0E7F1499D8A0}" type="slidenum">
              <a:rPr lang="en-US" smtClean="0"/>
              <a:t>20</a:t>
            </a:fld>
            <a:endParaRPr lang="en-US" dirty="0"/>
          </a:p>
        </p:txBody>
      </p:sp>
      <p:sp>
        <p:nvSpPr>
          <p:cNvPr id="5" name="TextBox 4">
            <a:extLst>
              <a:ext uri="{FF2B5EF4-FFF2-40B4-BE49-F238E27FC236}">
                <a16:creationId xmlns:a16="http://schemas.microsoft.com/office/drawing/2014/main" xmlns="" id="{1D3C5C88-D0A9-4B4A-BCD6-12AAB1831B55}"/>
              </a:ext>
            </a:extLst>
          </p:cNvPr>
          <p:cNvSpPr txBox="1"/>
          <p:nvPr/>
        </p:nvSpPr>
        <p:spPr>
          <a:xfrm>
            <a:off x="1752600" y="5678269"/>
            <a:ext cx="6858000" cy="830997"/>
          </a:xfrm>
          <a:prstGeom prst="rect">
            <a:avLst/>
          </a:prstGeom>
          <a:noFill/>
        </p:spPr>
        <p:txBody>
          <a:bodyPr wrap="square" rtlCol="0">
            <a:spAutoFit/>
          </a:bodyPr>
          <a:lstStyle/>
          <a:p>
            <a:pPr marL="342900" indent="-342900">
              <a:spcBef>
                <a:spcPts val="0"/>
              </a:spcBef>
              <a:spcAft>
                <a:spcPts val="1200"/>
              </a:spcAft>
              <a:buFont typeface="Arial" panose="020B0604020202020204" pitchFamily="34" charset="0"/>
              <a:buChar char="•"/>
            </a:pPr>
            <a:r>
              <a:rPr lang="en-US" sz="2400" dirty="0">
                <a:solidFill>
                  <a:schemeClr val="accent6">
                    <a:lumMod val="75000"/>
                  </a:schemeClr>
                </a:solidFill>
              </a:rPr>
              <a:t>Social Organizational – </a:t>
            </a:r>
            <a:r>
              <a:rPr lang="en-US" sz="2000" dirty="0">
                <a:solidFill>
                  <a:schemeClr val="accent6">
                    <a:lumMod val="75000"/>
                  </a:schemeClr>
                </a:solidFill>
              </a:rPr>
              <a:t>workplace culture, structure, staff, and communication etc</a:t>
            </a:r>
            <a:r>
              <a:rPr lang="en-US" sz="2400" dirty="0">
                <a:solidFill>
                  <a:schemeClr val="accent6">
                    <a:lumMod val="75000"/>
                  </a:schemeClr>
                </a:solidFill>
              </a:rPr>
              <a:t>.  </a:t>
            </a:r>
          </a:p>
        </p:txBody>
      </p:sp>
    </p:spTree>
    <p:extLst>
      <p:ext uri="{BB962C8B-B14F-4D97-AF65-F5344CB8AC3E}">
        <p14:creationId xmlns:p14="http://schemas.microsoft.com/office/powerpoint/2010/main" val="1571683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xmlns="" id="{6C39533A-1536-4D76-AA18-0615818A9A98}"/>
              </a:ext>
            </a:extLst>
          </p:cNvPr>
          <p:cNvSpPr>
            <a:spLocks noGrp="1" noChangeArrowheads="1"/>
          </p:cNvSpPr>
          <p:nvPr>
            <p:ph type="title"/>
          </p:nvPr>
        </p:nvSpPr>
        <p:spPr/>
        <p:txBody>
          <a:bodyPr/>
          <a:lstStyle/>
          <a:p>
            <a:pPr algn="l" eaLnBrk="1" hangingPunct="1"/>
            <a:r>
              <a:rPr lang="en-US" altLang="en-US" sz="3800" dirty="0">
                <a:solidFill>
                  <a:srgbClr val="4F81BD"/>
                </a:solidFill>
              </a:rPr>
              <a:t>Workplace social capital paradigm</a:t>
            </a:r>
          </a:p>
        </p:txBody>
      </p:sp>
      <p:pic>
        <p:nvPicPr>
          <p:cNvPr id="27651" name="Content Placeholder 4">
            <a:extLst>
              <a:ext uri="{FF2B5EF4-FFF2-40B4-BE49-F238E27FC236}">
                <a16:creationId xmlns:a16="http://schemas.microsoft.com/office/drawing/2014/main" xmlns="" id="{EDE25759-0E37-4B8F-B1FD-E56D040580C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58925" y="1600200"/>
            <a:ext cx="6026150" cy="4525963"/>
          </a:xfrm>
        </p:spPr>
      </p:pic>
    </p:spTree>
    <p:extLst>
      <p:ext uri="{BB962C8B-B14F-4D97-AF65-F5344CB8AC3E}">
        <p14:creationId xmlns:p14="http://schemas.microsoft.com/office/powerpoint/2010/main" val="3383022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xmlns="" id="{1AB50E6B-0D7D-452C-939B-D2646DC51A53}"/>
              </a:ext>
            </a:extLst>
          </p:cNvPr>
          <p:cNvSpPr>
            <a:spLocks noGrp="1" noChangeArrowheads="1"/>
          </p:cNvSpPr>
          <p:nvPr>
            <p:ph type="title"/>
          </p:nvPr>
        </p:nvSpPr>
        <p:spPr/>
        <p:txBody>
          <a:bodyPr>
            <a:noAutofit/>
          </a:bodyPr>
          <a:lstStyle/>
          <a:p>
            <a:pPr algn="l" eaLnBrk="1" hangingPunct="1"/>
            <a:r>
              <a:rPr lang="en-US" altLang="en-US" sz="3600" u="sng" dirty="0">
                <a:solidFill>
                  <a:srgbClr val="4F81BD"/>
                </a:solidFill>
              </a:rPr>
              <a:t>Workplace</a:t>
            </a:r>
            <a:r>
              <a:rPr lang="en-US" altLang="en-US" sz="3600" dirty="0">
                <a:solidFill>
                  <a:srgbClr val="4F81BD"/>
                </a:solidFill>
              </a:rPr>
              <a:t> challenges to </a:t>
            </a:r>
            <a:br>
              <a:rPr lang="en-US" altLang="en-US" sz="3600" dirty="0">
                <a:solidFill>
                  <a:srgbClr val="4F81BD"/>
                </a:solidFill>
              </a:rPr>
            </a:br>
            <a:r>
              <a:rPr lang="en-US" altLang="en-US" sz="3600" dirty="0">
                <a:solidFill>
                  <a:srgbClr val="4F81BD"/>
                </a:solidFill>
              </a:rPr>
              <a:t>implementing peer specialist role</a:t>
            </a:r>
          </a:p>
        </p:txBody>
      </p:sp>
      <p:sp>
        <p:nvSpPr>
          <p:cNvPr id="21507" name="Content Placeholder 3">
            <a:extLst>
              <a:ext uri="{FF2B5EF4-FFF2-40B4-BE49-F238E27FC236}">
                <a16:creationId xmlns:a16="http://schemas.microsoft.com/office/drawing/2014/main" xmlns="" id="{A2E4E800-8F34-46AA-92AE-C470693FF1E6}"/>
              </a:ext>
            </a:extLst>
          </p:cNvPr>
          <p:cNvSpPr>
            <a:spLocks noGrp="1" noChangeArrowheads="1"/>
          </p:cNvSpPr>
          <p:nvPr>
            <p:ph idx="1"/>
          </p:nvPr>
        </p:nvSpPr>
        <p:spPr>
          <a:xfrm>
            <a:off x="457200" y="1600200"/>
            <a:ext cx="8229600" cy="5029200"/>
          </a:xfrm>
        </p:spPr>
        <p:txBody>
          <a:bodyPr/>
          <a:lstStyle/>
          <a:p>
            <a:pPr marL="457200" indent="-457200">
              <a:lnSpc>
                <a:spcPct val="150000"/>
              </a:lnSpc>
              <a:buFontTx/>
              <a:buAutoNum type="arabicPeriod"/>
            </a:pPr>
            <a:r>
              <a:rPr lang="en-US" altLang="en-US" sz="2200" dirty="0">
                <a:solidFill>
                  <a:srgbClr val="000000"/>
                </a:solidFill>
              </a:rPr>
              <a:t>Job clarity, confusion, and perceived value </a:t>
            </a:r>
          </a:p>
          <a:p>
            <a:pPr marL="457200" indent="-457200">
              <a:lnSpc>
                <a:spcPct val="150000"/>
              </a:lnSpc>
              <a:buFontTx/>
              <a:buAutoNum type="arabicPeriod"/>
            </a:pPr>
            <a:r>
              <a:rPr lang="en-US" altLang="en-US" sz="2200" dirty="0">
                <a:solidFill>
                  <a:srgbClr val="000000"/>
                </a:solidFill>
              </a:rPr>
              <a:t>Relations with and support of other staff  </a:t>
            </a:r>
          </a:p>
          <a:p>
            <a:pPr marL="457200" indent="-457200">
              <a:lnSpc>
                <a:spcPct val="150000"/>
              </a:lnSpc>
              <a:buFontTx/>
              <a:buAutoNum type="arabicPeriod"/>
            </a:pPr>
            <a:r>
              <a:rPr lang="en-US" altLang="en-US" sz="2200" dirty="0">
                <a:solidFill>
                  <a:srgbClr val="000000"/>
                </a:solidFill>
              </a:rPr>
              <a:t>Supervision</a:t>
            </a:r>
          </a:p>
          <a:p>
            <a:pPr marL="457200" indent="-457200">
              <a:lnSpc>
                <a:spcPct val="150000"/>
              </a:lnSpc>
              <a:buFontTx/>
              <a:buAutoNum type="arabicPeriod"/>
            </a:pPr>
            <a:r>
              <a:rPr lang="en-US" altLang="en-US" sz="2200" dirty="0">
                <a:solidFill>
                  <a:srgbClr val="000000"/>
                </a:solidFill>
              </a:rPr>
              <a:t>Addressing job difficulties - Generating effective reasonable accommodations</a:t>
            </a:r>
          </a:p>
          <a:p>
            <a:pPr marL="457200" indent="-457200">
              <a:lnSpc>
                <a:spcPct val="150000"/>
              </a:lnSpc>
              <a:buFontTx/>
              <a:buAutoNum type="arabicPeriod"/>
            </a:pPr>
            <a:r>
              <a:rPr lang="en-US" altLang="en-US" sz="2200" dirty="0">
                <a:solidFill>
                  <a:srgbClr val="000000"/>
                </a:solidFill>
              </a:rPr>
              <a:t>Wellness supports</a:t>
            </a:r>
          </a:p>
          <a:p>
            <a:pPr marL="457200" indent="-457200">
              <a:lnSpc>
                <a:spcPct val="150000"/>
              </a:lnSpc>
              <a:buFontTx/>
              <a:buAutoNum type="arabicPeriod"/>
            </a:pPr>
            <a:r>
              <a:rPr lang="en-US" altLang="en-US" sz="2200" dirty="0">
                <a:solidFill>
                  <a:srgbClr val="000000"/>
                </a:solidFill>
              </a:rPr>
              <a:t>Organizational culture-  employee beliefs and practices</a:t>
            </a:r>
          </a:p>
          <a:p>
            <a:pPr marL="457200" indent="-457200">
              <a:lnSpc>
                <a:spcPct val="150000"/>
              </a:lnSpc>
              <a:buFontTx/>
              <a:buAutoNum type="arabicPeriod"/>
            </a:pPr>
            <a:r>
              <a:rPr lang="en-US" altLang="en-US" sz="2200" dirty="0">
                <a:solidFill>
                  <a:srgbClr val="000000"/>
                </a:solidFill>
              </a:rPr>
              <a:t>Organizational Framework</a:t>
            </a:r>
          </a:p>
          <a:p>
            <a:pPr marL="457200" indent="-457200" eaLnBrk="1" hangingPunct="1"/>
            <a:endParaRPr lang="en-US" altLang="en-US" dirty="0"/>
          </a:p>
        </p:txBody>
      </p:sp>
      <p:sp>
        <p:nvSpPr>
          <p:cNvPr id="21508" name="Slide Number Placeholder 1">
            <a:extLst>
              <a:ext uri="{FF2B5EF4-FFF2-40B4-BE49-F238E27FC236}">
                <a16:creationId xmlns:a16="http://schemas.microsoft.com/office/drawing/2014/main" xmlns="" id="{E82EB752-3B78-44F0-9F9A-EB987671FE0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b="0" dirty="0">
                <a:latin typeface="Calibri" panose="020F0502020204030204" pitchFamily="34" charset="0"/>
              </a:rPr>
              <a:t>Slide </a:t>
            </a:r>
            <a:fld id="{D9CBFDC9-5A30-4043-91A1-B2747AB9EAC7}" type="slidenum">
              <a:rPr lang="en-US" altLang="en-US" sz="1400" b="0" smtClean="0">
                <a:latin typeface="Calibri" panose="020F0502020204030204" pitchFamily="34" charset="0"/>
              </a:rPr>
              <a:pPr>
                <a:spcBef>
                  <a:spcPct val="0"/>
                </a:spcBef>
                <a:buClrTx/>
                <a:buFontTx/>
                <a:buNone/>
              </a:pPr>
              <a:t>22</a:t>
            </a:fld>
            <a:endParaRPr lang="en-US" altLang="en-US" sz="1400" b="0" dirty="0">
              <a:latin typeface="Calibri" panose="020F0502020204030204" pitchFamily="34" charset="0"/>
            </a:endParaRPr>
          </a:p>
        </p:txBody>
      </p:sp>
    </p:spTree>
    <p:extLst>
      <p:ext uri="{BB962C8B-B14F-4D97-AF65-F5344CB8AC3E}">
        <p14:creationId xmlns:p14="http://schemas.microsoft.com/office/powerpoint/2010/main" val="2006520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5EDB5669-5A42-4AE8-AB48-B7183A4A6BFB}"/>
              </a:ext>
            </a:extLst>
          </p:cNvPr>
          <p:cNvSpPr>
            <a:spLocks noGrp="1" noChangeArrowheads="1"/>
          </p:cNvSpPr>
          <p:nvPr>
            <p:ph type="title"/>
          </p:nvPr>
        </p:nvSpPr>
        <p:spPr/>
        <p:txBody>
          <a:bodyPr>
            <a:normAutofit fontScale="90000"/>
          </a:bodyPr>
          <a:lstStyle/>
          <a:p>
            <a:r>
              <a:rPr lang="en-US" altLang="en-US" sz="4000" dirty="0">
                <a:solidFill>
                  <a:srgbClr val="4F81BD"/>
                </a:solidFill>
              </a:rPr>
              <a:t>The impact of Organizational Social Capital</a:t>
            </a:r>
          </a:p>
        </p:txBody>
      </p:sp>
      <p:graphicFrame>
        <p:nvGraphicFramePr>
          <p:cNvPr id="5" name="Content Placeholder 4">
            <a:extLst>
              <a:ext uri="{FF2B5EF4-FFF2-40B4-BE49-F238E27FC236}">
                <a16:creationId xmlns:a16="http://schemas.microsoft.com/office/drawing/2014/main" xmlns="" id="{C4B35354-9710-4BEE-A32A-7BDE3E630C29}"/>
              </a:ext>
            </a:extLst>
          </p:cNvPr>
          <p:cNvGraphicFramePr>
            <a:graphicFrameLocks noGrp="1"/>
          </p:cNvGraphicFramePr>
          <p:nvPr>
            <p:ph idx="1"/>
            <p:extLst>
              <p:ext uri="{D42A27DB-BD31-4B8C-83A1-F6EECF244321}">
                <p14:modId xmlns:p14="http://schemas.microsoft.com/office/powerpoint/2010/main" val="2876273182"/>
              </p:ext>
            </p:extLst>
          </p:nvPr>
        </p:nvGraphicFramePr>
        <p:xfrm>
          <a:off x="454250" y="1676400"/>
          <a:ext cx="8555038" cy="5047233"/>
        </p:xfrm>
        <a:graphic>
          <a:graphicData uri="http://schemas.openxmlformats.org/drawingml/2006/table">
            <a:tbl>
              <a:tblPr firstRow="1" bandRow="1">
                <a:tableStyleId>{5C22544A-7EE6-4342-B048-85BDC9FD1C3A}</a:tableStyleId>
              </a:tblPr>
              <a:tblGrid>
                <a:gridCol w="1845305">
                  <a:extLst>
                    <a:ext uri="{9D8B030D-6E8A-4147-A177-3AD203B41FA5}">
                      <a16:colId xmlns:a16="http://schemas.microsoft.com/office/drawing/2014/main" xmlns="" val="20000"/>
                    </a:ext>
                  </a:extLst>
                </a:gridCol>
                <a:gridCol w="1281845">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gridCol w="3218088">
                  <a:extLst>
                    <a:ext uri="{9D8B030D-6E8A-4147-A177-3AD203B41FA5}">
                      <a16:colId xmlns:a16="http://schemas.microsoft.com/office/drawing/2014/main" xmlns="" val="20003"/>
                    </a:ext>
                  </a:extLst>
                </a:gridCol>
              </a:tblGrid>
              <a:tr h="571518">
                <a:tc>
                  <a:txBody>
                    <a:bodyPr/>
                    <a:lstStyle/>
                    <a:p>
                      <a:endParaRPr lang="en-US" sz="1800" dirty="0"/>
                    </a:p>
                  </a:txBody>
                  <a:tcPr marL="91443" marR="91443" marT="45713" marB="45713"/>
                </a:tc>
                <a:tc>
                  <a:txBody>
                    <a:bodyPr/>
                    <a:lstStyle/>
                    <a:p>
                      <a:endParaRPr lang="en-US" sz="1800" dirty="0"/>
                    </a:p>
                  </a:txBody>
                  <a:tcPr marL="91443" marR="91443" marT="45713" marB="45713"/>
                </a:tc>
                <a:tc>
                  <a:txBody>
                    <a:bodyPr/>
                    <a:lstStyle/>
                    <a:p>
                      <a:r>
                        <a:rPr lang="en-US" sz="1800" dirty="0"/>
                        <a:t>Challenge categories</a:t>
                      </a:r>
                    </a:p>
                  </a:txBody>
                  <a:tcPr marL="91443" marR="91443" marT="45713" marB="45713"/>
                </a:tc>
                <a:tc>
                  <a:txBody>
                    <a:bodyPr/>
                    <a:lstStyle/>
                    <a:p>
                      <a:r>
                        <a:rPr lang="en-US" sz="1800" dirty="0"/>
                        <a:t>Organizational Social Capital Responses</a:t>
                      </a:r>
                    </a:p>
                  </a:txBody>
                  <a:tcPr marL="91443" marR="91443" marT="45713" marB="45713"/>
                </a:tc>
                <a:extLst>
                  <a:ext uri="{0D108BD9-81ED-4DB2-BD59-A6C34878D82A}">
                    <a16:rowId xmlns:a16="http://schemas.microsoft.com/office/drawing/2014/main" xmlns="" val="10000"/>
                  </a:ext>
                </a:extLst>
              </a:tr>
              <a:tr h="584394">
                <a:tc>
                  <a:txBody>
                    <a:bodyPr/>
                    <a:lstStyle/>
                    <a:p>
                      <a:endParaRPr lang="en-US" sz="1800" dirty="0"/>
                    </a:p>
                  </a:txBody>
                  <a:tcPr marL="91443" marR="91443" marT="45713" marB="45713"/>
                </a:tc>
                <a:tc rowSpan="4">
                  <a:txBody>
                    <a:bodyPr/>
                    <a:lstStyle/>
                    <a:p>
                      <a:endParaRPr lang="en-US" sz="1800" dirty="0"/>
                    </a:p>
                    <a:p>
                      <a:endParaRPr lang="en-US" sz="1800" dirty="0"/>
                    </a:p>
                    <a:p>
                      <a:endParaRPr lang="en-US" sz="1800" dirty="0"/>
                    </a:p>
                    <a:p>
                      <a:r>
                        <a:rPr lang="en-US" sz="1800" dirty="0"/>
                        <a:t>&gt;&gt;&gt;&gt;&gt;&gt;&gt;&gt;&gt;</a:t>
                      </a:r>
                    </a:p>
                    <a:p>
                      <a:endParaRPr lang="en-US" sz="1800" dirty="0"/>
                    </a:p>
                    <a:p>
                      <a:endParaRPr lang="en-US" sz="1800" dirty="0"/>
                    </a:p>
                  </a:txBody>
                  <a:tcPr marL="91443" marR="91443" marT="45713" marB="45713"/>
                </a:tc>
                <a:tc>
                  <a:txBody>
                    <a:bodyPr/>
                    <a:lstStyle/>
                    <a:p>
                      <a:r>
                        <a:rPr lang="en-US" sz="1800" dirty="0"/>
                        <a:t>Human Capital</a:t>
                      </a:r>
                    </a:p>
                  </a:txBody>
                  <a:tcPr marL="91443" marR="91443" marT="45713" marB="45713"/>
                </a:tc>
                <a:tc>
                  <a:txBody>
                    <a:bodyPr/>
                    <a:lstStyle/>
                    <a:p>
                      <a:r>
                        <a:rPr lang="en-US" sz="1800" dirty="0"/>
                        <a:t>Training, education opportunities</a:t>
                      </a:r>
                    </a:p>
                  </a:txBody>
                  <a:tcPr marL="91443" marR="91443" marT="45713" marB="45713"/>
                </a:tc>
                <a:extLst>
                  <a:ext uri="{0D108BD9-81ED-4DB2-BD59-A6C34878D82A}">
                    <a16:rowId xmlns:a16="http://schemas.microsoft.com/office/drawing/2014/main" xmlns="" val="10001"/>
                  </a:ext>
                </a:extLst>
              </a:tr>
              <a:tr h="571518">
                <a:tc>
                  <a:txBody>
                    <a:bodyPr/>
                    <a:lstStyle/>
                    <a:p>
                      <a:r>
                        <a:rPr lang="en-US" sz="1800" b="1" dirty="0"/>
                        <a:t>Organizational Social Capital</a:t>
                      </a:r>
                    </a:p>
                  </a:txBody>
                  <a:tcPr marL="91443" marR="91443" marT="45713" marB="45713"/>
                </a:tc>
                <a:tc vMerge="1">
                  <a:txBody>
                    <a:bodyPr/>
                    <a:lstStyle/>
                    <a:p>
                      <a:endParaRPr lang="en-US" sz="1800" dirty="0"/>
                    </a:p>
                  </a:txBody>
                  <a:tcPr marL="91443" marR="91443" marT="45713" marB="45713"/>
                </a:tc>
                <a:tc>
                  <a:txBody>
                    <a:bodyPr/>
                    <a:lstStyle/>
                    <a:p>
                      <a:r>
                        <a:rPr lang="en-US" sz="1800" dirty="0"/>
                        <a:t>Cultural Capital</a:t>
                      </a:r>
                    </a:p>
                  </a:txBody>
                  <a:tcPr marL="91443" marR="91443" marT="45713" marB="45713"/>
                </a:tc>
                <a:tc rowSpan="2">
                  <a:txBody>
                    <a:bodyPr/>
                    <a:lstStyle/>
                    <a:p>
                      <a:pPr marL="285750" indent="-285750">
                        <a:buFont typeface="Arial" panose="020B0604020202020204" pitchFamily="34" charset="0"/>
                        <a:buChar char="•"/>
                      </a:pPr>
                      <a:r>
                        <a:rPr lang="en-US" sz="1800" dirty="0"/>
                        <a:t>Supervision</a:t>
                      </a:r>
                    </a:p>
                    <a:p>
                      <a:pPr marL="285750" indent="-285750">
                        <a:buFont typeface="Arial" panose="020B0604020202020204" pitchFamily="34" charset="0"/>
                        <a:buChar char="•"/>
                      </a:pPr>
                      <a:r>
                        <a:rPr lang="en-US" sz="1800" dirty="0"/>
                        <a:t>Accommodations</a:t>
                      </a:r>
                    </a:p>
                    <a:p>
                      <a:pPr marL="285750" indent="-285750">
                        <a:buFont typeface="Arial" panose="020B0604020202020204" pitchFamily="34" charset="0"/>
                        <a:buChar char="•"/>
                      </a:pPr>
                      <a:r>
                        <a:rPr lang="en-US" sz="1800" dirty="0"/>
                        <a:t>Access to health care</a:t>
                      </a:r>
                    </a:p>
                    <a:p>
                      <a:pPr marL="285750" indent="-285750">
                        <a:buFont typeface="Arial" panose="020B0604020202020204" pitchFamily="34" charset="0"/>
                        <a:buChar char="•"/>
                      </a:pPr>
                      <a:r>
                        <a:rPr lang="en-US" sz="1800" dirty="0"/>
                        <a:t>Wellness supports</a:t>
                      </a:r>
                    </a:p>
                    <a:p>
                      <a:pPr marL="285750" indent="-285750">
                        <a:buFont typeface="Arial" panose="020B0604020202020204" pitchFamily="34" charset="0"/>
                        <a:buChar char="•"/>
                      </a:pPr>
                      <a:r>
                        <a:rPr lang="en-US" sz="1800" dirty="0"/>
                        <a:t>Job</a:t>
                      </a:r>
                      <a:r>
                        <a:rPr lang="en-US" sz="1800" baseline="0" dirty="0"/>
                        <a:t> coach</a:t>
                      </a:r>
                    </a:p>
                    <a:p>
                      <a:pPr marL="285750" indent="-285750">
                        <a:buFont typeface="Arial" panose="020B0604020202020204" pitchFamily="34" charset="0"/>
                        <a:buChar char="•"/>
                      </a:pPr>
                      <a:r>
                        <a:rPr lang="en-US" sz="1800" baseline="0" dirty="0"/>
                        <a:t>Culture values peer role</a:t>
                      </a:r>
                      <a:endParaRPr lang="en-US" sz="1800" dirty="0"/>
                    </a:p>
                  </a:txBody>
                  <a:tcPr marL="91443" marR="91443" marT="45713" marB="45713"/>
                </a:tc>
                <a:extLst>
                  <a:ext uri="{0D108BD9-81ED-4DB2-BD59-A6C34878D82A}">
                    <a16:rowId xmlns:a16="http://schemas.microsoft.com/office/drawing/2014/main" xmlns="" val="10002"/>
                  </a:ext>
                </a:extLst>
              </a:tr>
              <a:tr h="1469650">
                <a:tc>
                  <a:txBody>
                    <a:bodyPr/>
                    <a:lstStyle/>
                    <a:p>
                      <a:endParaRPr lang="en-US" sz="1800" dirty="0"/>
                    </a:p>
                  </a:txBody>
                  <a:tcPr marL="91443" marR="91443" marT="45713" marB="45713"/>
                </a:tc>
                <a:tc vMerge="1">
                  <a:txBody>
                    <a:bodyPr/>
                    <a:lstStyle/>
                    <a:p>
                      <a:endParaRPr lang="en-US" sz="1800" dirty="0"/>
                    </a:p>
                  </a:txBody>
                  <a:tcPr marL="91443" marR="91443" marT="45713" marB="45713"/>
                </a:tc>
                <a:tc>
                  <a:txBody>
                    <a:bodyPr/>
                    <a:lstStyle/>
                    <a:p>
                      <a:r>
                        <a:rPr lang="en-US" sz="1800" dirty="0">
                          <a:solidFill>
                            <a:srgbClr val="FF0000"/>
                          </a:solidFill>
                        </a:rPr>
                        <a:t>Psychological Capital</a:t>
                      </a:r>
                    </a:p>
                    <a:p>
                      <a:endParaRPr lang="en-US" sz="1800" dirty="0">
                        <a:solidFill>
                          <a:srgbClr val="FF0000"/>
                        </a:solidFill>
                      </a:endParaRPr>
                    </a:p>
                    <a:p>
                      <a:endParaRPr lang="en-US" sz="18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Job satisfaction et al</a:t>
                      </a:r>
                    </a:p>
                  </a:txBody>
                  <a:tcPr marL="91443" marR="91443" marT="45713" marB="45713"/>
                </a:tc>
                <a:tc vMerge="1">
                  <a:txBody>
                    <a:bodyPr/>
                    <a:lstStyle/>
                    <a:p>
                      <a:endParaRPr lang="en-US" dirty="0"/>
                    </a:p>
                  </a:txBody>
                  <a:tcPr/>
                </a:tc>
                <a:extLst>
                  <a:ext uri="{0D108BD9-81ED-4DB2-BD59-A6C34878D82A}">
                    <a16:rowId xmlns:a16="http://schemas.microsoft.com/office/drawing/2014/main" xmlns="" val="10003"/>
                  </a:ext>
                </a:extLst>
              </a:tr>
              <a:tr h="571518">
                <a:tc>
                  <a:txBody>
                    <a:bodyPr/>
                    <a:lstStyle/>
                    <a:p>
                      <a:endParaRPr lang="en-US" sz="1800" dirty="0"/>
                    </a:p>
                  </a:txBody>
                  <a:tcPr marL="91443" marR="91443" marT="45713" marB="45713"/>
                </a:tc>
                <a:tc vMerge="1">
                  <a:txBody>
                    <a:bodyPr/>
                    <a:lstStyle/>
                    <a:p>
                      <a:endParaRPr lang="en-US" sz="1800" dirty="0"/>
                    </a:p>
                  </a:txBody>
                  <a:tcPr marL="91443" marR="91443" marT="45713" marB="45713"/>
                </a:tc>
                <a:tc>
                  <a:txBody>
                    <a:bodyPr/>
                    <a:lstStyle/>
                    <a:p>
                      <a:r>
                        <a:rPr lang="en-US" sz="1800" dirty="0"/>
                        <a:t>Social-personal capital</a:t>
                      </a:r>
                    </a:p>
                  </a:txBody>
                  <a:tcPr marL="91443" marR="91443" marT="45713" marB="45713"/>
                </a:tc>
                <a:tc>
                  <a:txBody>
                    <a:bodyPr/>
                    <a:lstStyle/>
                    <a:p>
                      <a:r>
                        <a:rPr lang="en-US" sz="1800" dirty="0"/>
                        <a:t>Policies- time off, accommodations</a:t>
                      </a:r>
                    </a:p>
                  </a:txBody>
                  <a:tcPr marL="91443" marR="91443" marT="45713" marB="45713"/>
                </a:tc>
                <a:extLst>
                  <a:ext uri="{0D108BD9-81ED-4DB2-BD59-A6C34878D82A}">
                    <a16:rowId xmlns:a16="http://schemas.microsoft.com/office/drawing/2014/main" xmlns="" val="10004"/>
                  </a:ext>
                </a:extLst>
              </a:tr>
              <a:tr h="749623">
                <a:tc>
                  <a:txBody>
                    <a:bodyPr/>
                    <a:lstStyle/>
                    <a:p>
                      <a:endParaRPr lang="en-US" sz="1800" dirty="0"/>
                    </a:p>
                  </a:txBody>
                  <a:tcPr marL="91443" marR="91443" marT="45713" marB="45713"/>
                </a:tc>
                <a:tc>
                  <a:txBody>
                    <a:bodyPr/>
                    <a:lstStyle/>
                    <a:p>
                      <a:endParaRPr lang="en-US" sz="1800" dirty="0"/>
                    </a:p>
                  </a:txBody>
                  <a:tcPr marL="91443" marR="91443" marT="45713" marB="45713"/>
                </a:tc>
                <a:tc>
                  <a:txBody>
                    <a:bodyPr/>
                    <a:lstStyle/>
                    <a:p>
                      <a:endParaRPr lang="en-US" sz="1800" dirty="0"/>
                    </a:p>
                  </a:txBody>
                  <a:tcPr marL="91443" marR="91443" marT="45713" marB="45713"/>
                </a:tc>
                <a:tc>
                  <a:txBody>
                    <a:bodyPr/>
                    <a:lstStyle/>
                    <a:p>
                      <a:endParaRPr lang="en-US" sz="1800" dirty="0"/>
                    </a:p>
                  </a:txBody>
                  <a:tcPr marL="91443" marR="91443" marT="45713" marB="45713"/>
                </a:tc>
                <a:extLst>
                  <a:ext uri="{0D108BD9-81ED-4DB2-BD59-A6C34878D82A}">
                    <a16:rowId xmlns:a16="http://schemas.microsoft.com/office/drawing/2014/main" xmlns="" val="50643840"/>
                  </a:ext>
                </a:extLst>
              </a:tr>
            </a:tbl>
          </a:graphicData>
        </a:graphic>
      </p:graphicFrame>
      <p:sp>
        <p:nvSpPr>
          <p:cNvPr id="20514" name="Slide Number Placeholder 3">
            <a:extLst>
              <a:ext uri="{FF2B5EF4-FFF2-40B4-BE49-F238E27FC236}">
                <a16:creationId xmlns:a16="http://schemas.microsoft.com/office/drawing/2014/main" xmlns="" id="{E7C351A6-07E1-41BF-A3AC-91BEE3FC106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b="0" dirty="0">
                <a:latin typeface="Calibri" panose="020F0502020204030204" pitchFamily="34" charset="0"/>
              </a:rPr>
              <a:t>Slide </a:t>
            </a:r>
            <a:fld id="{35889C49-2B9B-4CDF-95A7-76DE85DCE300}" type="slidenum">
              <a:rPr lang="en-US" altLang="en-US" sz="1400" b="0" smtClean="0">
                <a:latin typeface="Calibri" panose="020F0502020204030204" pitchFamily="34" charset="0"/>
              </a:rPr>
              <a:pPr>
                <a:spcBef>
                  <a:spcPct val="0"/>
                </a:spcBef>
                <a:buClrTx/>
                <a:buFontTx/>
                <a:buNone/>
              </a:pPr>
              <a:t>23</a:t>
            </a:fld>
            <a:endParaRPr lang="en-US" altLang="en-US" sz="1400" b="0" dirty="0">
              <a:latin typeface="Calibri" panose="020F0502020204030204" pitchFamily="34" charset="0"/>
            </a:endParaRPr>
          </a:p>
        </p:txBody>
      </p:sp>
    </p:spTree>
    <p:extLst>
      <p:ext uri="{BB962C8B-B14F-4D97-AF65-F5344CB8AC3E}">
        <p14:creationId xmlns:p14="http://schemas.microsoft.com/office/powerpoint/2010/main" val="3213576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xmlns="" id="{5933C38B-8041-4FB9-A118-B4725B1C16EE}"/>
              </a:ext>
            </a:extLst>
          </p:cNvPr>
          <p:cNvSpPr>
            <a:spLocks noGrp="1"/>
          </p:cNvSpPr>
          <p:nvPr>
            <p:ph type="subTitle" idx="1"/>
          </p:nvPr>
        </p:nvSpPr>
        <p:spPr/>
        <p:txBody>
          <a:bodyPr>
            <a:normAutofit/>
          </a:bodyPr>
          <a:lstStyle/>
          <a:p>
            <a:r>
              <a:rPr lang="en-US" sz="3600" b="1" dirty="0">
                <a:solidFill>
                  <a:srgbClr val="D7DE42"/>
                </a:solidFill>
              </a:rPr>
              <a:t>3. Conceptualizing &amp; Structuring the Young Adult Peer Role in Your Agency</a:t>
            </a:r>
          </a:p>
          <a:p>
            <a:endParaRPr lang="en-US" sz="3600" b="1" dirty="0">
              <a:solidFill>
                <a:srgbClr val="4F81BD"/>
              </a:solidFill>
            </a:endParaRPr>
          </a:p>
        </p:txBody>
      </p:sp>
      <p:sp>
        <p:nvSpPr>
          <p:cNvPr id="4" name="Slide Number Placeholder 3">
            <a:extLst>
              <a:ext uri="{FF2B5EF4-FFF2-40B4-BE49-F238E27FC236}">
                <a16:creationId xmlns:a16="http://schemas.microsoft.com/office/drawing/2014/main" xmlns="" id="{39FD0195-350C-45FD-8B1A-A40EE6D9305B}"/>
              </a:ext>
            </a:extLst>
          </p:cNvPr>
          <p:cNvSpPr>
            <a:spLocks noGrp="1"/>
          </p:cNvSpPr>
          <p:nvPr>
            <p:ph type="sldNum" sz="quarter" idx="12"/>
          </p:nvPr>
        </p:nvSpPr>
        <p:spPr/>
        <p:txBody>
          <a:bodyPr/>
          <a:lstStyle/>
          <a:p>
            <a:fld id="{9BC4BBCC-BBD3-4C0F-BA08-4C95CA0FA794}" type="slidenum">
              <a:rPr lang="en-US" smtClean="0"/>
              <a:pPr/>
              <a:t>24</a:t>
            </a:fld>
            <a:endParaRPr lang="en-US" dirty="0"/>
          </a:p>
        </p:txBody>
      </p:sp>
    </p:spTree>
    <p:extLst>
      <p:ext uri="{BB962C8B-B14F-4D97-AF65-F5344CB8AC3E}">
        <p14:creationId xmlns:p14="http://schemas.microsoft.com/office/powerpoint/2010/main" val="3966644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a:extLst>
              <a:ext uri="{FF2B5EF4-FFF2-40B4-BE49-F238E27FC236}">
                <a16:creationId xmlns:a16="http://schemas.microsoft.com/office/drawing/2014/main" xmlns="" id="{97719773-4C65-4C40-8218-1C10D3D67E9C}"/>
              </a:ext>
            </a:extLst>
          </p:cNvPr>
          <p:cNvSpPr>
            <a:spLocks noGrp="1" noChangeArrowheads="1"/>
          </p:cNvSpPr>
          <p:nvPr>
            <p:ph type="title"/>
          </p:nvPr>
        </p:nvSpPr>
        <p:spPr>
          <a:xfrm>
            <a:off x="476250" y="381000"/>
            <a:ext cx="8229600" cy="1143000"/>
          </a:xfrm>
        </p:spPr>
        <p:txBody>
          <a:bodyPr>
            <a:noAutofit/>
          </a:bodyPr>
          <a:lstStyle/>
          <a:p>
            <a:pPr algn="l" eaLnBrk="1" hangingPunct="1"/>
            <a:r>
              <a:rPr lang="en-US" altLang="en-US" sz="3200" dirty="0">
                <a:solidFill>
                  <a:srgbClr val="4F81BD"/>
                </a:solidFill>
              </a:rPr>
              <a:t/>
            </a:r>
            <a:br>
              <a:rPr lang="en-US" altLang="en-US" sz="3200" dirty="0">
                <a:solidFill>
                  <a:srgbClr val="4F81BD"/>
                </a:solidFill>
              </a:rPr>
            </a:br>
            <a:r>
              <a:rPr lang="en-US" altLang="en-US" sz="3200" b="1" dirty="0">
                <a:solidFill>
                  <a:srgbClr val="4F81BD"/>
                </a:solidFill>
              </a:rPr>
              <a:t>1. </a:t>
            </a:r>
            <a:r>
              <a:rPr lang="en-US" altLang="en-US" sz="3200" b="0" dirty="0">
                <a:solidFill>
                  <a:srgbClr val="4F81BD"/>
                </a:solidFill>
              </a:rPr>
              <a:t>Define and clarify the peer specialist role for all staff: </a:t>
            </a:r>
            <a:r>
              <a:rPr lang="en-US" altLang="en-US" sz="3200" b="0" i="1" dirty="0">
                <a:solidFill>
                  <a:srgbClr val="4F81BD"/>
                </a:solidFill>
              </a:rPr>
              <a:t>a) before hiring,  and b) with HR </a:t>
            </a:r>
            <a:r>
              <a:rPr lang="en-US" altLang="en-US" sz="3200" dirty="0">
                <a:solidFill>
                  <a:schemeClr val="accent2"/>
                </a:solidFill>
              </a:rPr>
              <a:t/>
            </a:r>
            <a:br>
              <a:rPr lang="en-US" altLang="en-US" sz="3200" dirty="0">
                <a:solidFill>
                  <a:schemeClr val="accent2"/>
                </a:solidFill>
              </a:rPr>
            </a:br>
            <a:endParaRPr lang="en-US" altLang="en-US" sz="3200" dirty="0">
              <a:solidFill>
                <a:schemeClr val="accent2"/>
              </a:solidFill>
            </a:endParaRPr>
          </a:p>
        </p:txBody>
      </p:sp>
      <p:sp>
        <p:nvSpPr>
          <p:cNvPr id="6147" name="Content Placeholder 3">
            <a:extLst>
              <a:ext uri="{FF2B5EF4-FFF2-40B4-BE49-F238E27FC236}">
                <a16:creationId xmlns:a16="http://schemas.microsoft.com/office/drawing/2014/main" xmlns="" id="{8A5F6C82-9C8E-49DA-BD2E-EBF8CFD16F90}"/>
              </a:ext>
            </a:extLst>
          </p:cNvPr>
          <p:cNvSpPr>
            <a:spLocks noGrp="1"/>
          </p:cNvSpPr>
          <p:nvPr>
            <p:ph idx="1"/>
          </p:nvPr>
        </p:nvSpPr>
        <p:spPr>
          <a:xfrm>
            <a:off x="457200" y="1504950"/>
            <a:ext cx="8229600" cy="4876800"/>
          </a:xfrm>
          <a:extLst/>
        </p:spPr>
        <p:txBody>
          <a:bodyPr>
            <a:normAutofit/>
          </a:bodyPr>
          <a:lstStyle/>
          <a:p>
            <a:pPr marL="514350" indent="-514350">
              <a:lnSpc>
                <a:spcPct val="90000"/>
              </a:lnSpc>
              <a:spcAft>
                <a:spcPts val="1200"/>
              </a:spcAft>
              <a:buFont typeface="+mj-lt"/>
              <a:buAutoNum type="romanUcPeriod"/>
              <a:defRPr/>
            </a:pPr>
            <a:r>
              <a:rPr lang="en-US" sz="2200" b="0" dirty="0"/>
              <a:t>Identify the unique features of the peer job  (below)</a:t>
            </a:r>
          </a:p>
          <a:p>
            <a:pPr marL="514350" indent="-514350">
              <a:lnSpc>
                <a:spcPct val="90000"/>
              </a:lnSpc>
              <a:spcAft>
                <a:spcPts val="1200"/>
              </a:spcAft>
              <a:buFont typeface="+mj-lt"/>
              <a:buAutoNum type="romanUcPeriod"/>
              <a:defRPr/>
            </a:pPr>
            <a:r>
              <a:rPr lang="en-US" sz="2200" b="0" dirty="0"/>
              <a:t>Describe key functions of </a:t>
            </a:r>
            <a:r>
              <a:rPr lang="en-US" sz="2200" b="0" u="sng" dirty="0"/>
              <a:t>this</a:t>
            </a:r>
            <a:r>
              <a:rPr lang="en-US" sz="2200" b="0" dirty="0"/>
              <a:t> peer position, e.g., navigator, bridger, housing supporter  </a:t>
            </a:r>
            <a:endParaRPr lang="en-US" sz="2200" b="0" dirty="0">
              <a:latin typeface="Franklin Gothic Medium Cond" panose="020B0606030402020204" pitchFamily="34" charset="0"/>
            </a:endParaRPr>
          </a:p>
          <a:p>
            <a:pPr marL="514350" indent="-514350">
              <a:lnSpc>
                <a:spcPct val="90000"/>
              </a:lnSpc>
              <a:spcAft>
                <a:spcPts val="1200"/>
              </a:spcAft>
              <a:buFont typeface="+mj-lt"/>
              <a:buAutoNum type="romanUcPeriod"/>
              <a:defRPr/>
            </a:pPr>
            <a:r>
              <a:rPr lang="en-US" sz="2200" b="0" dirty="0"/>
              <a:t>Establish job qualifications, compensation, and career growth opportunities commensurate with job requirements</a:t>
            </a:r>
          </a:p>
          <a:p>
            <a:pPr marL="514350" indent="-514350">
              <a:lnSpc>
                <a:spcPct val="90000"/>
              </a:lnSpc>
              <a:spcAft>
                <a:spcPts val="1200"/>
              </a:spcAft>
              <a:buFont typeface="+mj-lt"/>
              <a:buAutoNum type="romanUcPeriod"/>
              <a:defRPr/>
            </a:pPr>
            <a:r>
              <a:rPr lang="en-US" sz="2200" b="0" dirty="0">
                <a:solidFill>
                  <a:schemeClr val="accent2">
                    <a:lumMod val="75000"/>
                  </a:schemeClr>
                </a:solidFill>
              </a:rPr>
              <a:t>Written clear job descriptions for the peer provider role</a:t>
            </a:r>
            <a:endParaRPr lang="en-US" sz="2200" b="0" dirty="0"/>
          </a:p>
          <a:p>
            <a:pPr eaLnBrk="1" hangingPunct="1">
              <a:defRPr/>
            </a:pPr>
            <a:endParaRPr lang="en-US" altLang="en-US" dirty="0"/>
          </a:p>
        </p:txBody>
      </p:sp>
      <p:sp>
        <p:nvSpPr>
          <p:cNvPr id="31748" name="Slide Number Placeholder 1">
            <a:extLst>
              <a:ext uri="{FF2B5EF4-FFF2-40B4-BE49-F238E27FC236}">
                <a16:creationId xmlns:a16="http://schemas.microsoft.com/office/drawing/2014/main" xmlns="" id="{39700B40-1481-48D7-B43D-D504E98F5DD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b="0" dirty="0">
                <a:latin typeface="Calibri" panose="020F0502020204030204" pitchFamily="34" charset="0"/>
              </a:rPr>
              <a:t>Slide </a:t>
            </a:r>
            <a:fld id="{DCD1DDF4-6226-4B5A-8932-1B5335361BBE}" type="slidenum">
              <a:rPr lang="en-US" altLang="en-US" sz="1400" b="0" smtClean="0">
                <a:latin typeface="Calibri" panose="020F0502020204030204" pitchFamily="34" charset="0"/>
              </a:rPr>
              <a:pPr>
                <a:spcBef>
                  <a:spcPct val="0"/>
                </a:spcBef>
                <a:buClrTx/>
                <a:buFontTx/>
                <a:buNone/>
              </a:pPr>
              <a:t>25</a:t>
            </a:fld>
            <a:endParaRPr lang="en-US" altLang="en-US" sz="1400" b="0" dirty="0">
              <a:latin typeface="Calibri" panose="020F0502020204030204" pitchFamily="34" charset="0"/>
            </a:endParaRPr>
          </a:p>
        </p:txBody>
      </p:sp>
    </p:spTree>
    <p:extLst>
      <p:ext uri="{BB962C8B-B14F-4D97-AF65-F5344CB8AC3E}">
        <p14:creationId xmlns:p14="http://schemas.microsoft.com/office/powerpoint/2010/main" val="3516818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3F163-0792-4F2C-B25A-3A676CAC6FE5}"/>
              </a:ext>
            </a:extLst>
          </p:cNvPr>
          <p:cNvSpPr>
            <a:spLocks noGrp="1"/>
          </p:cNvSpPr>
          <p:nvPr>
            <p:ph type="title"/>
          </p:nvPr>
        </p:nvSpPr>
        <p:spPr/>
        <p:txBody>
          <a:bodyPr/>
          <a:lstStyle/>
          <a:p>
            <a:r>
              <a:rPr lang="en-US" dirty="0">
                <a:solidFill>
                  <a:srgbClr val="4BACC6"/>
                </a:solidFill>
              </a:rPr>
              <a:t>Minimize role confusion</a:t>
            </a:r>
          </a:p>
        </p:txBody>
      </p:sp>
      <p:sp>
        <p:nvSpPr>
          <p:cNvPr id="4" name="Slide Number Placeholder 3">
            <a:extLst>
              <a:ext uri="{FF2B5EF4-FFF2-40B4-BE49-F238E27FC236}">
                <a16:creationId xmlns:a16="http://schemas.microsoft.com/office/drawing/2014/main" xmlns="" id="{4C3804DF-BFD8-451B-8182-D5BB3877CDDB}"/>
              </a:ext>
            </a:extLst>
          </p:cNvPr>
          <p:cNvSpPr>
            <a:spLocks noGrp="1"/>
          </p:cNvSpPr>
          <p:nvPr>
            <p:ph type="sldNum" sz="quarter" idx="12"/>
          </p:nvPr>
        </p:nvSpPr>
        <p:spPr/>
        <p:txBody>
          <a:bodyPr/>
          <a:lstStyle/>
          <a:p>
            <a:fld id="{9BC4BBCC-BBD3-4C0F-BA08-4C95CA0FA794}" type="slidenum">
              <a:rPr lang="en-US" smtClean="0"/>
              <a:pPr/>
              <a:t>26</a:t>
            </a:fld>
            <a:endParaRPr lang="en-US" dirty="0"/>
          </a:p>
        </p:txBody>
      </p:sp>
      <p:sp>
        <p:nvSpPr>
          <p:cNvPr id="5" name="Content Placeholder 2">
            <a:extLst>
              <a:ext uri="{FF2B5EF4-FFF2-40B4-BE49-F238E27FC236}">
                <a16:creationId xmlns:a16="http://schemas.microsoft.com/office/drawing/2014/main" xmlns="" id="{E88077DF-D282-442A-87A7-1BE301B3B96B}"/>
              </a:ext>
            </a:extLst>
          </p:cNvPr>
          <p:cNvSpPr txBox="1">
            <a:spLocks/>
          </p:cNvSpPr>
          <p:nvPr/>
        </p:nvSpPr>
        <p:spPr>
          <a:xfrm>
            <a:off x="628650" y="1447800"/>
            <a:ext cx="7886700" cy="4576762"/>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itchFamily="34" charset="0"/>
              <a:buNone/>
            </a:pPr>
            <a:r>
              <a:rPr lang="en-US" sz="2200" u="sng" dirty="0"/>
              <a:t>Share and discuss job description and peer ethical code with all staff</a:t>
            </a:r>
            <a:r>
              <a:rPr lang="en-US" sz="2200" dirty="0"/>
              <a:t>:</a:t>
            </a:r>
          </a:p>
          <a:p>
            <a:pPr>
              <a:spcBef>
                <a:spcPts val="0"/>
              </a:spcBef>
              <a:spcAft>
                <a:spcPts val="1200"/>
              </a:spcAft>
            </a:pPr>
            <a:r>
              <a:rPr lang="en-US" sz="2000" dirty="0"/>
              <a:t>Work directly with HR</a:t>
            </a:r>
          </a:p>
          <a:p>
            <a:pPr>
              <a:spcBef>
                <a:spcPts val="0"/>
              </a:spcBef>
              <a:spcAft>
                <a:spcPts val="1200"/>
              </a:spcAft>
            </a:pPr>
            <a:r>
              <a:rPr lang="en-US" sz="2000" dirty="0"/>
              <a:t>Effective dissemination and messaging</a:t>
            </a:r>
          </a:p>
          <a:p>
            <a:pPr>
              <a:spcBef>
                <a:spcPts val="0"/>
              </a:spcBef>
              <a:spcAft>
                <a:spcPts val="1200"/>
              </a:spcAft>
            </a:pPr>
            <a:r>
              <a:rPr lang="en-US" sz="2000" dirty="0"/>
              <a:t>Events</a:t>
            </a:r>
          </a:p>
          <a:p>
            <a:pPr>
              <a:spcBef>
                <a:spcPts val="0"/>
              </a:spcBef>
              <a:spcAft>
                <a:spcPts val="1200"/>
              </a:spcAft>
            </a:pPr>
            <a:r>
              <a:rPr lang="en-US" sz="2000" dirty="0"/>
              <a:t>PR- first person accounts</a:t>
            </a:r>
          </a:p>
          <a:p>
            <a:pPr marL="0" indent="0">
              <a:spcBef>
                <a:spcPts val="0"/>
              </a:spcBef>
              <a:spcAft>
                <a:spcPts val="1200"/>
              </a:spcAft>
              <a:buNone/>
            </a:pPr>
            <a:r>
              <a:rPr lang="en-US" sz="2200" u="sng" dirty="0"/>
              <a:t>Everyone should know- </a:t>
            </a:r>
            <a:r>
              <a:rPr lang="en-US" sz="2200" dirty="0"/>
              <a:t>hiring, culture</a:t>
            </a:r>
          </a:p>
          <a:p>
            <a:pPr>
              <a:spcBef>
                <a:spcPts val="0"/>
              </a:spcBef>
              <a:spcAft>
                <a:spcPts val="1200"/>
              </a:spcAft>
            </a:pPr>
            <a:r>
              <a:rPr lang="en-US" sz="2000" dirty="0">
                <a:highlight>
                  <a:srgbClr val="FFFF00"/>
                </a:highlight>
              </a:rPr>
              <a:t>All staff </a:t>
            </a:r>
            <a:r>
              <a:rPr lang="en-US" sz="2000" dirty="0"/>
              <a:t>are recruiters to the degree they understand and value of the peer specialist role</a:t>
            </a:r>
          </a:p>
          <a:p>
            <a:pPr marL="0" indent="0">
              <a:spcBef>
                <a:spcPts val="0"/>
              </a:spcBef>
              <a:spcAft>
                <a:spcPts val="1200"/>
              </a:spcAft>
              <a:buNone/>
            </a:pPr>
            <a:r>
              <a:rPr lang="en-US" sz="2200" u="sng" dirty="0"/>
              <a:t>Training, Orientation</a:t>
            </a:r>
            <a:r>
              <a:rPr lang="en-US" sz="2200" dirty="0"/>
              <a:t>…</a:t>
            </a:r>
          </a:p>
          <a:p>
            <a:endParaRPr lang="en-US" sz="1600" dirty="0"/>
          </a:p>
          <a:p>
            <a:pPr marL="0" indent="0">
              <a:buFont typeface="Arial" pitchFamily="34" charset="0"/>
              <a:buNone/>
            </a:pPr>
            <a:endParaRPr lang="en-US" sz="1600" dirty="0"/>
          </a:p>
        </p:txBody>
      </p:sp>
    </p:spTree>
    <p:extLst>
      <p:ext uri="{BB962C8B-B14F-4D97-AF65-F5344CB8AC3E}">
        <p14:creationId xmlns:p14="http://schemas.microsoft.com/office/powerpoint/2010/main" val="3894186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4BACC6"/>
                </a:solidFill>
              </a:rPr>
              <a:t>Peer job classification and pay</a:t>
            </a:r>
          </a:p>
        </p:txBody>
      </p:sp>
      <p:sp>
        <p:nvSpPr>
          <p:cNvPr id="3" name="Content Placeholder 2"/>
          <p:cNvSpPr>
            <a:spLocks noGrp="1"/>
          </p:cNvSpPr>
          <p:nvPr>
            <p:ph idx="1"/>
          </p:nvPr>
        </p:nvSpPr>
        <p:spPr/>
        <p:txBody>
          <a:bodyPr>
            <a:normAutofit/>
          </a:bodyPr>
          <a:lstStyle/>
          <a:p>
            <a:r>
              <a:rPr lang="en-US" dirty="0"/>
              <a:t>Classification systems define and evaluate a job’s responsibilities, functions, and authority levels</a:t>
            </a:r>
          </a:p>
          <a:p>
            <a:pPr lvl="1">
              <a:buFont typeface="Courier New" charset="0"/>
              <a:buChar char="o"/>
            </a:pPr>
            <a:r>
              <a:rPr lang="en-US" dirty="0"/>
              <a:t>Grades</a:t>
            </a:r>
          </a:p>
          <a:p>
            <a:pPr lvl="1">
              <a:buFont typeface="Courier New" charset="0"/>
              <a:buChar char="o"/>
            </a:pPr>
            <a:r>
              <a:rPr lang="en-US" dirty="0"/>
              <a:t>Compensation </a:t>
            </a:r>
          </a:p>
          <a:p>
            <a:pPr lvl="1">
              <a:buFont typeface="Courier New" charset="0"/>
              <a:buChar char="o"/>
            </a:pPr>
            <a:r>
              <a:rPr lang="en-US" dirty="0"/>
              <a:t>Advancement</a:t>
            </a:r>
          </a:p>
          <a:p>
            <a:r>
              <a:rPr lang="en-US" dirty="0"/>
              <a:t>Working with HR, clinical leadership, and unions</a:t>
            </a:r>
          </a:p>
          <a:p>
            <a:r>
              <a:rPr lang="en-US" dirty="0"/>
              <a:t>Career track</a:t>
            </a:r>
          </a:p>
          <a:p>
            <a:r>
              <a:rPr lang="en-US" dirty="0"/>
              <a:t>New classification is I think best… or not</a:t>
            </a:r>
          </a:p>
        </p:txBody>
      </p:sp>
      <p:sp>
        <p:nvSpPr>
          <p:cNvPr id="4" name="Slide Number Placeholder 3"/>
          <p:cNvSpPr>
            <a:spLocks noGrp="1"/>
          </p:cNvSpPr>
          <p:nvPr>
            <p:ph type="sldNum" sz="quarter" idx="12"/>
          </p:nvPr>
        </p:nvSpPr>
        <p:spPr/>
        <p:txBody>
          <a:bodyPr/>
          <a:lstStyle/>
          <a:p>
            <a:fld id="{C616D822-5C37-4ADA-83D3-0E7F1499D8A0}" type="slidenum">
              <a:rPr lang="en-US" smtClean="0"/>
              <a:t>27</a:t>
            </a:fld>
            <a:endParaRPr lang="en-US" dirty="0"/>
          </a:p>
        </p:txBody>
      </p:sp>
    </p:spTree>
    <p:extLst>
      <p:ext uri="{BB962C8B-B14F-4D97-AF65-F5344CB8AC3E}">
        <p14:creationId xmlns:p14="http://schemas.microsoft.com/office/powerpoint/2010/main" val="839354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a:extLst>
              <a:ext uri="{FF2B5EF4-FFF2-40B4-BE49-F238E27FC236}">
                <a16:creationId xmlns:a16="http://schemas.microsoft.com/office/drawing/2014/main" xmlns="" id="{671D2907-0286-4520-ACF9-71AADBBFDA7F}"/>
              </a:ext>
            </a:extLst>
          </p:cNvPr>
          <p:cNvSpPr>
            <a:spLocks noGrp="1" noChangeArrowheads="1"/>
          </p:cNvSpPr>
          <p:nvPr>
            <p:ph type="title"/>
          </p:nvPr>
        </p:nvSpPr>
        <p:spPr>
          <a:xfrm>
            <a:off x="450850" y="319088"/>
            <a:ext cx="8229600" cy="990600"/>
          </a:xfrm>
        </p:spPr>
        <p:txBody>
          <a:bodyPr>
            <a:normAutofit fontScale="90000"/>
          </a:bodyPr>
          <a:lstStyle/>
          <a:p>
            <a:pPr algn="l" eaLnBrk="1" hangingPunct="1"/>
            <a:r>
              <a:rPr lang="en-US" altLang="en-US" sz="3600" b="0" dirty="0">
                <a:solidFill>
                  <a:srgbClr val="4BACC6"/>
                </a:solidFill>
              </a:rPr>
              <a:t>Qualifications, Recruiting &amp; Hiring:</a:t>
            </a:r>
            <a:br>
              <a:rPr lang="en-US" altLang="en-US" sz="3600" b="0" dirty="0">
                <a:solidFill>
                  <a:srgbClr val="4BACC6"/>
                </a:solidFill>
              </a:rPr>
            </a:br>
            <a:r>
              <a:rPr lang="en-US" altLang="en-US" sz="3600" b="0" dirty="0">
                <a:solidFill>
                  <a:srgbClr val="4BACC6"/>
                </a:solidFill>
              </a:rPr>
              <a:t>Criminal history </a:t>
            </a:r>
          </a:p>
        </p:txBody>
      </p:sp>
      <p:sp>
        <p:nvSpPr>
          <p:cNvPr id="6147" name="Content Placeholder 3">
            <a:extLst>
              <a:ext uri="{FF2B5EF4-FFF2-40B4-BE49-F238E27FC236}">
                <a16:creationId xmlns:a16="http://schemas.microsoft.com/office/drawing/2014/main" xmlns="" id="{0262E0C7-7213-4C1F-ABA7-3B0613D62CBC}"/>
              </a:ext>
            </a:extLst>
          </p:cNvPr>
          <p:cNvSpPr>
            <a:spLocks noGrp="1"/>
          </p:cNvSpPr>
          <p:nvPr>
            <p:ph idx="1"/>
          </p:nvPr>
        </p:nvSpPr>
        <p:spPr>
          <a:xfrm>
            <a:off x="0" y="1309688"/>
            <a:ext cx="9296400" cy="5410199"/>
          </a:xfrm>
          <a:ln>
            <a:miter lim="800000"/>
            <a:headEnd/>
            <a:tailEnd/>
          </a:ln>
          <a:extLst/>
        </p:spPr>
        <p:txBody>
          <a:bodyPr>
            <a:noAutofit/>
          </a:bodyPr>
          <a:lstStyle/>
          <a:p>
            <a:pPr>
              <a:buFont typeface="Wingdings" panose="05000000000000000000" pitchFamily="2" charset="2"/>
              <a:buChar char="v"/>
              <a:defRPr/>
            </a:pPr>
            <a:r>
              <a:rPr lang="en-US" sz="1800" dirty="0"/>
              <a:t>Avoid common direct services </a:t>
            </a:r>
            <a:r>
              <a:rPr lang="en-US" sz="1800" b="1" dirty="0"/>
              <a:t>job criteria </a:t>
            </a:r>
            <a:r>
              <a:rPr lang="en-US" sz="1800" dirty="0"/>
              <a:t>that tend to screen out [exclude] people with SMHC, often the most optimal candidates:</a:t>
            </a:r>
          </a:p>
          <a:p>
            <a:pPr lvl="1"/>
            <a:r>
              <a:rPr lang="en-US" sz="1800" dirty="0"/>
              <a:t>Criminal history (TK p.46)</a:t>
            </a:r>
          </a:p>
          <a:p>
            <a:pPr lvl="1"/>
            <a:r>
              <a:rPr lang="en-US" sz="1800" dirty="0"/>
              <a:t>More relevant:  Has overcome barriers and can discuss this</a:t>
            </a:r>
          </a:p>
          <a:p>
            <a:pPr>
              <a:buFont typeface="Wingdings" panose="05000000000000000000" pitchFamily="2" charset="2"/>
              <a:buChar char="v"/>
              <a:defRPr/>
            </a:pPr>
            <a:r>
              <a:rPr lang="en-US" sz="1800" b="1" dirty="0">
                <a:highlight>
                  <a:srgbClr val="FFFF00"/>
                </a:highlight>
              </a:rPr>
              <a:t>Job applications and notice</a:t>
            </a:r>
            <a:r>
              <a:rPr lang="en-US" sz="1800" b="0" dirty="0"/>
              <a:t>	</a:t>
            </a:r>
          </a:p>
          <a:p>
            <a:pPr marL="365760" lvl="2">
              <a:spcBef>
                <a:spcPts val="0"/>
              </a:spcBef>
              <a:spcAft>
                <a:spcPts val="1200"/>
              </a:spcAft>
              <a:buFont typeface="Wingdings" panose="05000000000000000000" pitchFamily="2" charset="2"/>
              <a:buChar char="§"/>
              <a:defRPr/>
            </a:pPr>
            <a:r>
              <a:rPr lang="en-US" b="1" dirty="0">
                <a:highlight>
                  <a:srgbClr val="FFFF00"/>
                </a:highlight>
                <a:hlinkClick r:id="rId3"/>
              </a:rPr>
              <a:t>“Ban the</a:t>
            </a:r>
            <a:r>
              <a:rPr lang="en-US" b="1" dirty="0">
                <a:highlight>
                  <a:srgbClr val="00FF00"/>
                </a:highlight>
                <a:hlinkClick r:id="rId3"/>
              </a:rPr>
              <a:t> box</a:t>
            </a:r>
            <a:r>
              <a:rPr lang="en-US" b="1" dirty="0">
                <a:hlinkClick r:id="rId3"/>
              </a:rPr>
              <a:t>”-…........  </a:t>
            </a:r>
            <a:endParaRPr lang="en-US" b="1" dirty="0"/>
          </a:p>
          <a:p>
            <a:pPr marL="342900" lvl="1" indent="-342900">
              <a:spcBef>
                <a:spcPts val="0"/>
              </a:spcBef>
              <a:spcAft>
                <a:spcPts val="1200"/>
              </a:spcAft>
              <a:buFont typeface="Wingdings" panose="05000000000000000000" pitchFamily="2" charset="2"/>
              <a:buChar char="v"/>
              <a:defRPr/>
            </a:pPr>
            <a:r>
              <a:rPr lang="en-US" sz="1800" b="1" i="0" dirty="0"/>
              <a:t>Interviewing</a:t>
            </a:r>
            <a:r>
              <a:rPr lang="en-US" sz="1800" i="0" dirty="0"/>
              <a:t> 				           TK p. 48</a:t>
            </a:r>
          </a:p>
          <a:p>
            <a:pPr lvl="2">
              <a:spcBef>
                <a:spcPts val="0"/>
              </a:spcBef>
              <a:spcAft>
                <a:spcPts val="1200"/>
              </a:spcAft>
              <a:buFont typeface="Arial" panose="020B0604020202020204" pitchFamily="34" charset="0"/>
              <a:buChar char="•"/>
              <a:defRPr/>
            </a:pPr>
            <a:r>
              <a:rPr lang="en-US" b="0" dirty="0"/>
              <a:t>Even if there are relevant questions re criminal history,  do not ask them first thing</a:t>
            </a:r>
          </a:p>
          <a:p>
            <a:pPr lvl="1" indent="-457200">
              <a:spcBef>
                <a:spcPts val="0"/>
              </a:spcBef>
              <a:spcAft>
                <a:spcPts val="1200"/>
              </a:spcAft>
              <a:buFont typeface="Wingdings" panose="05000000000000000000" pitchFamily="2" charset="2"/>
              <a:buChar char="v"/>
              <a:tabLst>
                <a:tab pos="171450" algn="l"/>
              </a:tabLst>
              <a:defRPr/>
            </a:pPr>
            <a:r>
              <a:rPr lang="en-US" sz="1800" i="0" dirty="0"/>
              <a:t>Help candidates to remove artificial barriers</a:t>
            </a:r>
          </a:p>
          <a:p>
            <a:pPr lvl="2">
              <a:spcBef>
                <a:spcPts val="0"/>
              </a:spcBef>
              <a:spcAft>
                <a:spcPts val="1200"/>
              </a:spcAft>
              <a:buFont typeface="Arial" panose="020B0604020202020204" pitchFamily="34" charset="0"/>
              <a:buChar char="•"/>
              <a:defRPr/>
            </a:pPr>
            <a:r>
              <a:rPr lang="en-US" b="1" dirty="0">
                <a:highlight>
                  <a:srgbClr val="FFFF00"/>
                </a:highlight>
              </a:rPr>
              <a:t>Expungements-</a:t>
            </a:r>
            <a:r>
              <a:rPr lang="en-US" b="0" dirty="0"/>
              <a:t> referrals at the very least    TK p. 46</a:t>
            </a:r>
          </a:p>
          <a:p>
            <a:pPr lvl="4">
              <a:spcBef>
                <a:spcPts val="0"/>
              </a:spcBef>
              <a:spcAft>
                <a:spcPts val="1200"/>
              </a:spcAft>
              <a:buFont typeface="Wingdings" panose="05000000000000000000" pitchFamily="2" charset="2"/>
              <a:buChar char="§"/>
              <a:defRPr/>
            </a:pPr>
            <a:r>
              <a:rPr lang="en-US" sz="1800" i="0" dirty="0">
                <a:hlinkClick r:id="rId4"/>
              </a:rPr>
              <a:t>50 state comparison</a:t>
            </a:r>
            <a:endParaRPr lang="en-US" sz="1800" i="0" dirty="0"/>
          </a:p>
          <a:p>
            <a:pPr lvl="4">
              <a:spcBef>
                <a:spcPts val="0"/>
              </a:spcBef>
              <a:spcAft>
                <a:spcPts val="1200"/>
              </a:spcAft>
              <a:buFont typeface="Wingdings" panose="05000000000000000000" pitchFamily="2" charset="2"/>
              <a:buChar char="§"/>
              <a:defRPr/>
            </a:pPr>
            <a:r>
              <a:rPr lang="en-US" sz="1800" i="0" dirty="0">
                <a:hlinkClick r:id="rId5"/>
              </a:rPr>
              <a:t>Legal aid</a:t>
            </a:r>
            <a:endParaRPr lang="en-US" sz="1800" i="0" dirty="0"/>
          </a:p>
          <a:p>
            <a:pPr lvl="2">
              <a:spcBef>
                <a:spcPts val="0"/>
              </a:spcBef>
              <a:spcAft>
                <a:spcPts val="1200"/>
              </a:spcAft>
              <a:buFont typeface="Arial" panose="020B0604020202020204" pitchFamily="34" charset="0"/>
              <a:buChar char="•"/>
              <a:defRPr/>
            </a:pPr>
            <a:r>
              <a:rPr lang="en-US" b="0" dirty="0"/>
              <a:t> </a:t>
            </a:r>
            <a:endParaRPr lang="en-US" altLang="en-US" b="0" dirty="0"/>
          </a:p>
        </p:txBody>
      </p:sp>
      <p:pic>
        <p:nvPicPr>
          <p:cNvPr id="38916" name="Picture 1">
            <a:extLst>
              <a:ext uri="{FF2B5EF4-FFF2-40B4-BE49-F238E27FC236}">
                <a16:creationId xmlns:a16="http://schemas.microsoft.com/office/drawing/2014/main" xmlns="" id="{84AE3A46-A2FD-46F1-8E6A-AF98854C65D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2438400"/>
            <a:ext cx="22796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Slide Number Placeholder 1">
            <a:extLst>
              <a:ext uri="{FF2B5EF4-FFF2-40B4-BE49-F238E27FC236}">
                <a16:creationId xmlns:a16="http://schemas.microsoft.com/office/drawing/2014/main" xmlns="" id="{3964DCE8-E592-4ED4-AA6B-5F5FC6C3BB7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b="0" dirty="0">
                <a:latin typeface="Calibri" panose="020F0502020204030204" pitchFamily="34" charset="0"/>
              </a:rPr>
              <a:t>Slide </a:t>
            </a:r>
            <a:fld id="{99BC108E-C8F9-4648-A344-E8E288C07F00}" type="slidenum">
              <a:rPr lang="en-US" altLang="en-US" sz="1400" b="0" smtClean="0">
                <a:latin typeface="Calibri" panose="020F0502020204030204" pitchFamily="34" charset="0"/>
              </a:rPr>
              <a:pPr>
                <a:spcBef>
                  <a:spcPct val="0"/>
                </a:spcBef>
                <a:buClrTx/>
                <a:buFontTx/>
                <a:buNone/>
              </a:pPr>
              <a:t>28</a:t>
            </a:fld>
            <a:endParaRPr lang="en-US" altLang="en-US" sz="1400" b="0" dirty="0">
              <a:latin typeface="Calibri" panose="020F0502020204030204" pitchFamily="34" charset="0"/>
            </a:endParaRPr>
          </a:p>
        </p:txBody>
      </p:sp>
    </p:spTree>
    <p:extLst>
      <p:ext uri="{BB962C8B-B14F-4D97-AF65-F5344CB8AC3E}">
        <p14:creationId xmlns:p14="http://schemas.microsoft.com/office/powerpoint/2010/main" val="4239413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a:extLst>
              <a:ext uri="{FF2B5EF4-FFF2-40B4-BE49-F238E27FC236}">
                <a16:creationId xmlns:a16="http://schemas.microsoft.com/office/drawing/2014/main" xmlns="" id="{B1A0CF83-AE97-4099-9F15-E118449D9BDE}"/>
              </a:ext>
            </a:extLst>
          </p:cNvPr>
          <p:cNvSpPr>
            <a:spLocks noGrp="1" noChangeArrowheads="1"/>
          </p:cNvSpPr>
          <p:nvPr>
            <p:ph type="title"/>
          </p:nvPr>
        </p:nvSpPr>
        <p:spPr/>
        <p:txBody>
          <a:bodyPr/>
          <a:lstStyle/>
          <a:p>
            <a:pPr algn="l" eaLnBrk="1" hangingPunct="1"/>
            <a:r>
              <a:rPr lang="en-US" altLang="en-US" sz="3600" dirty="0">
                <a:solidFill>
                  <a:srgbClr val="4F81BD"/>
                </a:solidFill>
              </a:rPr>
              <a:t>Training peers specialists: </a:t>
            </a:r>
            <a:r>
              <a:rPr lang="en-US" altLang="en-US" sz="3600" i="1" dirty="0">
                <a:solidFill>
                  <a:srgbClr val="4F81BD"/>
                </a:solidFill>
              </a:rPr>
              <a:t>Basics</a:t>
            </a:r>
          </a:p>
        </p:txBody>
      </p:sp>
      <p:sp>
        <p:nvSpPr>
          <p:cNvPr id="47107" name="Content Placeholder 3">
            <a:extLst>
              <a:ext uri="{FF2B5EF4-FFF2-40B4-BE49-F238E27FC236}">
                <a16:creationId xmlns:a16="http://schemas.microsoft.com/office/drawing/2014/main" xmlns="" id="{6FC33124-641C-464F-9CAC-DBA8B779D0F0}"/>
              </a:ext>
            </a:extLst>
          </p:cNvPr>
          <p:cNvSpPr>
            <a:spLocks noGrp="1" noChangeArrowheads="1"/>
          </p:cNvSpPr>
          <p:nvPr>
            <p:ph idx="1"/>
          </p:nvPr>
        </p:nvSpPr>
        <p:spPr/>
        <p:txBody>
          <a:bodyPr/>
          <a:lstStyle/>
          <a:p>
            <a:r>
              <a:rPr lang="en-US" altLang="en-US" sz="2200" dirty="0"/>
              <a:t>Essential workplace skills </a:t>
            </a:r>
          </a:p>
          <a:p>
            <a:pPr lvl="1">
              <a:buFont typeface="Courier New" panose="02070309020205020404" pitchFamily="49" charset="0"/>
              <a:buChar char="o"/>
            </a:pPr>
            <a:r>
              <a:rPr lang="en-US" altLang="en-US" sz="2000" dirty="0"/>
              <a:t>Soft</a:t>
            </a:r>
          </a:p>
          <a:p>
            <a:pPr lvl="1">
              <a:buFont typeface="Courier New" panose="02070309020205020404" pitchFamily="49" charset="0"/>
              <a:buChar char="o"/>
            </a:pPr>
            <a:r>
              <a:rPr lang="en-US" altLang="en-US" sz="2000" dirty="0"/>
              <a:t>Hard (</a:t>
            </a:r>
            <a:r>
              <a:rPr lang="en-US" altLang="en-US" sz="2000" dirty="0">
                <a:solidFill>
                  <a:schemeClr val="accent2"/>
                </a:solidFill>
              </a:rPr>
              <a:t>Memo format to organize and share information-  TK, Appendix D</a:t>
            </a:r>
            <a:r>
              <a:rPr lang="en-US" altLang="en-US" sz="2000" dirty="0"/>
              <a:t>)</a:t>
            </a:r>
          </a:p>
          <a:p>
            <a:r>
              <a:rPr lang="en-US" altLang="en-US" sz="2200" dirty="0"/>
              <a:t>Personnel policies and benefits</a:t>
            </a:r>
          </a:p>
          <a:p>
            <a:r>
              <a:rPr lang="en-US" altLang="en-US" sz="2200" dirty="0"/>
              <a:t>Workplace rights and responsibilities</a:t>
            </a:r>
          </a:p>
          <a:p>
            <a:r>
              <a:rPr lang="en-US" altLang="en-US" sz="2200" dirty="0"/>
              <a:t>Building resilience through stress management, self-care, &amp; wellness planning  </a:t>
            </a:r>
          </a:p>
          <a:p>
            <a:r>
              <a:rPr lang="en-US" altLang="en-US" sz="2200" dirty="0"/>
              <a:t>Reinforce required staff trainings</a:t>
            </a:r>
          </a:p>
          <a:p>
            <a:r>
              <a:rPr lang="en-US" altLang="en-US" sz="2200" dirty="0"/>
              <a:t>Supervision as an ideal space for on-going employee development.</a:t>
            </a:r>
          </a:p>
          <a:p>
            <a:endParaRPr lang="en-US" altLang="en-US" dirty="0"/>
          </a:p>
          <a:p>
            <a:pPr eaLnBrk="1" hangingPunct="1"/>
            <a:endParaRPr lang="en-US" altLang="en-US" dirty="0"/>
          </a:p>
        </p:txBody>
      </p:sp>
    </p:spTree>
    <p:extLst>
      <p:ext uri="{BB962C8B-B14F-4D97-AF65-F5344CB8AC3E}">
        <p14:creationId xmlns:p14="http://schemas.microsoft.com/office/powerpoint/2010/main" val="422270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596F6-6AEF-4B64-A096-90684F210678}"/>
              </a:ext>
            </a:extLst>
          </p:cNvPr>
          <p:cNvSpPr>
            <a:spLocks noGrp="1"/>
          </p:cNvSpPr>
          <p:nvPr>
            <p:ph type="title"/>
          </p:nvPr>
        </p:nvSpPr>
        <p:spPr/>
        <p:txBody>
          <a:bodyPr/>
          <a:lstStyle/>
          <a:p>
            <a:r>
              <a:rPr lang="en-US" dirty="0">
                <a:solidFill>
                  <a:srgbClr val="4F81BD"/>
                </a:solidFill>
              </a:rPr>
              <a:t>Presenters</a:t>
            </a:r>
          </a:p>
        </p:txBody>
      </p:sp>
      <p:sp>
        <p:nvSpPr>
          <p:cNvPr id="3" name="Content Placeholder 2">
            <a:extLst>
              <a:ext uri="{FF2B5EF4-FFF2-40B4-BE49-F238E27FC236}">
                <a16:creationId xmlns:a16="http://schemas.microsoft.com/office/drawing/2014/main" xmlns="" id="{D59588FD-1672-45E1-A972-7B6568CA0297}"/>
              </a:ext>
            </a:extLst>
          </p:cNvPr>
          <p:cNvSpPr>
            <a:spLocks noGrp="1"/>
          </p:cNvSpPr>
          <p:nvPr>
            <p:ph idx="1"/>
          </p:nvPr>
        </p:nvSpPr>
        <p:spPr>
          <a:xfrm>
            <a:off x="457200" y="1600200"/>
            <a:ext cx="7543800" cy="4876800"/>
          </a:xfrm>
        </p:spPr>
        <p:txBody>
          <a:bodyPr/>
          <a:lstStyle/>
          <a:p>
            <a:r>
              <a:rPr lang="en-US" dirty="0"/>
              <a:t>Jonathan Delman, PhD, JD, MPH</a:t>
            </a:r>
          </a:p>
          <a:p>
            <a:pPr lvl="1"/>
            <a:r>
              <a:rPr lang="en-US" dirty="0"/>
              <a:t>Technical Assistance Advisor, Transitions to Adulthood Research Center</a:t>
            </a:r>
          </a:p>
          <a:p>
            <a:pPr lvl="1"/>
            <a:r>
              <a:rPr lang="en-US" dirty="0"/>
              <a:t>Assistant Research Professor, University of Massachusetts Medical School</a:t>
            </a:r>
          </a:p>
          <a:p>
            <a:pPr lvl="1"/>
            <a:r>
              <a:rPr lang="en-US" dirty="0"/>
              <a:t>Vocational Specialist for Young Adult and Early Psychosis program, Boston, MA</a:t>
            </a:r>
          </a:p>
          <a:p>
            <a:r>
              <a:rPr lang="en-US" dirty="0"/>
              <a:t>Raphael Mizrahi, B.S.</a:t>
            </a:r>
            <a:r>
              <a:rPr lang="en-US" b="1" dirty="0"/>
              <a:t>   </a:t>
            </a:r>
          </a:p>
          <a:p>
            <a:pPr lvl="1"/>
            <a:r>
              <a:rPr lang="en-US" dirty="0"/>
              <a:t>Research Coordinator, Transitions to Adulthood Research Center</a:t>
            </a:r>
          </a:p>
          <a:p>
            <a:endParaRPr lang="en-US" dirty="0"/>
          </a:p>
        </p:txBody>
      </p:sp>
      <p:sp>
        <p:nvSpPr>
          <p:cNvPr id="4" name="Slide Number Placeholder 3">
            <a:extLst>
              <a:ext uri="{FF2B5EF4-FFF2-40B4-BE49-F238E27FC236}">
                <a16:creationId xmlns:a16="http://schemas.microsoft.com/office/drawing/2014/main" xmlns="" id="{FBEB2B18-5EBE-4C2B-83EC-F73211496BC9}"/>
              </a:ext>
            </a:extLst>
          </p:cNvPr>
          <p:cNvSpPr>
            <a:spLocks noGrp="1"/>
          </p:cNvSpPr>
          <p:nvPr>
            <p:ph type="sldNum" sz="quarter" idx="12"/>
          </p:nvPr>
        </p:nvSpPr>
        <p:spPr/>
        <p:txBody>
          <a:bodyPr/>
          <a:lstStyle/>
          <a:p>
            <a:fld id="{9BC4BBCC-BBD3-4C0F-BA08-4C95CA0FA794}" type="slidenum">
              <a:rPr lang="en-US" smtClean="0"/>
              <a:pPr/>
              <a:t>3</a:t>
            </a:fld>
            <a:endParaRPr lang="en-US" dirty="0"/>
          </a:p>
        </p:txBody>
      </p:sp>
    </p:spTree>
    <p:extLst>
      <p:ext uri="{BB962C8B-B14F-4D97-AF65-F5344CB8AC3E}">
        <p14:creationId xmlns:p14="http://schemas.microsoft.com/office/powerpoint/2010/main" val="569490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884238"/>
          </a:xfrm>
        </p:spPr>
        <p:txBody>
          <a:bodyPr>
            <a:noAutofit/>
          </a:bodyPr>
          <a:lstStyle/>
          <a:p>
            <a:pPr algn="ctr"/>
            <a:r>
              <a:rPr lang="en-US" sz="3800" b="1" dirty="0">
                <a:solidFill>
                  <a:srgbClr val="D7DE42"/>
                </a:solidFill>
                <a:latin typeface="Arial"/>
                <a:cs typeface="Arial"/>
              </a:rPr>
              <a:t>4</a:t>
            </a:r>
            <a:r>
              <a:rPr lang="en-US" sz="3800" dirty="0">
                <a:solidFill>
                  <a:srgbClr val="D7DE42"/>
                </a:solidFill>
                <a:latin typeface="Arial"/>
                <a:cs typeface="Arial"/>
              </a:rPr>
              <a:t>. Establishing the requisite organizational culture for YA Peer Provider Success</a:t>
            </a:r>
          </a:p>
        </p:txBody>
      </p:sp>
      <p:sp>
        <p:nvSpPr>
          <p:cNvPr id="3" name="Content Placeholder 2"/>
          <p:cNvSpPr>
            <a:spLocks noGrp="1"/>
          </p:cNvSpPr>
          <p:nvPr>
            <p:ph idx="1"/>
          </p:nvPr>
        </p:nvSpPr>
        <p:spPr>
          <a:xfrm>
            <a:off x="457200" y="1905000"/>
            <a:ext cx="8229600" cy="4648200"/>
          </a:xfrm>
          <a:solidFill>
            <a:schemeClr val="bg1"/>
          </a:solidFill>
        </p:spPr>
        <p:txBody>
          <a:bodyPr>
            <a:normAutofit/>
          </a:bodyPr>
          <a:lstStyle/>
          <a:p>
            <a:pPr marL="0" indent="0">
              <a:buNone/>
            </a:pPr>
            <a:r>
              <a:rPr lang="en-US" sz="2200" dirty="0"/>
              <a:t>1. Valuing peer support</a:t>
            </a:r>
          </a:p>
          <a:p>
            <a:pPr marL="0" indent="0">
              <a:buNone/>
            </a:pPr>
            <a:r>
              <a:rPr lang="en-US" sz="2200" dirty="0"/>
              <a:t>2. Understanding the experience and culture of today’s young adults</a:t>
            </a:r>
          </a:p>
          <a:p>
            <a:pPr marL="0" indent="0">
              <a:buNone/>
            </a:pPr>
            <a:r>
              <a:rPr lang="en-US" sz="2200" dirty="0"/>
              <a:t>3. Recognizing and addressing workplace stigma</a:t>
            </a:r>
          </a:p>
          <a:p>
            <a:pPr marL="0" indent="0">
              <a:buNone/>
            </a:pPr>
            <a:r>
              <a:rPr lang="en-US" sz="2200" dirty="0"/>
              <a:t>4. Embracing legal obligations to not discriminate against employees with disabilities</a:t>
            </a:r>
          </a:p>
          <a:p>
            <a:pPr marL="0" indent="0">
              <a:buNone/>
            </a:pPr>
            <a:r>
              <a:rPr lang="en-US" sz="2200" dirty="0"/>
              <a:t>5. Diversity of person, perspective, and experience</a:t>
            </a:r>
          </a:p>
          <a:p>
            <a:pPr marL="0" indent="0">
              <a:buNone/>
            </a:pPr>
            <a:r>
              <a:rPr lang="en-US" sz="2200" dirty="0"/>
              <a:t>6. A positive [young adult] development approach to treatment and services</a:t>
            </a:r>
          </a:p>
          <a:p>
            <a:pPr marL="0" indent="0">
              <a:buNone/>
            </a:pPr>
            <a:r>
              <a:rPr lang="en-US" sz="2200" dirty="0"/>
              <a:t>7. Self-determination and dignity of risk</a:t>
            </a:r>
          </a:p>
          <a:p>
            <a:pPr marL="0" indent="0">
              <a:buNone/>
            </a:pPr>
            <a:r>
              <a:rPr lang="en-US" sz="2200" dirty="0"/>
              <a:t>8. Employee access to wellness tools, supports and services </a:t>
            </a:r>
          </a:p>
        </p:txBody>
      </p:sp>
    </p:spTree>
    <p:extLst>
      <p:ext uri="{BB962C8B-B14F-4D97-AF65-F5344CB8AC3E}">
        <p14:creationId xmlns:p14="http://schemas.microsoft.com/office/powerpoint/2010/main" val="1346173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Autofit/>
          </a:bodyPr>
          <a:lstStyle/>
          <a:p>
            <a:pPr algn="ctr"/>
            <a:r>
              <a:rPr lang="en-US" sz="3800" dirty="0">
                <a:solidFill>
                  <a:srgbClr val="4F81BD"/>
                </a:solidFill>
              </a:rPr>
              <a:t>Recognizing &amp; Addressing Workplace Stigma: Myths &amp; Misconceptions </a:t>
            </a:r>
          </a:p>
        </p:txBody>
      </p:sp>
      <p:graphicFrame>
        <p:nvGraphicFramePr>
          <p:cNvPr id="5" name="Content Placeholder 4"/>
          <p:cNvGraphicFramePr>
            <a:graphicFrameLocks noGrp="1"/>
          </p:cNvGraphicFramePr>
          <p:nvPr>
            <p:ph idx="1"/>
            <p:extLst/>
          </p:nvPr>
        </p:nvGraphicFramePr>
        <p:xfrm>
          <a:off x="28381" y="1828800"/>
          <a:ext cx="9144000" cy="5257799"/>
        </p:xfrm>
        <a:graphic>
          <a:graphicData uri="http://schemas.openxmlformats.org/drawingml/2006/table">
            <a:tbl>
              <a:tblPr firstRow="1" bandRow="1">
                <a:tableStyleId>{5C22544A-7EE6-4342-B048-85BDC9FD1C3A}</a:tableStyleId>
              </a:tblPr>
              <a:tblGrid>
                <a:gridCol w="2791019">
                  <a:extLst>
                    <a:ext uri="{9D8B030D-6E8A-4147-A177-3AD203B41FA5}">
                      <a16:colId xmlns:a16="http://schemas.microsoft.com/office/drawing/2014/main" xmlns="" val="527665729"/>
                    </a:ext>
                  </a:extLst>
                </a:gridCol>
                <a:gridCol w="6352981">
                  <a:extLst>
                    <a:ext uri="{9D8B030D-6E8A-4147-A177-3AD203B41FA5}">
                      <a16:colId xmlns:a16="http://schemas.microsoft.com/office/drawing/2014/main" xmlns="" val="3800245321"/>
                    </a:ext>
                  </a:extLst>
                </a:gridCol>
              </a:tblGrid>
              <a:tr h="425520">
                <a:tc>
                  <a:txBody>
                    <a:bodyPr/>
                    <a:lstStyle/>
                    <a:p>
                      <a:r>
                        <a:rPr lang="en-US" dirty="0"/>
                        <a:t>Myth</a:t>
                      </a:r>
                    </a:p>
                  </a:txBody>
                  <a:tcPr/>
                </a:tc>
                <a:tc>
                  <a:txBody>
                    <a:bodyPr/>
                    <a:lstStyle/>
                    <a:p>
                      <a:r>
                        <a:rPr lang="en-US" dirty="0"/>
                        <a:t>Facts</a:t>
                      </a:r>
                    </a:p>
                  </a:txBody>
                  <a:tcPr/>
                </a:tc>
                <a:extLst>
                  <a:ext uri="{0D108BD9-81ED-4DB2-BD59-A6C34878D82A}">
                    <a16:rowId xmlns:a16="http://schemas.microsoft.com/office/drawing/2014/main" xmlns="" val="823217968"/>
                  </a:ext>
                </a:extLst>
              </a:tr>
              <a:tr h="1363997">
                <a:tc>
                  <a:txBody>
                    <a:bodyPr/>
                    <a:lstStyle/>
                    <a:p>
                      <a:r>
                        <a:rPr lang="en-US" sz="2000" dirty="0"/>
                        <a:t>Insufficient work experience or education to work</a:t>
                      </a:r>
                    </a:p>
                  </a:txBody>
                  <a:tcPr/>
                </a:tc>
                <a:tc>
                  <a:txBody>
                    <a:bodyPr/>
                    <a:lstStyle/>
                    <a:p>
                      <a:r>
                        <a:rPr lang="en-US" sz="2000" dirty="0"/>
                        <a:t>Mitigate</a:t>
                      </a:r>
                      <a:r>
                        <a:rPr lang="en-US" sz="2000" baseline="0" dirty="0"/>
                        <a:t> with</a:t>
                      </a:r>
                      <a:r>
                        <a:rPr lang="en-US" sz="2000" dirty="0"/>
                        <a:t>:  -Resilience and persistence,</a:t>
                      </a:r>
                    </a:p>
                    <a:p>
                      <a:r>
                        <a:rPr lang="en-US" sz="2000" dirty="0"/>
                        <a:t>                       -Workplace supports, and/or</a:t>
                      </a:r>
                    </a:p>
                    <a:p>
                      <a:r>
                        <a:rPr lang="en-US" sz="2000" dirty="0"/>
                        <a:t>                       -Health</a:t>
                      </a:r>
                      <a:r>
                        <a:rPr lang="en-US" sz="2000" baseline="0" dirty="0"/>
                        <a:t> care support</a:t>
                      </a:r>
                    </a:p>
                    <a:p>
                      <a:r>
                        <a:rPr lang="en-US" sz="2000" baseline="0" dirty="0"/>
                        <a:t>If not working out may just be not a good match</a:t>
                      </a:r>
                      <a:endParaRPr lang="en-US" sz="2000" dirty="0"/>
                    </a:p>
                  </a:txBody>
                  <a:tcPr/>
                </a:tc>
                <a:extLst>
                  <a:ext uri="{0D108BD9-81ED-4DB2-BD59-A6C34878D82A}">
                    <a16:rowId xmlns:a16="http://schemas.microsoft.com/office/drawing/2014/main" xmlns="" val="2073211238"/>
                  </a:ext>
                </a:extLst>
              </a:tr>
              <a:tr h="1678765">
                <a:tc>
                  <a:txBody>
                    <a:bodyPr/>
                    <a:lstStyle/>
                    <a:p>
                      <a:r>
                        <a:rPr lang="en-US" sz="2000" dirty="0"/>
                        <a:t>Can’t work full-time, many</a:t>
                      </a:r>
                      <a:r>
                        <a:rPr lang="en-US" sz="2000" baseline="0" dirty="0"/>
                        <a:t> using SSDI/SSI</a:t>
                      </a:r>
                      <a:endParaRPr lang="en-US" sz="2000" dirty="0"/>
                    </a:p>
                  </a:txBody>
                  <a:tcPr/>
                </a:tc>
                <a:tc>
                  <a:txBody>
                    <a:bodyPr/>
                    <a:lstStyle/>
                    <a:p>
                      <a:r>
                        <a:rPr lang="en-US" sz="2000" dirty="0"/>
                        <a:t>But can when:</a:t>
                      </a:r>
                    </a:p>
                    <a:p>
                      <a:r>
                        <a:rPr lang="en-US" sz="2000" dirty="0"/>
                        <a:t>     -FT job has sufficient</a:t>
                      </a:r>
                      <a:r>
                        <a:rPr lang="en-US" sz="2000" baseline="0" dirty="0"/>
                        <a:t> salary &amp; benefits</a:t>
                      </a:r>
                    </a:p>
                    <a:p>
                      <a:r>
                        <a:rPr lang="en-US" sz="2000" baseline="0" dirty="0"/>
                        <a:t>     -Human resources understand federal/state laws      </a:t>
                      </a:r>
                    </a:p>
                    <a:p>
                      <a:r>
                        <a:rPr lang="en-US" sz="2000" baseline="0" dirty="0"/>
                        <a:t>     the promote FT (e.g, Medicaid [insurance] buy-in,     </a:t>
                      </a:r>
                    </a:p>
                    <a:p>
                      <a:r>
                        <a:rPr lang="en-US" sz="2000" baseline="0" dirty="0"/>
                        <a:t>     Ticket to Work…) </a:t>
                      </a:r>
                      <a:endParaRPr lang="en-US" sz="2000" dirty="0"/>
                    </a:p>
                  </a:txBody>
                  <a:tcPr/>
                </a:tc>
                <a:extLst>
                  <a:ext uri="{0D108BD9-81ED-4DB2-BD59-A6C34878D82A}">
                    <a16:rowId xmlns:a16="http://schemas.microsoft.com/office/drawing/2014/main" xmlns="" val="1041376508"/>
                  </a:ext>
                </a:extLst>
              </a:tr>
              <a:tr h="1363997">
                <a:tc>
                  <a:txBody>
                    <a:bodyPr/>
                    <a:lstStyle/>
                    <a:p>
                      <a:r>
                        <a:rPr lang="en-US" sz="2000" dirty="0"/>
                        <a:t>Always in crisis</a:t>
                      </a:r>
                    </a:p>
                  </a:txBody>
                  <a:tcPr/>
                </a:tc>
                <a:tc>
                  <a:txBody>
                    <a:bodyPr/>
                    <a:lstStyle/>
                    <a:p>
                      <a:r>
                        <a:rPr lang="en-US" sz="2000" dirty="0"/>
                        <a:t>No. This is simply</a:t>
                      </a:r>
                      <a:r>
                        <a:rPr lang="en-US" sz="2000" baseline="0" dirty="0"/>
                        <a:t> not the case!</a:t>
                      </a:r>
                      <a:endParaRPr lang="en-US" sz="2000" dirty="0"/>
                    </a:p>
                    <a:p>
                      <a:r>
                        <a:rPr lang="en-US" sz="2000" dirty="0"/>
                        <a:t>-Non-peer</a:t>
                      </a:r>
                      <a:r>
                        <a:rPr lang="en-US" sz="2000" baseline="0" dirty="0"/>
                        <a:t> staff often use clinical explanations for work difficulties, this is not always the case</a:t>
                      </a:r>
                    </a:p>
                    <a:p>
                      <a:r>
                        <a:rPr lang="en-US" sz="2000" baseline="0" dirty="0"/>
                        <a:t>-Professionalism</a:t>
                      </a:r>
                      <a:endParaRPr lang="en-US" sz="2000" dirty="0"/>
                    </a:p>
                  </a:txBody>
                  <a:tcPr/>
                </a:tc>
                <a:extLst>
                  <a:ext uri="{0D108BD9-81ED-4DB2-BD59-A6C34878D82A}">
                    <a16:rowId xmlns:a16="http://schemas.microsoft.com/office/drawing/2014/main" xmlns="" val="2379096235"/>
                  </a:ext>
                </a:extLst>
              </a:tr>
              <a:tr h="425520">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2758329206"/>
                  </a:ext>
                </a:extLst>
              </a:tr>
            </a:tbl>
          </a:graphicData>
        </a:graphic>
      </p:graphicFrame>
    </p:spTree>
    <p:extLst>
      <p:ext uri="{BB962C8B-B14F-4D97-AF65-F5344CB8AC3E}">
        <p14:creationId xmlns:p14="http://schemas.microsoft.com/office/powerpoint/2010/main" val="4292676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fontScale="90000"/>
          </a:bodyPr>
          <a:lstStyle/>
          <a:p>
            <a:pPr algn="ctr"/>
            <a:r>
              <a:rPr lang="en-US" dirty="0">
                <a:solidFill>
                  <a:schemeClr val="tx2">
                    <a:lumMod val="60000"/>
                    <a:lumOff val="40000"/>
                  </a:schemeClr>
                </a:solidFill>
              </a:rPr>
              <a:t> </a:t>
            </a:r>
            <a:br>
              <a:rPr lang="en-US" dirty="0">
                <a:solidFill>
                  <a:schemeClr val="tx2">
                    <a:lumMod val="60000"/>
                    <a:lumOff val="40000"/>
                  </a:schemeClr>
                </a:solidFill>
              </a:rPr>
            </a:br>
            <a:r>
              <a:rPr lang="en-US" sz="3600" dirty="0">
                <a:solidFill>
                  <a:srgbClr val="4F81BD"/>
                </a:solidFill>
              </a:rPr>
              <a:t>Embracing legal obligations to not discriminate against employees with disabilities</a:t>
            </a:r>
            <a:r>
              <a:rPr lang="en-US" b="1" dirty="0">
                <a:solidFill>
                  <a:srgbClr val="04617B"/>
                </a:solidFill>
              </a:rPr>
              <a:t/>
            </a:r>
            <a:br>
              <a:rPr lang="en-US" b="1" dirty="0">
                <a:solidFill>
                  <a:srgbClr val="04617B"/>
                </a:solidFill>
              </a:rPr>
            </a:br>
            <a:endParaRPr lang="en-US" b="1" dirty="0">
              <a:solidFill>
                <a:srgbClr val="04617B"/>
              </a:solidFill>
            </a:endParaRPr>
          </a:p>
        </p:txBody>
      </p:sp>
      <p:sp>
        <p:nvSpPr>
          <p:cNvPr id="3" name="Content Placeholder 2"/>
          <p:cNvSpPr>
            <a:spLocks noGrp="1"/>
          </p:cNvSpPr>
          <p:nvPr>
            <p:ph idx="1"/>
          </p:nvPr>
        </p:nvSpPr>
        <p:spPr>
          <a:xfrm>
            <a:off x="152400" y="1676400"/>
            <a:ext cx="8839200" cy="4525963"/>
          </a:xfrm>
        </p:spPr>
        <p:txBody>
          <a:bodyPr>
            <a:noAutofit/>
          </a:bodyPr>
          <a:lstStyle/>
          <a:p>
            <a:pPr>
              <a:spcBef>
                <a:spcPts val="0"/>
              </a:spcBef>
              <a:spcAft>
                <a:spcPts val="1200"/>
              </a:spcAft>
            </a:pPr>
            <a:r>
              <a:rPr lang="en-US" sz="2400" dirty="0"/>
              <a:t>Federal </a:t>
            </a:r>
            <a:r>
              <a:rPr lang="en-US" dirty="0"/>
              <a:t>&amp;</a:t>
            </a:r>
            <a:r>
              <a:rPr lang="en-US" sz="2400" dirty="0"/>
              <a:t> state law</a:t>
            </a:r>
          </a:p>
          <a:p>
            <a:pPr>
              <a:spcBef>
                <a:spcPts val="0"/>
              </a:spcBef>
              <a:spcAft>
                <a:spcPts val="1200"/>
              </a:spcAft>
            </a:pPr>
            <a:r>
              <a:rPr lang="en-US" sz="2400" dirty="0"/>
              <a:t>Prohibit discrimination in all aspects of employment, including job application procedures, hiring, advancement, discipline,  firing, compensation, training, and other terms and privileges of employment… as well as “hostile” workplace</a:t>
            </a:r>
          </a:p>
          <a:p>
            <a:pPr>
              <a:spcBef>
                <a:spcPts val="0"/>
              </a:spcBef>
              <a:spcAft>
                <a:spcPts val="1200"/>
              </a:spcAft>
            </a:pPr>
            <a:r>
              <a:rPr lang="en-US" sz="2400" dirty="0"/>
              <a:t>Staff awareness of laws’ specifics itself reduces discrimination</a:t>
            </a:r>
          </a:p>
          <a:p>
            <a:pPr>
              <a:spcBef>
                <a:spcPts val="0"/>
              </a:spcBef>
              <a:spcAft>
                <a:spcPts val="1200"/>
              </a:spcAft>
            </a:pPr>
            <a:r>
              <a:rPr lang="en-US" sz="2400" dirty="0"/>
              <a:t>Employer clarity and messaging</a:t>
            </a:r>
          </a:p>
          <a:p>
            <a:pPr>
              <a:spcBef>
                <a:spcPts val="0"/>
              </a:spcBef>
              <a:spcAft>
                <a:spcPts val="1200"/>
              </a:spcAft>
            </a:pPr>
            <a:r>
              <a:rPr lang="en-US" sz="2400" dirty="0"/>
              <a:t>Many excellent on-line resources (p. 36)</a:t>
            </a:r>
          </a:p>
        </p:txBody>
      </p:sp>
    </p:spTree>
    <p:extLst>
      <p:ext uri="{BB962C8B-B14F-4D97-AF65-F5344CB8AC3E}">
        <p14:creationId xmlns:p14="http://schemas.microsoft.com/office/powerpoint/2010/main" val="2542426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a:solidFill>
                  <a:srgbClr val="4F81BD"/>
                </a:solidFill>
              </a:rPr>
              <a:t>Addressing Stigma in the Workplace</a:t>
            </a:r>
          </a:p>
        </p:txBody>
      </p:sp>
      <p:sp>
        <p:nvSpPr>
          <p:cNvPr id="3" name="Content Placeholder 2"/>
          <p:cNvSpPr>
            <a:spLocks noGrp="1"/>
          </p:cNvSpPr>
          <p:nvPr>
            <p:ph idx="1"/>
          </p:nvPr>
        </p:nvSpPr>
        <p:spPr/>
        <p:txBody>
          <a:bodyPr>
            <a:normAutofit/>
          </a:bodyPr>
          <a:lstStyle/>
          <a:p>
            <a:r>
              <a:rPr lang="en-US" sz="2800" dirty="0"/>
              <a:t>Contact</a:t>
            </a:r>
          </a:p>
          <a:p>
            <a:pPr lvl="1"/>
            <a:r>
              <a:rPr lang="en-US" sz="2400" dirty="0"/>
              <a:t>Training</a:t>
            </a:r>
          </a:p>
          <a:p>
            <a:pPr lvl="1"/>
            <a:r>
              <a:rPr lang="en-US" sz="2400" dirty="0"/>
              <a:t>Less formal</a:t>
            </a:r>
          </a:p>
          <a:p>
            <a:r>
              <a:rPr lang="en-US" sz="2800" dirty="0"/>
              <a:t>Presence of peer services</a:t>
            </a:r>
          </a:p>
          <a:p>
            <a:pPr lvl="1"/>
            <a:r>
              <a:rPr lang="en-US" sz="2400" dirty="0"/>
              <a:t>Co-learning</a:t>
            </a:r>
          </a:p>
          <a:p>
            <a:pPr lvl="1"/>
            <a:r>
              <a:rPr lang="en-US" sz="2400" dirty="0"/>
              <a:t>Cross-training</a:t>
            </a:r>
          </a:p>
          <a:p>
            <a:r>
              <a:rPr lang="en-US" sz="2800" dirty="0"/>
              <a:t>Education/Training- “real plays”</a:t>
            </a:r>
          </a:p>
        </p:txBody>
      </p:sp>
    </p:spTree>
    <p:extLst>
      <p:ext uri="{BB962C8B-B14F-4D97-AF65-F5344CB8AC3E}">
        <p14:creationId xmlns:p14="http://schemas.microsoft.com/office/powerpoint/2010/main" val="3203211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Autofit/>
          </a:bodyPr>
          <a:lstStyle/>
          <a:p>
            <a:pPr algn="ctr"/>
            <a:r>
              <a:rPr lang="en-US" sz="3800" dirty="0">
                <a:solidFill>
                  <a:srgbClr val="4F81BD"/>
                </a:solidFill>
              </a:rPr>
              <a:t>Provider Staff Must Embrace </a:t>
            </a:r>
            <a:br>
              <a:rPr lang="en-US" sz="3800" dirty="0">
                <a:solidFill>
                  <a:srgbClr val="4F81BD"/>
                </a:solidFill>
              </a:rPr>
            </a:br>
            <a:r>
              <a:rPr lang="en-US" sz="3800" dirty="0">
                <a:solidFill>
                  <a:srgbClr val="4F81BD"/>
                </a:solidFill>
              </a:rPr>
              <a:t>Positive Youth Development Paradigm</a:t>
            </a:r>
          </a:p>
        </p:txBody>
      </p:sp>
      <p:sp>
        <p:nvSpPr>
          <p:cNvPr id="3" name="Content Placeholder 2"/>
          <p:cNvSpPr>
            <a:spLocks noGrp="1"/>
          </p:cNvSpPr>
          <p:nvPr>
            <p:ph idx="1"/>
          </p:nvPr>
        </p:nvSpPr>
        <p:spPr>
          <a:xfrm>
            <a:off x="457200" y="1752600"/>
            <a:ext cx="8229600" cy="4876800"/>
          </a:xfrm>
        </p:spPr>
        <p:txBody>
          <a:bodyPr>
            <a:normAutofit/>
          </a:bodyPr>
          <a:lstStyle/>
          <a:p>
            <a:r>
              <a:rPr lang="en-US" dirty="0"/>
              <a:t>Approach is to empower youth and young adults with disabilities to take an active role in decisions about their lives, so capable of developing plans toward accomplishing tasks and projects. </a:t>
            </a:r>
          </a:p>
          <a:p>
            <a:pPr marL="0" indent="0">
              <a:buNone/>
            </a:pPr>
            <a:endParaRPr lang="en-US" sz="1200" dirty="0"/>
          </a:p>
          <a:p>
            <a:r>
              <a:rPr lang="en-US" dirty="0"/>
              <a:t>Domains of staff skill sets</a:t>
            </a:r>
          </a:p>
          <a:p>
            <a:pPr lvl="1"/>
            <a:r>
              <a:rPr lang="en-US" sz="2400" dirty="0"/>
              <a:t>Building trusting relationships</a:t>
            </a:r>
          </a:p>
          <a:p>
            <a:pPr lvl="1"/>
            <a:r>
              <a:rPr lang="en-US" sz="2400" dirty="0"/>
              <a:t>Drawing out young adults’ priorities</a:t>
            </a:r>
          </a:p>
          <a:p>
            <a:pPr lvl="1"/>
            <a:r>
              <a:rPr lang="en-US" sz="2400" dirty="0"/>
              <a:t>Motivating clients to learn and practice meta-developmental skills</a:t>
            </a:r>
          </a:p>
        </p:txBody>
      </p:sp>
    </p:spTree>
    <p:extLst>
      <p:ext uri="{BB962C8B-B14F-4D97-AF65-F5344CB8AC3E}">
        <p14:creationId xmlns:p14="http://schemas.microsoft.com/office/powerpoint/2010/main" val="2512959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Autofit/>
          </a:bodyPr>
          <a:lstStyle/>
          <a:p>
            <a:pPr algn="ctr"/>
            <a:r>
              <a:rPr lang="en-US" sz="3800" dirty="0">
                <a:solidFill>
                  <a:srgbClr val="4F81BD"/>
                </a:solidFill>
              </a:rPr>
              <a:t>Need to understand &amp; value:</a:t>
            </a:r>
            <a:br>
              <a:rPr lang="en-US" sz="3800" dirty="0">
                <a:solidFill>
                  <a:srgbClr val="4F81BD"/>
                </a:solidFill>
              </a:rPr>
            </a:br>
            <a:r>
              <a:rPr lang="en-US" sz="3800" dirty="0">
                <a:solidFill>
                  <a:srgbClr val="4F81BD"/>
                </a:solidFill>
              </a:rPr>
              <a:t>Self-determination &amp; Dignity of Risk</a:t>
            </a:r>
          </a:p>
        </p:txBody>
      </p:sp>
      <p:sp>
        <p:nvSpPr>
          <p:cNvPr id="3" name="Content Placeholder 2"/>
          <p:cNvSpPr>
            <a:spLocks noGrp="1"/>
          </p:cNvSpPr>
          <p:nvPr>
            <p:ph idx="1"/>
          </p:nvPr>
        </p:nvSpPr>
        <p:spPr>
          <a:xfrm>
            <a:off x="457200" y="1676400"/>
            <a:ext cx="8229600" cy="4876800"/>
          </a:xfrm>
        </p:spPr>
        <p:txBody>
          <a:bodyPr>
            <a:normAutofit/>
          </a:bodyPr>
          <a:lstStyle/>
          <a:p>
            <a:r>
              <a:rPr lang="en-US" sz="2800" dirty="0"/>
              <a:t>Presumption of competence</a:t>
            </a:r>
          </a:p>
          <a:p>
            <a:r>
              <a:rPr lang="en-US" sz="2800" dirty="0"/>
              <a:t>Clash with clinical culture</a:t>
            </a:r>
          </a:p>
          <a:p>
            <a:r>
              <a:rPr lang="en-US" sz="2800" dirty="0"/>
              <a:t>Developmental learning through trying things out</a:t>
            </a:r>
          </a:p>
          <a:p>
            <a:r>
              <a:rPr lang="en-US" sz="2800" dirty="0"/>
              <a:t>Peer specialists as allies in decision making, or adversaries</a:t>
            </a:r>
          </a:p>
          <a:p>
            <a:r>
              <a:rPr lang="en-US" sz="2800" dirty="0"/>
              <a:t>Big challenge for parents/guardians</a:t>
            </a:r>
          </a:p>
          <a:p>
            <a:r>
              <a:rPr lang="en-US" sz="2800" dirty="0"/>
              <a:t>TIP and “futures planning” are self-determination approaches </a:t>
            </a:r>
          </a:p>
        </p:txBody>
      </p:sp>
    </p:spTree>
    <p:extLst>
      <p:ext uri="{BB962C8B-B14F-4D97-AF65-F5344CB8AC3E}">
        <p14:creationId xmlns:p14="http://schemas.microsoft.com/office/powerpoint/2010/main" val="2552447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4F81BD"/>
                </a:solidFill>
              </a:rPr>
              <a:t> </a:t>
            </a:r>
            <a:r>
              <a:rPr lang="en-US" sz="3800" dirty="0">
                <a:solidFill>
                  <a:srgbClr val="4F81BD"/>
                </a:solidFill>
              </a:rPr>
              <a:t>Promoting Employee Wellness</a:t>
            </a:r>
          </a:p>
        </p:txBody>
      </p:sp>
      <p:sp>
        <p:nvSpPr>
          <p:cNvPr id="3" name="Content Placeholder 2"/>
          <p:cNvSpPr>
            <a:spLocks noGrp="1"/>
          </p:cNvSpPr>
          <p:nvPr>
            <p:ph idx="1"/>
          </p:nvPr>
        </p:nvSpPr>
        <p:spPr>
          <a:solidFill>
            <a:schemeClr val="bg1"/>
          </a:solidFill>
        </p:spPr>
        <p:txBody>
          <a:bodyPr>
            <a:noAutofit/>
          </a:bodyPr>
          <a:lstStyle/>
          <a:p>
            <a:r>
              <a:rPr lang="en-US" dirty="0"/>
              <a:t>Legally required</a:t>
            </a:r>
          </a:p>
          <a:p>
            <a:pPr lvl="1"/>
            <a:r>
              <a:rPr lang="en-US" dirty="0"/>
              <a:t>Reasonable accommodation</a:t>
            </a:r>
          </a:p>
          <a:p>
            <a:pPr lvl="1"/>
            <a:r>
              <a:rPr lang="en-US" dirty="0"/>
              <a:t>FMLA</a:t>
            </a:r>
          </a:p>
          <a:p>
            <a:r>
              <a:rPr lang="en-US" dirty="0"/>
              <a:t>Key principles for preventing problems</a:t>
            </a:r>
          </a:p>
          <a:p>
            <a:pPr lvl="1"/>
            <a:r>
              <a:rPr lang="en-US" dirty="0"/>
              <a:t>Act early</a:t>
            </a:r>
          </a:p>
          <a:p>
            <a:pPr lvl="1"/>
            <a:r>
              <a:rPr lang="en-US" dirty="0"/>
              <a:t>Health insurance- access to care</a:t>
            </a:r>
          </a:p>
          <a:p>
            <a:pPr lvl="1"/>
            <a:r>
              <a:rPr lang="en-US" dirty="0"/>
              <a:t>Educate all staff</a:t>
            </a:r>
          </a:p>
          <a:p>
            <a:pPr lvl="1"/>
            <a:r>
              <a:rPr lang="en-US" dirty="0"/>
              <a:t>Promote</a:t>
            </a:r>
          </a:p>
          <a:p>
            <a:r>
              <a:rPr lang="en-US" dirty="0"/>
              <a:t>Leave and Return to work programs</a:t>
            </a:r>
          </a:p>
          <a:p>
            <a:pPr lvl="1"/>
            <a:r>
              <a:rPr lang="en-US" dirty="0"/>
              <a:t>CBT</a:t>
            </a:r>
          </a:p>
          <a:p>
            <a:pPr lvl="1"/>
            <a:r>
              <a:rPr lang="en-US" dirty="0"/>
              <a:t>Stress reduction</a:t>
            </a:r>
          </a:p>
        </p:txBody>
      </p:sp>
    </p:spTree>
    <p:extLst>
      <p:ext uri="{BB962C8B-B14F-4D97-AF65-F5344CB8AC3E}">
        <p14:creationId xmlns:p14="http://schemas.microsoft.com/office/powerpoint/2010/main" val="1425273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xmlns="" id="{62A74C35-D1B5-4CF1-AE66-39F013353C7C}"/>
              </a:ext>
            </a:extLst>
          </p:cNvPr>
          <p:cNvSpPr>
            <a:spLocks noGrp="1"/>
          </p:cNvSpPr>
          <p:nvPr>
            <p:ph type="subTitle" idx="1"/>
          </p:nvPr>
        </p:nvSpPr>
        <p:spPr/>
        <p:txBody>
          <a:bodyPr>
            <a:normAutofit/>
          </a:bodyPr>
          <a:lstStyle/>
          <a:p>
            <a:r>
              <a:rPr lang="en-US" sz="4000" b="1" dirty="0">
                <a:solidFill>
                  <a:srgbClr val="D7DE42"/>
                </a:solidFill>
              </a:rPr>
              <a:t>6. Effective Supervision of YA Peers</a:t>
            </a:r>
          </a:p>
        </p:txBody>
      </p:sp>
    </p:spTree>
    <p:extLst>
      <p:ext uri="{BB962C8B-B14F-4D97-AF65-F5344CB8AC3E}">
        <p14:creationId xmlns:p14="http://schemas.microsoft.com/office/powerpoint/2010/main" val="442338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fontScale="90000"/>
          </a:bodyPr>
          <a:lstStyle/>
          <a:p>
            <a:pPr algn="ctr"/>
            <a:r>
              <a:rPr lang="en-US" b="1" dirty="0">
                <a:solidFill>
                  <a:srgbClr val="4F81BD"/>
                </a:solidFill>
              </a:rPr>
              <a:t/>
            </a:r>
            <a:br>
              <a:rPr lang="en-US" b="1" dirty="0">
                <a:solidFill>
                  <a:srgbClr val="4F81BD"/>
                </a:solidFill>
              </a:rPr>
            </a:br>
            <a:r>
              <a:rPr lang="en-US" b="1" dirty="0">
                <a:solidFill>
                  <a:srgbClr val="4F81BD"/>
                </a:solidFill>
              </a:rPr>
              <a:t/>
            </a:r>
            <a:br>
              <a:rPr lang="en-US" b="1" dirty="0">
                <a:solidFill>
                  <a:srgbClr val="4F81BD"/>
                </a:solidFill>
              </a:rPr>
            </a:br>
            <a:endParaRPr lang="en-US" b="1" dirty="0">
              <a:solidFill>
                <a:srgbClr val="4F81BD"/>
              </a:solidFill>
            </a:endParaRPr>
          </a:p>
        </p:txBody>
      </p:sp>
      <p:sp>
        <p:nvSpPr>
          <p:cNvPr id="3" name="Content Placeholder 2"/>
          <p:cNvSpPr>
            <a:spLocks noGrp="1"/>
          </p:cNvSpPr>
          <p:nvPr>
            <p:ph idx="1"/>
          </p:nvPr>
        </p:nvSpPr>
        <p:spPr>
          <a:xfrm>
            <a:off x="152400" y="1978223"/>
            <a:ext cx="8839200" cy="4572000"/>
          </a:xfrm>
        </p:spPr>
        <p:txBody>
          <a:bodyPr>
            <a:normAutofit fontScale="92500" lnSpcReduction="10000"/>
          </a:bodyPr>
          <a:lstStyle/>
          <a:p>
            <a:pPr>
              <a:spcBef>
                <a:spcPct val="0"/>
              </a:spcBef>
              <a:spcAft>
                <a:spcPts val="1200"/>
              </a:spcAft>
              <a:buFont typeface="Wingdings" panose="05000000000000000000" pitchFamily="2" charset="2"/>
              <a:buChar char="v"/>
            </a:pPr>
            <a:r>
              <a:rPr lang="en-US" altLang="en-US" dirty="0"/>
              <a:t>Facilitator &amp; Supporter of YA Peers in developing strong working alliances with their clients</a:t>
            </a:r>
          </a:p>
          <a:p>
            <a:pPr>
              <a:spcBef>
                <a:spcPct val="0"/>
              </a:spcBef>
              <a:spcAft>
                <a:spcPts val="1200"/>
              </a:spcAft>
              <a:buFont typeface="Wingdings" panose="05000000000000000000" pitchFamily="2" charset="2"/>
              <a:buChar char="v"/>
            </a:pPr>
            <a:r>
              <a:rPr lang="en-US" altLang="en-US" dirty="0"/>
              <a:t>Champion &amp; Advocate for the YA Peer Role in your context</a:t>
            </a:r>
          </a:p>
          <a:p>
            <a:pPr>
              <a:spcBef>
                <a:spcPct val="0"/>
              </a:spcBef>
              <a:spcAft>
                <a:spcPts val="1200"/>
              </a:spcAft>
              <a:buFont typeface="Wingdings" panose="05000000000000000000" pitchFamily="2" charset="2"/>
              <a:buChar char="v"/>
            </a:pPr>
            <a:r>
              <a:rPr lang="en-US" altLang="en-US" dirty="0"/>
              <a:t>Role Model &amp; Coach YA Peers </a:t>
            </a:r>
          </a:p>
          <a:p>
            <a:pPr>
              <a:spcBef>
                <a:spcPct val="0"/>
              </a:spcBef>
              <a:spcAft>
                <a:spcPts val="1200"/>
              </a:spcAft>
              <a:buFont typeface="Wingdings" panose="05000000000000000000" pitchFamily="2" charset="2"/>
              <a:buChar char="v"/>
            </a:pPr>
            <a:r>
              <a:rPr lang="en-US" altLang="en-US" dirty="0"/>
              <a:t>Remain aware &amp; conscious of well-being as you would with any employee – but with the knowledge of the unique challenges of being a YA Peer (e.g., discrimination &amp; exclusion)</a:t>
            </a:r>
          </a:p>
          <a:p>
            <a:pPr>
              <a:spcBef>
                <a:spcPct val="0"/>
              </a:spcBef>
              <a:spcAft>
                <a:spcPts val="1200"/>
              </a:spcAft>
              <a:buFont typeface="Wingdings" panose="05000000000000000000" pitchFamily="2" charset="2"/>
              <a:buChar char="v"/>
            </a:pPr>
            <a:r>
              <a:rPr lang="en-US" altLang="en-US" dirty="0"/>
              <a:t>Employs Reflective Supervision practice to guide &amp; support YA Peers. (No, this is not therapy, but reflection is key!)</a:t>
            </a:r>
          </a:p>
          <a:p>
            <a:pPr>
              <a:spcBef>
                <a:spcPct val="0"/>
              </a:spcBef>
              <a:spcAft>
                <a:spcPts val="1200"/>
              </a:spcAft>
              <a:buFont typeface="Wingdings" panose="05000000000000000000" pitchFamily="2" charset="2"/>
              <a:buChar char="v"/>
            </a:pPr>
            <a:r>
              <a:rPr lang="en-US" altLang="en-US" dirty="0"/>
              <a:t>Understanding and belief in peer specialist role</a:t>
            </a:r>
          </a:p>
          <a:p>
            <a:pPr>
              <a:spcBef>
                <a:spcPts val="0"/>
              </a:spcBef>
              <a:spcAft>
                <a:spcPts val="1200"/>
              </a:spcAft>
              <a:buFont typeface="Wingdings" charset="2"/>
              <a:buChar char="v"/>
            </a:pPr>
            <a:r>
              <a:rPr lang="en-US" b="1" dirty="0"/>
              <a:t> </a:t>
            </a:r>
            <a:endParaRPr lang="en-US" dirty="0"/>
          </a:p>
        </p:txBody>
      </p:sp>
      <p:sp>
        <p:nvSpPr>
          <p:cNvPr id="4" name="Rectangle 3"/>
          <p:cNvSpPr/>
          <p:nvPr/>
        </p:nvSpPr>
        <p:spPr>
          <a:xfrm>
            <a:off x="1786622" y="647700"/>
            <a:ext cx="6173485" cy="707886"/>
          </a:xfrm>
          <a:prstGeom prst="rect">
            <a:avLst/>
          </a:prstGeom>
        </p:spPr>
        <p:txBody>
          <a:bodyPr wrap="none">
            <a:spAutoFit/>
          </a:bodyPr>
          <a:lstStyle/>
          <a:p>
            <a:r>
              <a:rPr lang="en-US" sz="4000" dirty="0">
                <a:solidFill>
                  <a:srgbClr val="4F81BD"/>
                </a:solidFill>
              </a:rPr>
              <a:t>Unique Role of Supervisor</a:t>
            </a:r>
          </a:p>
        </p:txBody>
      </p:sp>
      <p:sp>
        <p:nvSpPr>
          <p:cNvPr id="5" name="TextBox 4"/>
          <p:cNvSpPr txBox="1"/>
          <p:nvPr/>
        </p:nvSpPr>
        <p:spPr>
          <a:xfrm>
            <a:off x="0" y="6550223"/>
            <a:ext cx="832279" cy="307777"/>
          </a:xfrm>
          <a:prstGeom prst="rect">
            <a:avLst/>
          </a:prstGeom>
          <a:noFill/>
        </p:spPr>
        <p:txBody>
          <a:bodyPr wrap="none" rtlCol="0">
            <a:spAutoFit/>
          </a:bodyPr>
          <a:lstStyle/>
          <a:p>
            <a:r>
              <a:rPr lang="en-US" sz="1400" dirty="0"/>
              <a:t>Slide 14</a:t>
            </a:r>
          </a:p>
        </p:txBody>
      </p:sp>
      <p:sp>
        <p:nvSpPr>
          <p:cNvPr id="6" name="Slide Number Placeholder 5">
            <a:extLst>
              <a:ext uri="{FF2B5EF4-FFF2-40B4-BE49-F238E27FC236}">
                <a16:creationId xmlns:a16="http://schemas.microsoft.com/office/drawing/2014/main" xmlns="" id="{B6055C9C-2ABE-4EB4-AD37-3AA40F14B671}"/>
              </a:ext>
            </a:extLst>
          </p:cNvPr>
          <p:cNvSpPr>
            <a:spLocks noGrp="1"/>
          </p:cNvSpPr>
          <p:nvPr>
            <p:ph type="sldNum" sz="quarter" idx="12"/>
          </p:nvPr>
        </p:nvSpPr>
        <p:spPr/>
        <p:txBody>
          <a:bodyPr/>
          <a:lstStyle/>
          <a:p>
            <a:fld id="{9BC4BBCC-BBD3-4C0F-BA08-4C95CA0FA794}" type="slidenum">
              <a:rPr lang="en-US" smtClean="0"/>
              <a:pPr/>
              <a:t>38</a:t>
            </a:fld>
            <a:endParaRPr lang="en-US" dirty="0"/>
          </a:p>
        </p:txBody>
      </p:sp>
    </p:spTree>
    <p:extLst>
      <p:ext uri="{BB962C8B-B14F-4D97-AF65-F5344CB8AC3E}">
        <p14:creationId xmlns:p14="http://schemas.microsoft.com/office/powerpoint/2010/main" val="99075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92954" cy="990600"/>
          </a:xfrm>
        </p:spPr>
        <p:txBody>
          <a:bodyPr>
            <a:normAutofit/>
          </a:bodyPr>
          <a:lstStyle/>
          <a:p>
            <a:pPr algn="ctr"/>
            <a:r>
              <a:rPr lang="en-US" dirty="0">
                <a:solidFill>
                  <a:srgbClr val="4F81BD"/>
                </a:solidFill>
              </a:rPr>
              <a:t>Essential Supervision Topics</a:t>
            </a:r>
          </a:p>
        </p:txBody>
      </p:sp>
      <p:graphicFrame>
        <p:nvGraphicFramePr>
          <p:cNvPr id="4" name="Diagram 3"/>
          <p:cNvGraphicFramePr/>
          <p:nvPr>
            <p:extLst/>
          </p:nvPr>
        </p:nvGraphicFramePr>
        <p:xfrm>
          <a:off x="-296091" y="1766835"/>
          <a:ext cx="6934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Brace 4"/>
          <p:cNvSpPr/>
          <p:nvPr/>
        </p:nvSpPr>
        <p:spPr>
          <a:xfrm>
            <a:off x="6324600" y="1600200"/>
            <a:ext cx="952501" cy="4953000"/>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 name="TextBox 5"/>
          <p:cNvSpPr txBox="1"/>
          <p:nvPr/>
        </p:nvSpPr>
        <p:spPr>
          <a:xfrm>
            <a:off x="6968565" y="3581400"/>
            <a:ext cx="2209800" cy="1477328"/>
          </a:xfrm>
          <a:prstGeom prst="rect">
            <a:avLst/>
          </a:prstGeom>
          <a:noFill/>
        </p:spPr>
        <p:txBody>
          <a:bodyPr wrap="square" rtlCol="0">
            <a:spAutoFit/>
          </a:bodyPr>
          <a:lstStyle/>
          <a:p>
            <a:pPr algn="ctr"/>
            <a:r>
              <a:rPr lang="en-US" sz="3000" dirty="0"/>
              <a:t>Fosters </a:t>
            </a:r>
          </a:p>
          <a:p>
            <a:pPr algn="ctr"/>
            <a:r>
              <a:rPr lang="en-US" sz="3000" dirty="0"/>
              <a:t>On-the-job</a:t>
            </a:r>
          </a:p>
          <a:p>
            <a:pPr algn="ctr"/>
            <a:r>
              <a:rPr lang="en-US" sz="3000" b="1" dirty="0">
                <a:solidFill>
                  <a:srgbClr val="E46C0A"/>
                </a:solidFill>
              </a:rPr>
              <a:t>Resiliency</a:t>
            </a:r>
            <a:r>
              <a:rPr lang="en-US" sz="3000" dirty="0"/>
              <a:t>!</a:t>
            </a:r>
          </a:p>
        </p:txBody>
      </p:sp>
      <p:sp>
        <p:nvSpPr>
          <p:cNvPr id="7" name="TextBox 6"/>
          <p:cNvSpPr txBox="1"/>
          <p:nvPr/>
        </p:nvSpPr>
        <p:spPr>
          <a:xfrm>
            <a:off x="-111340" y="6550223"/>
            <a:ext cx="832279" cy="307777"/>
          </a:xfrm>
          <a:prstGeom prst="rect">
            <a:avLst/>
          </a:prstGeom>
          <a:noFill/>
        </p:spPr>
        <p:txBody>
          <a:bodyPr wrap="none" rtlCol="0">
            <a:spAutoFit/>
          </a:bodyPr>
          <a:lstStyle/>
          <a:p>
            <a:r>
              <a:rPr lang="en-US" sz="1400" dirty="0"/>
              <a:t>Slide 15</a:t>
            </a:r>
          </a:p>
        </p:txBody>
      </p:sp>
      <p:sp>
        <p:nvSpPr>
          <p:cNvPr id="3" name="Slide Number Placeholder 2">
            <a:extLst>
              <a:ext uri="{FF2B5EF4-FFF2-40B4-BE49-F238E27FC236}">
                <a16:creationId xmlns:a16="http://schemas.microsoft.com/office/drawing/2014/main" xmlns="" id="{73B74B63-A987-408C-B95D-57B05720D760}"/>
              </a:ext>
            </a:extLst>
          </p:cNvPr>
          <p:cNvSpPr>
            <a:spLocks noGrp="1"/>
          </p:cNvSpPr>
          <p:nvPr>
            <p:ph type="sldNum" sz="quarter" idx="12"/>
          </p:nvPr>
        </p:nvSpPr>
        <p:spPr/>
        <p:txBody>
          <a:bodyPr/>
          <a:lstStyle/>
          <a:p>
            <a:fld id="{9BC4BBCC-BBD3-4C0F-BA08-4C95CA0FA794}" type="slidenum">
              <a:rPr lang="en-US" smtClean="0"/>
              <a:pPr/>
              <a:t>39</a:t>
            </a:fld>
            <a:endParaRPr lang="en-US" dirty="0"/>
          </a:p>
        </p:txBody>
      </p:sp>
    </p:spTree>
    <p:extLst>
      <p:ext uri="{BB962C8B-B14F-4D97-AF65-F5344CB8AC3E}">
        <p14:creationId xmlns:p14="http://schemas.microsoft.com/office/powerpoint/2010/main" val="70692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0"/>
            <a:ext cx="8915400" cy="2076451"/>
          </a:xfrm>
        </p:spPr>
        <p:txBody>
          <a:bodyPr>
            <a:noAutofit/>
          </a:bodyPr>
          <a:lstStyle/>
          <a:p>
            <a:r>
              <a:rPr lang="en-US" sz="4000" dirty="0"/>
              <a:t> </a:t>
            </a:r>
            <a:r>
              <a:rPr lang="en-US" sz="4000" b="1" dirty="0"/>
              <a:t> </a:t>
            </a:r>
            <a:endParaRPr lang="en-US" sz="4000" i="1" dirty="0"/>
          </a:p>
        </p:txBody>
      </p:sp>
      <p:sp>
        <p:nvSpPr>
          <p:cNvPr id="3" name="Subtitle 2"/>
          <p:cNvSpPr>
            <a:spLocks noGrp="1"/>
          </p:cNvSpPr>
          <p:nvPr>
            <p:ph type="subTitle" idx="1"/>
          </p:nvPr>
        </p:nvSpPr>
        <p:spPr>
          <a:xfrm>
            <a:off x="4191000" y="2514600"/>
            <a:ext cx="4648200" cy="3200400"/>
          </a:xfrm>
        </p:spPr>
        <p:txBody>
          <a:bodyPr>
            <a:normAutofit/>
          </a:bodyPr>
          <a:lstStyle/>
          <a:p>
            <a:pPr algn="l"/>
            <a:r>
              <a:rPr lang="en-US" sz="2600" dirty="0">
                <a:solidFill>
                  <a:schemeClr val="tx1"/>
                </a:solidFill>
              </a:rPr>
              <a:t> </a:t>
            </a:r>
            <a:endParaRPr lang="en-US" sz="2600" dirty="0"/>
          </a:p>
        </p:txBody>
      </p:sp>
      <p:sp>
        <p:nvSpPr>
          <p:cNvPr id="4" name="Slide Number Placeholder 3"/>
          <p:cNvSpPr>
            <a:spLocks noGrp="1"/>
          </p:cNvSpPr>
          <p:nvPr>
            <p:ph type="sldNum" sz="quarter" idx="12"/>
          </p:nvPr>
        </p:nvSpPr>
        <p:spPr/>
        <p:txBody>
          <a:bodyPr/>
          <a:lstStyle/>
          <a:p>
            <a:fld id="{9BC4BBCC-BBD3-4C0F-BA08-4C95CA0FA794}" type="slidenum">
              <a:rPr lang="en-US" smtClean="0"/>
              <a:pPr/>
              <a:t>4</a:t>
            </a:fld>
            <a:endParaRPr lang="en-US" dirty="0"/>
          </a:p>
        </p:txBody>
      </p:sp>
      <p:pic>
        <p:nvPicPr>
          <p:cNvPr id="5"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53" y="381000"/>
            <a:ext cx="3886201" cy="5257800"/>
          </a:xfrm>
          <a:prstGeom prst="rect">
            <a:avLst/>
          </a:prstGeom>
        </p:spPr>
      </p:pic>
      <p:sp>
        <p:nvSpPr>
          <p:cNvPr id="9" name="Subtitle 2">
            <a:extLst>
              <a:ext uri="{FF2B5EF4-FFF2-40B4-BE49-F238E27FC236}">
                <a16:creationId xmlns:a16="http://schemas.microsoft.com/office/drawing/2014/main" xmlns="" id="{38259C39-9492-461C-94E0-79C4FD1A8CC7}"/>
              </a:ext>
            </a:extLst>
          </p:cNvPr>
          <p:cNvSpPr txBox="1">
            <a:spLocks/>
          </p:cNvSpPr>
          <p:nvPr/>
        </p:nvSpPr>
        <p:spPr>
          <a:xfrm>
            <a:off x="4267198" y="609600"/>
            <a:ext cx="4648201" cy="27432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fontAlgn="auto">
              <a:spcAft>
                <a:spcPts val="0"/>
              </a:spcAft>
            </a:pPr>
            <a:endParaRPr lang="en-US" u="sng" dirty="0">
              <a:solidFill>
                <a:schemeClr val="tx1"/>
              </a:solidFill>
            </a:endParaRPr>
          </a:p>
          <a:p>
            <a:pPr fontAlgn="auto">
              <a:spcAft>
                <a:spcPts val="0"/>
              </a:spcAft>
            </a:pPr>
            <a:r>
              <a:rPr lang="en-US" u="sng" dirty="0">
                <a:solidFill>
                  <a:schemeClr val="tx1"/>
                </a:solidFill>
              </a:rPr>
              <a:t>Toolkit PDF </a:t>
            </a:r>
            <a:r>
              <a:rPr lang="en-US" dirty="0">
                <a:hlinkClick r:id="rId4"/>
              </a:rPr>
              <a:t>https://www.umassmed.edu/globalassets/transitionsrtc/publications/effectivleyemployingyoungadultpeerproviders_a_toolkit.pdf</a:t>
            </a:r>
            <a:endParaRPr lang="en-US" dirty="0"/>
          </a:p>
          <a:p>
            <a:pPr fontAlgn="auto">
              <a:spcAft>
                <a:spcPts val="0"/>
              </a:spcAft>
            </a:pPr>
            <a:endParaRPr lang="en-US" dirty="0"/>
          </a:p>
          <a:p>
            <a:pPr fontAlgn="auto">
              <a:spcAft>
                <a:spcPts val="0"/>
              </a:spcAft>
            </a:pPr>
            <a:r>
              <a:rPr lang="en-US" u="sng" dirty="0">
                <a:solidFill>
                  <a:schemeClr val="tx1"/>
                </a:solidFill>
              </a:rPr>
              <a:t>Toolkit online </a:t>
            </a:r>
            <a:r>
              <a:rPr lang="en-US" dirty="0">
                <a:hlinkClick r:id="rId5"/>
              </a:rPr>
              <a:t>https://www.umassmed.edu/TransitionsRTC/publication/effectively-employing-young-adult-peer-providers---a-toolkit/</a:t>
            </a:r>
            <a:endParaRPr lang="en-US" dirty="0"/>
          </a:p>
          <a:p>
            <a:pPr fontAlgn="auto">
              <a:spcAft>
                <a:spcPts val="0"/>
              </a:spcAft>
            </a:pPr>
            <a:endParaRPr lang="en-US" sz="3000" dirty="0"/>
          </a:p>
        </p:txBody>
      </p:sp>
    </p:spTree>
    <p:extLst>
      <p:ext uri="{BB962C8B-B14F-4D97-AF65-F5344CB8AC3E}">
        <p14:creationId xmlns:p14="http://schemas.microsoft.com/office/powerpoint/2010/main" val="2108569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138747" y="1603450"/>
            <a:ext cx="1295400" cy="1371600"/>
          </a:xfrm>
          <a:prstGeom prst="roundRect">
            <a:avLst/>
          </a:prstGeom>
          <a:solidFill>
            <a:schemeClr val="bg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Calibri Light"/>
                <a:cs typeface="Calibri Light"/>
              </a:rPr>
              <a:t>Trust</a:t>
            </a:r>
          </a:p>
        </p:txBody>
      </p:sp>
      <p:sp>
        <p:nvSpPr>
          <p:cNvPr id="12289" name="Title 1"/>
          <p:cNvSpPr>
            <a:spLocks noGrp="1"/>
          </p:cNvSpPr>
          <p:nvPr>
            <p:ph type="title"/>
          </p:nvPr>
        </p:nvSpPr>
        <p:spPr>
          <a:xfrm>
            <a:off x="0" y="52488"/>
            <a:ext cx="9144000" cy="1696166"/>
          </a:xfrm>
        </p:spPr>
        <p:txBody>
          <a:bodyPr>
            <a:normAutofit/>
          </a:bodyPr>
          <a:lstStyle/>
          <a:p>
            <a:pPr algn="ctr" eaLnBrk="1" fontAlgn="auto" hangingPunct="1">
              <a:spcAft>
                <a:spcPts val="0"/>
              </a:spcAft>
              <a:defRPr/>
            </a:pPr>
            <a:r>
              <a:rPr lang="en-US" altLang="en-US" sz="3800" dirty="0">
                <a:solidFill>
                  <a:srgbClr val="4F81BD"/>
                </a:solidFill>
                <a:ea typeface="+mj-ea"/>
                <a:cs typeface="+mj-cs"/>
              </a:rPr>
              <a:t>Continuous Reflection upon Peer </a:t>
            </a:r>
            <a:br>
              <a:rPr lang="en-US" altLang="en-US" sz="3800" dirty="0">
                <a:solidFill>
                  <a:srgbClr val="4F81BD"/>
                </a:solidFill>
                <a:ea typeface="+mj-ea"/>
                <a:cs typeface="+mj-cs"/>
              </a:rPr>
            </a:br>
            <a:r>
              <a:rPr lang="en-US" altLang="en-US" sz="3800" dirty="0">
                <a:solidFill>
                  <a:srgbClr val="4F81BD"/>
                </a:solidFill>
                <a:ea typeface="+mj-ea"/>
                <a:cs typeface="+mj-cs"/>
              </a:rPr>
              <a:t>“Relational Processes” in Supervision</a:t>
            </a:r>
          </a:p>
        </p:txBody>
      </p:sp>
      <p:sp>
        <p:nvSpPr>
          <p:cNvPr id="5" name="Content Placeholder 4"/>
          <p:cNvSpPr>
            <a:spLocks noGrp="1"/>
          </p:cNvSpPr>
          <p:nvPr>
            <p:ph idx="1"/>
          </p:nvPr>
        </p:nvSpPr>
        <p:spPr>
          <a:xfrm>
            <a:off x="3886200" y="6337663"/>
            <a:ext cx="5791200" cy="533400"/>
          </a:xfrm>
        </p:spPr>
        <p:txBody>
          <a:bodyPr rtlCol="0">
            <a:noAutofit/>
          </a:bodyPr>
          <a:lstStyle/>
          <a:p>
            <a:pPr marL="0" indent="0" eaLnBrk="1" fontAlgn="auto" hangingPunct="1">
              <a:spcAft>
                <a:spcPts val="0"/>
              </a:spcAft>
              <a:buNone/>
              <a:defRPr/>
            </a:pPr>
            <a:r>
              <a:rPr lang="en-US" dirty="0">
                <a:latin typeface="Calibri Light" panose="020F0302020204030204" pitchFamily="34" charset="0"/>
              </a:rPr>
              <a:t>(Adapted from Spencer, 2006)</a:t>
            </a:r>
          </a:p>
          <a:p>
            <a:pPr marL="182880" indent="-182880" eaLnBrk="1" fontAlgn="auto" hangingPunct="1">
              <a:spcAft>
                <a:spcPts val="0"/>
              </a:spcAft>
              <a:buFont typeface="Arial"/>
              <a:buChar char="•"/>
              <a:defRPr/>
            </a:pPr>
            <a:endParaRPr lang="en-US" baseline="30000" dirty="0">
              <a:latin typeface="Calibri Light" panose="020F0302020204030204" pitchFamily="34" charset="0"/>
            </a:endParaRPr>
          </a:p>
        </p:txBody>
      </p:sp>
      <p:sp>
        <p:nvSpPr>
          <p:cNvPr id="4" name="Rounded Rectangle 3"/>
          <p:cNvSpPr/>
          <p:nvPr/>
        </p:nvSpPr>
        <p:spPr>
          <a:xfrm>
            <a:off x="111355" y="1685074"/>
            <a:ext cx="2343150" cy="1371600"/>
          </a:xfrm>
          <a:prstGeom prst="roundRect">
            <a:avLst/>
          </a:prstGeom>
          <a:solidFill>
            <a:schemeClr val="bg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Calibri Light"/>
                <a:cs typeface="Calibri Light"/>
              </a:rPr>
              <a:t>Collaboration</a:t>
            </a:r>
          </a:p>
        </p:txBody>
      </p:sp>
      <p:sp>
        <p:nvSpPr>
          <p:cNvPr id="7" name="Rounded Rectangle 6"/>
          <p:cNvSpPr/>
          <p:nvPr/>
        </p:nvSpPr>
        <p:spPr>
          <a:xfrm>
            <a:off x="567267" y="3936186"/>
            <a:ext cx="2628900" cy="1371600"/>
          </a:xfrm>
          <a:prstGeom prst="roundRect">
            <a:avLst/>
          </a:prstGeom>
          <a:solidFill>
            <a:schemeClr val="bg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Calibri Light"/>
                <a:cs typeface="Calibri Light"/>
              </a:rPr>
              <a:t>Companionship</a:t>
            </a:r>
          </a:p>
        </p:txBody>
      </p:sp>
      <p:sp>
        <p:nvSpPr>
          <p:cNvPr id="10" name="Rounded Rectangle 9"/>
          <p:cNvSpPr/>
          <p:nvPr/>
        </p:nvSpPr>
        <p:spPr>
          <a:xfrm>
            <a:off x="4529819" y="2907768"/>
            <a:ext cx="2133600" cy="1371600"/>
          </a:xfrm>
          <a:prstGeom prst="roundRect">
            <a:avLst/>
          </a:prstGeom>
          <a:solidFill>
            <a:schemeClr val="bg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Calibri Light"/>
                <a:cs typeface="Calibri Light"/>
              </a:rPr>
              <a:t>Authenticity</a:t>
            </a:r>
          </a:p>
        </p:txBody>
      </p:sp>
      <p:sp>
        <p:nvSpPr>
          <p:cNvPr id="9" name="Rounded Rectangle 8"/>
          <p:cNvSpPr/>
          <p:nvPr/>
        </p:nvSpPr>
        <p:spPr>
          <a:xfrm>
            <a:off x="3380323" y="4423976"/>
            <a:ext cx="1630680" cy="1371600"/>
          </a:xfrm>
          <a:prstGeom prst="roundRect">
            <a:avLst/>
          </a:prstGeom>
          <a:solidFill>
            <a:schemeClr val="bg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Calibri Light"/>
                <a:cs typeface="Calibri Light"/>
              </a:rPr>
              <a:t>Empathy</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1046"/>
          <a:stretch/>
        </p:blipFill>
        <p:spPr>
          <a:xfrm>
            <a:off x="1507492" y="2020542"/>
            <a:ext cx="3657600" cy="2887808"/>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84445" r="48889" b="3333"/>
          <a:stretch/>
        </p:blipFill>
        <p:spPr>
          <a:xfrm>
            <a:off x="709256" y="3464446"/>
            <a:ext cx="1237161" cy="295843"/>
          </a:xfrm>
          <a:prstGeom prst="rect">
            <a:avLst/>
          </a:prstGeom>
        </p:spPr>
      </p:pic>
      <p:sp>
        <p:nvSpPr>
          <p:cNvPr id="11" name="Right Brace 10"/>
          <p:cNvSpPr/>
          <p:nvPr/>
        </p:nvSpPr>
        <p:spPr>
          <a:xfrm>
            <a:off x="6166858" y="1748654"/>
            <a:ext cx="1146749" cy="4267200"/>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TextBox 11"/>
          <p:cNvSpPr txBox="1"/>
          <p:nvPr/>
        </p:nvSpPr>
        <p:spPr>
          <a:xfrm>
            <a:off x="6934200" y="3325759"/>
            <a:ext cx="2209800" cy="1015663"/>
          </a:xfrm>
          <a:prstGeom prst="rect">
            <a:avLst/>
          </a:prstGeom>
          <a:noFill/>
        </p:spPr>
        <p:txBody>
          <a:bodyPr wrap="square" rtlCol="0">
            <a:spAutoFit/>
          </a:bodyPr>
          <a:lstStyle/>
          <a:p>
            <a:pPr algn="ctr"/>
            <a:r>
              <a:rPr lang="en-US" sz="3000" b="1" dirty="0"/>
              <a:t>WORKING </a:t>
            </a:r>
            <a:r>
              <a:rPr lang="en-US" sz="3000" b="1" dirty="0">
                <a:solidFill>
                  <a:schemeClr val="accent6">
                    <a:lumMod val="75000"/>
                  </a:schemeClr>
                </a:solidFill>
              </a:rPr>
              <a:t>ALLIANCE</a:t>
            </a:r>
          </a:p>
        </p:txBody>
      </p:sp>
      <p:sp>
        <p:nvSpPr>
          <p:cNvPr id="13" name="TextBox 12"/>
          <p:cNvSpPr txBox="1"/>
          <p:nvPr/>
        </p:nvSpPr>
        <p:spPr>
          <a:xfrm>
            <a:off x="0" y="6550223"/>
            <a:ext cx="832279" cy="307777"/>
          </a:xfrm>
          <a:prstGeom prst="rect">
            <a:avLst/>
          </a:prstGeom>
          <a:noFill/>
        </p:spPr>
        <p:txBody>
          <a:bodyPr wrap="none" rtlCol="0">
            <a:spAutoFit/>
          </a:bodyPr>
          <a:lstStyle/>
          <a:p>
            <a:r>
              <a:rPr lang="en-US" sz="1400" dirty="0"/>
              <a:t>Slide 17</a:t>
            </a:r>
          </a:p>
        </p:txBody>
      </p:sp>
      <p:sp>
        <p:nvSpPr>
          <p:cNvPr id="6" name="Slide Number Placeholder 5">
            <a:extLst>
              <a:ext uri="{FF2B5EF4-FFF2-40B4-BE49-F238E27FC236}">
                <a16:creationId xmlns:a16="http://schemas.microsoft.com/office/drawing/2014/main" xmlns="" id="{B3780742-F3A0-418A-A6F4-173958BFA8E5}"/>
              </a:ext>
            </a:extLst>
          </p:cNvPr>
          <p:cNvSpPr>
            <a:spLocks noGrp="1"/>
          </p:cNvSpPr>
          <p:nvPr>
            <p:ph type="sldNum" sz="quarter" idx="12"/>
          </p:nvPr>
        </p:nvSpPr>
        <p:spPr/>
        <p:txBody>
          <a:bodyPr/>
          <a:lstStyle/>
          <a:p>
            <a:fld id="{9BC4BBCC-BBD3-4C0F-BA08-4C95CA0FA794}" type="slidenum">
              <a:rPr lang="en-US" smtClean="0"/>
              <a:pPr/>
              <a:t>40</a:t>
            </a:fld>
            <a:endParaRPr lang="en-US" dirty="0"/>
          </a:p>
        </p:txBody>
      </p:sp>
    </p:spTree>
    <p:extLst>
      <p:ext uri="{BB962C8B-B14F-4D97-AF65-F5344CB8AC3E}">
        <p14:creationId xmlns:p14="http://schemas.microsoft.com/office/powerpoint/2010/main" val="144686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7" grpId="0" animBg="1"/>
      <p:bldP spid="10"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noAutofit/>
          </a:bodyPr>
          <a:lstStyle/>
          <a:p>
            <a:pPr marL="182880" lvl="2" algn="ctr">
              <a:buSzPct val="85000"/>
            </a:pPr>
            <a:r>
              <a:rPr lang="en-US" sz="3500" dirty="0">
                <a:solidFill>
                  <a:schemeClr val="accent1"/>
                </a:solidFill>
              </a:rPr>
              <a:t>Building Strong “Working Alliances” between Supervisor &amp; YA Peers</a:t>
            </a:r>
          </a:p>
        </p:txBody>
      </p:sp>
      <p:sp>
        <p:nvSpPr>
          <p:cNvPr id="3" name="Content Placeholder 2"/>
          <p:cNvSpPr>
            <a:spLocks noGrp="1"/>
          </p:cNvSpPr>
          <p:nvPr>
            <p:ph idx="1"/>
          </p:nvPr>
        </p:nvSpPr>
        <p:spPr>
          <a:xfrm>
            <a:off x="228600" y="1828800"/>
            <a:ext cx="5105400" cy="4800600"/>
          </a:xfrm>
          <a:noFill/>
        </p:spPr>
        <p:txBody>
          <a:bodyPr>
            <a:noAutofit/>
          </a:bodyPr>
          <a:lstStyle/>
          <a:p>
            <a:pPr marL="342900" lvl="2" indent="-342900">
              <a:spcBef>
                <a:spcPts val="0"/>
              </a:spcBef>
              <a:spcAft>
                <a:spcPts val="2000"/>
              </a:spcAft>
              <a:buSzPct val="85000"/>
              <a:buFont typeface="Wingdings" panose="05000000000000000000" pitchFamily="2" charset="2"/>
              <a:buChar char="v"/>
            </a:pPr>
            <a:r>
              <a:rPr lang="en-US" sz="2400" dirty="0">
                <a:latin typeface="Arial"/>
                <a:cs typeface="Arial"/>
              </a:rPr>
              <a:t>Increases likelihood that a YA Peer will </a:t>
            </a:r>
            <a:r>
              <a:rPr lang="en-US" sz="2400" b="1" dirty="0">
                <a:solidFill>
                  <a:schemeClr val="accent6">
                    <a:lumMod val="75000"/>
                  </a:schemeClr>
                </a:solidFill>
                <a:latin typeface="Arial"/>
                <a:cs typeface="Arial"/>
              </a:rPr>
              <a:t>discuss on-the-job struggles </a:t>
            </a:r>
            <a:r>
              <a:rPr lang="en-US" sz="2400" dirty="0">
                <a:latin typeface="Arial"/>
                <a:cs typeface="Arial"/>
              </a:rPr>
              <a:t>with supervisor</a:t>
            </a:r>
            <a:endParaRPr lang="en-US" sz="2400" dirty="0">
              <a:solidFill>
                <a:schemeClr val="accent6">
                  <a:lumMod val="75000"/>
                </a:schemeClr>
              </a:solidFill>
              <a:latin typeface="Arial"/>
              <a:cs typeface="Arial"/>
            </a:endParaRPr>
          </a:p>
          <a:p>
            <a:pPr marL="342900" lvl="2" indent="-342900">
              <a:spcBef>
                <a:spcPts val="0"/>
              </a:spcBef>
              <a:spcAft>
                <a:spcPts val="2000"/>
              </a:spcAft>
              <a:buSzPct val="85000"/>
              <a:buFont typeface="Wingdings" panose="05000000000000000000" pitchFamily="2" charset="2"/>
              <a:buChar char="v"/>
            </a:pPr>
            <a:r>
              <a:rPr lang="en-US" sz="2400" dirty="0">
                <a:latin typeface="Arial"/>
                <a:cs typeface="Arial"/>
              </a:rPr>
              <a:t>Increases likelihood that YA Peer will feel comfortable discussing the </a:t>
            </a:r>
            <a:r>
              <a:rPr lang="en-US" sz="2400" b="1" dirty="0">
                <a:solidFill>
                  <a:schemeClr val="accent6">
                    <a:lumMod val="75000"/>
                  </a:schemeClr>
                </a:solidFill>
                <a:latin typeface="Arial"/>
                <a:cs typeface="Arial"/>
              </a:rPr>
              <a:t>pros &amp; cons </a:t>
            </a:r>
            <a:r>
              <a:rPr lang="en-US" sz="2400" dirty="0">
                <a:latin typeface="Arial"/>
                <a:cs typeface="Arial"/>
              </a:rPr>
              <a:t>of supervisor suggestions &amp; directives.</a:t>
            </a:r>
          </a:p>
          <a:p>
            <a:pPr marL="342900" lvl="2" indent="-342900">
              <a:spcBef>
                <a:spcPts val="0"/>
              </a:spcBef>
              <a:spcAft>
                <a:spcPts val="2000"/>
              </a:spcAft>
              <a:buSzPct val="85000"/>
              <a:buFont typeface="Wingdings" panose="05000000000000000000" pitchFamily="2" charset="2"/>
              <a:buChar char="v"/>
            </a:pPr>
            <a:r>
              <a:rPr lang="en-US" sz="2400" dirty="0">
                <a:solidFill>
                  <a:srgbClr val="000000"/>
                </a:solidFill>
                <a:latin typeface="Arial"/>
                <a:cs typeface="Arial"/>
              </a:rPr>
              <a:t>Excellent </a:t>
            </a:r>
            <a:r>
              <a:rPr lang="en-US" sz="2400" b="1" dirty="0">
                <a:solidFill>
                  <a:srgbClr val="E46C0A"/>
                </a:solidFill>
                <a:latin typeface="Arial"/>
                <a:cs typeface="Arial"/>
              </a:rPr>
              <a:t>opportunity for modeling </a:t>
            </a:r>
            <a:r>
              <a:rPr lang="en-US" sz="2400" dirty="0">
                <a:solidFill>
                  <a:srgbClr val="000000"/>
                </a:solidFill>
                <a:latin typeface="Arial"/>
                <a:cs typeface="Arial"/>
              </a:rPr>
              <a:t>relationship building skills with YA Peers on how to work with YA clients</a:t>
            </a:r>
            <a:endParaRPr lang="en-US" sz="2400" dirty="0">
              <a:latin typeface="Arial"/>
              <a:cs typeface="Arial"/>
            </a:endParaRPr>
          </a:p>
        </p:txBody>
      </p:sp>
      <p:sp>
        <p:nvSpPr>
          <p:cNvPr id="5" name="TextBox 4"/>
          <p:cNvSpPr txBox="1"/>
          <p:nvPr/>
        </p:nvSpPr>
        <p:spPr>
          <a:xfrm>
            <a:off x="0" y="6550223"/>
            <a:ext cx="832279" cy="307777"/>
          </a:xfrm>
          <a:prstGeom prst="rect">
            <a:avLst/>
          </a:prstGeom>
          <a:noFill/>
        </p:spPr>
        <p:txBody>
          <a:bodyPr wrap="none" rtlCol="0">
            <a:spAutoFit/>
          </a:bodyPr>
          <a:lstStyle/>
          <a:p>
            <a:r>
              <a:rPr lang="en-US" sz="1400" dirty="0"/>
              <a:t>Slide 18</a:t>
            </a:r>
          </a:p>
        </p:txBody>
      </p:sp>
      <p:sp>
        <p:nvSpPr>
          <p:cNvPr id="6" name="Rounded Rectangle 5"/>
          <p:cNvSpPr/>
          <p:nvPr/>
        </p:nvSpPr>
        <p:spPr>
          <a:xfrm>
            <a:off x="5181600" y="1905000"/>
            <a:ext cx="3777082" cy="9599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a:cs typeface="Arial"/>
              </a:rPr>
              <a:t>Relationships between </a:t>
            </a:r>
          </a:p>
          <a:p>
            <a:pPr algn="ctr"/>
            <a:r>
              <a:rPr lang="en-US" sz="2400" b="1" dirty="0">
                <a:solidFill>
                  <a:schemeClr val="tx1"/>
                </a:solidFill>
                <a:latin typeface="Arial"/>
                <a:cs typeface="Arial"/>
              </a:rPr>
              <a:t>YA Peers &amp; Clients</a:t>
            </a:r>
          </a:p>
        </p:txBody>
      </p:sp>
      <p:sp>
        <p:nvSpPr>
          <p:cNvPr id="7" name="Rounded Rectangle 6"/>
          <p:cNvSpPr/>
          <p:nvPr/>
        </p:nvSpPr>
        <p:spPr>
          <a:xfrm>
            <a:off x="5181600" y="3657600"/>
            <a:ext cx="3752842" cy="9599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a:cs typeface="Arial"/>
              </a:rPr>
              <a:t>Relationship between </a:t>
            </a:r>
          </a:p>
          <a:p>
            <a:pPr algn="ctr"/>
            <a:r>
              <a:rPr lang="en-US" sz="2400" b="1" dirty="0">
                <a:solidFill>
                  <a:schemeClr val="tx1"/>
                </a:solidFill>
                <a:latin typeface="Arial"/>
                <a:cs typeface="Arial"/>
              </a:rPr>
              <a:t>Supervisor &amp; YA Peer</a:t>
            </a:r>
          </a:p>
        </p:txBody>
      </p:sp>
      <p:sp>
        <p:nvSpPr>
          <p:cNvPr id="8" name="Rounded Rectangle 7"/>
          <p:cNvSpPr/>
          <p:nvPr/>
        </p:nvSpPr>
        <p:spPr>
          <a:xfrm>
            <a:off x="5257800" y="5410200"/>
            <a:ext cx="3733800" cy="119530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a:cs typeface="Arial"/>
              </a:rPr>
              <a:t>Relationships between YA Peers &amp; Colleagues (Peer &amp; Non-Peer)</a:t>
            </a:r>
          </a:p>
        </p:txBody>
      </p:sp>
      <p:cxnSp>
        <p:nvCxnSpPr>
          <p:cNvPr id="9" name="Straight Connector 8"/>
          <p:cNvCxnSpPr/>
          <p:nvPr/>
        </p:nvCxnSpPr>
        <p:spPr>
          <a:xfrm>
            <a:off x="5257800" y="3276600"/>
            <a:ext cx="3581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57800" y="3048000"/>
            <a:ext cx="3581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57800" y="3505200"/>
            <a:ext cx="3581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257800" y="4800600"/>
            <a:ext cx="3581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7800" y="5029200"/>
            <a:ext cx="3581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257800" y="5257800"/>
            <a:ext cx="3581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xmlns="" id="{E50E7186-3AC8-4B2D-A384-19942808FAFC}"/>
              </a:ext>
            </a:extLst>
          </p:cNvPr>
          <p:cNvSpPr>
            <a:spLocks noGrp="1"/>
          </p:cNvSpPr>
          <p:nvPr>
            <p:ph type="sldNum" sz="quarter" idx="12"/>
          </p:nvPr>
        </p:nvSpPr>
        <p:spPr/>
        <p:txBody>
          <a:bodyPr/>
          <a:lstStyle/>
          <a:p>
            <a:fld id="{9BC4BBCC-BBD3-4C0F-BA08-4C95CA0FA794}" type="slidenum">
              <a:rPr lang="en-US" smtClean="0"/>
              <a:pPr/>
              <a:t>41</a:t>
            </a:fld>
            <a:endParaRPr lang="en-US" dirty="0"/>
          </a:p>
        </p:txBody>
      </p:sp>
    </p:spTree>
    <p:extLst>
      <p:ext uri="{BB962C8B-B14F-4D97-AF65-F5344CB8AC3E}">
        <p14:creationId xmlns:p14="http://schemas.microsoft.com/office/powerpoint/2010/main" val="139761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a:extLst>
              <a:ext uri="{FF2B5EF4-FFF2-40B4-BE49-F238E27FC236}">
                <a16:creationId xmlns:a16="http://schemas.microsoft.com/office/drawing/2014/main" xmlns="" id="{7CFF4D28-1AA8-4594-BFCE-F8420269E072}"/>
              </a:ext>
            </a:extLst>
          </p:cNvPr>
          <p:cNvSpPr>
            <a:spLocks noGrp="1"/>
          </p:cNvSpPr>
          <p:nvPr>
            <p:ph type="title"/>
          </p:nvPr>
        </p:nvSpPr>
        <p:spPr>
          <a:xfrm>
            <a:off x="457200" y="838200"/>
            <a:ext cx="8229600" cy="990600"/>
          </a:xfrm>
        </p:spPr>
        <p:txBody>
          <a:bodyPr>
            <a:normAutofit fontScale="90000"/>
          </a:bodyPr>
          <a:lstStyle/>
          <a:p>
            <a:r>
              <a:rPr lang="en-US" sz="2800" dirty="0">
                <a:solidFill>
                  <a:schemeClr val="accent1">
                    <a:lumMod val="50000"/>
                  </a:schemeClr>
                </a:solidFill>
              </a:rPr>
              <a:t> </a:t>
            </a:r>
            <a:r>
              <a:rPr lang="en-US" altLang="en-US" dirty="0"/>
              <a:t/>
            </a:r>
            <a:br>
              <a:rPr lang="en-US" altLang="en-US" dirty="0"/>
            </a:br>
            <a:r>
              <a:rPr lang="en-US" altLang="en-US" dirty="0">
                <a:solidFill>
                  <a:srgbClr val="4F81BD"/>
                </a:solidFill>
              </a:rPr>
              <a:t/>
            </a:r>
            <a:br>
              <a:rPr lang="en-US" altLang="en-US" dirty="0">
                <a:solidFill>
                  <a:srgbClr val="4F81BD"/>
                </a:solidFill>
              </a:rPr>
            </a:br>
            <a:r>
              <a:rPr lang="en-US" altLang="en-US" dirty="0">
                <a:solidFill>
                  <a:srgbClr val="4F81BD"/>
                </a:solidFill>
              </a:rPr>
              <a:t>E.g.,  Follow up after a new                                                                                  kind of assignment</a:t>
            </a:r>
            <a:br>
              <a:rPr lang="en-US" altLang="en-US" dirty="0">
                <a:solidFill>
                  <a:srgbClr val="4F81BD"/>
                </a:solidFill>
              </a:rPr>
            </a:br>
            <a:r>
              <a:rPr lang="en-US" dirty="0">
                <a:solidFill>
                  <a:schemeClr val="accent2"/>
                </a:solidFill>
              </a:rPr>
              <a:t/>
            </a:r>
            <a:br>
              <a:rPr lang="en-US" dirty="0">
                <a:solidFill>
                  <a:schemeClr val="accent2"/>
                </a:solidFill>
              </a:rPr>
            </a:br>
            <a:endParaRPr lang="en-US" altLang="en-US" dirty="0">
              <a:solidFill>
                <a:schemeClr val="accent2"/>
              </a:solidFill>
            </a:endParaRPr>
          </a:p>
        </p:txBody>
      </p:sp>
      <p:sp>
        <p:nvSpPr>
          <p:cNvPr id="54275" name="Content Placeholder 3">
            <a:extLst>
              <a:ext uri="{FF2B5EF4-FFF2-40B4-BE49-F238E27FC236}">
                <a16:creationId xmlns:a16="http://schemas.microsoft.com/office/drawing/2014/main" xmlns="" id="{73161E8A-44D8-4211-BC47-7377ED9A6BE4}"/>
              </a:ext>
            </a:extLst>
          </p:cNvPr>
          <p:cNvSpPr>
            <a:spLocks noGrp="1" noChangeArrowheads="1"/>
          </p:cNvSpPr>
          <p:nvPr>
            <p:ph idx="1"/>
          </p:nvPr>
        </p:nvSpPr>
        <p:spPr/>
        <p:txBody>
          <a:bodyPr/>
          <a:lstStyle/>
          <a:p>
            <a:pPr marL="0" indent="0">
              <a:buNone/>
            </a:pPr>
            <a:r>
              <a:rPr lang="en-US" altLang="en-US" sz="2000" dirty="0"/>
              <a:t> </a:t>
            </a:r>
          </a:p>
        </p:txBody>
      </p:sp>
      <p:graphicFrame>
        <p:nvGraphicFramePr>
          <p:cNvPr id="2" name="Table 1">
            <a:extLst>
              <a:ext uri="{FF2B5EF4-FFF2-40B4-BE49-F238E27FC236}">
                <a16:creationId xmlns:a16="http://schemas.microsoft.com/office/drawing/2014/main" xmlns="" id="{E87DE6D8-3A1D-4F18-9E29-36CCE4C5C298}"/>
              </a:ext>
            </a:extLst>
          </p:cNvPr>
          <p:cNvGraphicFramePr>
            <a:graphicFrameLocks noGrp="1"/>
          </p:cNvGraphicFramePr>
          <p:nvPr>
            <p:extLst>
              <p:ext uri="{D42A27DB-BD31-4B8C-83A1-F6EECF244321}">
                <p14:modId xmlns:p14="http://schemas.microsoft.com/office/powerpoint/2010/main" val="3241879129"/>
              </p:ext>
            </p:extLst>
          </p:nvPr>
        </p:nvGraphicFramePr>
        <p:xfrm>
          <a:off x="2362200" y="2362200"/>
          <a:ext cx="6324600" cy="3810000"/>
        </p:xfrm>
        <a:graphic>
          <a:graphicData uri="http://schemas.openxmlformats.org/drawingml/2006/table">
            <a:tbl>
              <a:tblPr firstRow="1" bandRow="1">
                <a:tableStyleId>{5C22544A-7EE6-4342-B048-85BDC9FD1C3A}</a:tableStyleId>
              </a:tblPr>
              <a:tblGrid>
                <a:gridCol w="6324600">
                  <a:extLst>
                    <a:ext uri="{9D8B030D-6E8A-4147-A177-3AD203B41FA5}">
                      <a16:colId xmlns:a16="http://schemas.microsoft.com/office/drawing/2014/main" xmlns="" val="20000"/>
                    </a:ext>
                  </a:extLst>
                </a:gridCol>
              </a:tblGrid>
              <a:tr h="3810000">
                <a:tc>
                  <a:txBody>
                    <a:bodyPr/>
                    <a:lstStyle/>
                    <a:p>
                      <a:r>
                        <a:rPr lang="en-US" sz="2000" u="sng" dirty="0">
                          <a:solidFill>
                            <a:schemeClr val="bg1"/>
                          </a:solidFill>
                        </a:rPr>
                        <a:t>Guidance</a:t>
                      </a:r>
                      <a:r>
                        <a:rPr lang="en-US" sz="2000" u="sng" baseline="0" dirty="0">
                          <a:solidFill>
                            <a:schemeClr val="bg1"/>
                          </a:solidFill>
                        </a:rPr>
                        <a:t> for New Task Assignment: </a:t>
                      </a:r>
                    </a:p>
                    <a:p>
                      <a:endParaRPr lang="en-US" sz="2000" u="sng" baseline="0" dirty="0">
                        <a:solidFill>
                          <a:schemeClr val="bg1"/>
                        </a:solidFill>
                      </a:endParaRPr>
                    </a:p>
                    <a:p>
                      <a:pPr marL="171450" indent="-171450">
                        <a:buFont typeface="Arial" panose="020B0604020202020204" pitchFamily="34" charset="0"/>
                        <a:buChar char="•"/>
                      </a:pPr>
                      <a:r>
                        <a:rPr lang="en-US" sz="2000" u="none" baseline="0" dirty="0">
                          <a:solidFill>
                            <a:schemeClr val="bg1"/>
                          </a:solidFill>
                        </a:rPr>
                        <a:t>Put in writing</a:t>
                      </a:r>
                    </a:p>
                    <a:p>
                      <a:pPr marL="171450" indent="-171450">
                        <a:buFont typeface="Arial" panose="020B0604020202020204" pitchFamily="34" charset="0"/>
                        <a:buChar char="•"/>
                      </a:pPr>
                      <a:r>
                        <a:rPr lang="en-US" sz="2000" u="none" baseline="0" dirty="0">
                          <a:solidFill>
                            <a:schemeClr val="bg1"/>
                          </a:solidFill>
                        </a:rPr>
                        <a:t>Offer specifics</a:t>
                      </a:r>
                    </a:p>
                    <a:p>
                      <a:pPr marL="171450" indent="-171450">
                        <a:buFont typeface="Arial" panose="020B0604020202020204" pitchFamily="34" charset="0"/>
                        <a:buChar char="•"/>
                      </a:pPr>
                      <a:r>
                        <a:rPr lang="en-US" sz="2000" u="none" baseline="0" dirty="0">
                          <a:solidFill>
                            <a:schemeClr val="bg1"/>
                          </a:solidFill>
                        </a:rPr>
                        <a:t>Define terms</a:t>
                      </a:r>
                    </a:p>
                    <a:p>
                      <a:pPr marL="171450" indent="-171450">
                        <a:buFont typeface="Arial" panose="020B0604020202020204" pitchFamily="34" charset="0"/>
                        <a:buChar char="•"/>
                      </a:pPr>
                      <a:r>
                        <a:rPr lang="en-US" sz="2000" u="none" baseline="0" dirty="0">
                          <a:solidFill>
                            <a:schemeClr val="bg1"/>
                          </a:solidFill>
                        </a:rPr>
                        <a:t>Include examples for formatting, style and length</a:t>
                      </a:r>
                    </a:p>
                    <a:p>
                      <a:pPr marL="171450" indent="-171450">
                        <a:buFont typeface="Arial" panose="020B0604020202020204" pitchFamily="34" charset="0"/>
                        <a:buChar char="•"/>
                      </a:pPr>
                      <a:r>
                        <a:rPr lang="en-US" sz="2000" u="none" baseline="0" dirty="0">
                          <a:solidFill>
                            <a:schemeClr val="bg1"/>
                          </a:solidFill>
                        </a:rPr>
                        <a:t>Schedule a time to discuss shortly after assignment is made and/or send a follow-up email to support task completion</a:t>
                      </a:r>
                      <a:r>
                        <a:rPr lang="en-US" sz="1200" u="none" baseline="0" dirty="0">
                          <a:solidFill>
                            <a:schemeClr val="bg1"/>
                          </a:solidFill>
                        </a:rPr>
                        <a:t>. </a:t>
                      </a:r>
                      <a:endParaRPr lang="en-US" sz="1200" u="none" dirty="0">
                        <a:solidFill>
                          <a:schemeClr val="bg1"/>
                        </a:solidFill>
                      </a:endParaRPr>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515151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20" y="838200"/>
            <a:ext cx="9144000" cy="536377"/>
          </a:xfrm>
        </p:spPr>
        <p:txBody>
          <a:bodyPr>
            <a:noAutofit/>
          </a:bodyPr>
          <a:lstStyle/>
          <a:p>
            <a:pPr algn="ctr"/>
            <a:r>
              <a:rPr lang="en-US" sz="6000" b="1" dirty="0">
                <a:solidFill>
                  <a:schemeClr val="accent1"/>
                </a:solidFill>
              </a:rPr>
              <a:t> </a:t>
            </a:r>
            <a:br>
              <a:rPr lang="en-US" sz="6000" b="1" dirty="0">
                <a:solidFill>
                  <a:schemeClr val="accent1"/>
                </a:solidFill>
              </a:rPr>
            </a:br>
            <a:r>
              <a:rPr lang="en-US" sz="3600" dirty="0">
                <a:solidFill>
                  <a:srgbClr val="4F81BD"/>
                </a:solidFill>
                <a:cs typeface="Arial"/>
              </a:rPr>
              <a:t> </a:t>
            </a:r>
            <a:r>
              <a:rPr lang="en-US" sz="3600" cap="none" dirty="0">
                <a:solidFill>
                  <a:srgbClr val="4F81BD"/>
                </a:solidFill>
                <a:cs typeface="Arial"/>
              </a:rPr>
              <a:t>Reasonable Accommodations</a:t>
            </a:r>
            <a:endParaRPr lang="en-US" sz="3600" dirty="0">
              <a:solidFill>
                <a:srgbClr val="4F81BD"/>
              </a:solidFill>
            </a:endParaRPr>
          </a:p>
        </p:txBody>
      </p:sp>
      <p:sp>
        <p:nvSpPr>
          <p:cNvPr id="3" name="Subtitle 2"/>
          <p:cNvSpPr>
            <a:spLocks noGrp="1"/>
          </p:cNvSpPr>
          <p:nvPr>
            <p:ph type="subTitle" idx="1"/>
          </p:nvPr>
        </p:nvSpPr>
        <p:spPr>
          <a:xfrm>
            <a:off x="228600" y="1600200"/>
            <a:ext cx="8534400" cy="3505200"/>
          </a:xfrm>
        </p:spPr>
        <p:txBody>
          <a:bodyPr>
            <a:normAutofit/>
          </a:bodyPr>
          <a:lstStyle/>
          <a:p>
            <a:pPr algn="l"/>
            <a:r>
              <a:rPr lang="en-US" sz="3000" dirty="0">
                <a:solidFill>
                  <a:srgbClr val="000000"/>
                </a:solidFill>
                <a:cs typeface="Arial"/>
              </a:rPr>
              <a:t>Modifications or adjustments to ordinary business operations toward supporting a </a:t>
            </a:r>
            <a:r>
              <a:rPr lang="en-US" sz="3000" i="1" dirty="0">
                <a:solidFill>
                  <a:srgbClr val="000000"/>
                </a:solidFill>
                <a:cs typeface="Arial"/>
              </a:rPr>
              <a:t>qualified </a:t>
            </a:r>
            <a:r>
              <a:rPr lang="en-US" sz="3000" dirty="0">
                <a:solidFill>
                  <a:srgbClr val="000000"/>
                </a:solidFill>
                <a:cs typeface="Arial"/>
              </a:rPr>
              <a:t>employee with a disability perform </a:t>
            </a:r>
            <a:r>
              <a:rPr lang="en-US" sz="3000" i="1" dirty="0">
                <a:solidFill>
                  <a:srgbClr val="000000"/>
                </a:solidFill>
                <a:cs typeface="Arial"/>
              </a:rPr>
              <a:t>essential </a:t>
            </a:r>
            <a:r>
              <a:rPr lang="en-US" sz="3000" dirty="0">
                <a:solidFill>
                  <a:srgbClr val="000000"/>
                </a:solidFill>
                <a:cs typeface="Arial"/>
              </a:rPr>
              <a:t>job functions, E.g, flexibility re/hours, </a:t>
            </a:r>
          </a:p>
          <a:p>
            <a:pPr algn="l"/>
            <a:r>
              <a:rPr lang="en-US" sz="3000" dirty="0">
                <a:solidFill>
                  <a:srgbClr val="000000"/>
                </a:solidFill>
                <a:cs typeface="Arial"/>
              </a:rPr>
              <a:t>extra training/supervision, &amp; time off.   </a:t>
            </a:r>
          </a:p>
          <a:p>
            <a:pPr algn="l"/>
            <a:endParaRPr lang="en-US" dirty="0">
              <a:solidFill>
                <a:srgbClr val="000000"/>
              </a:solidFill>
            </a:endParaRPr>
          </a:p>
        </p:txBody>
      </p:sp>
      <p:pic>
        <p:nvPicPr>
          <p:cNvPr id="5" name="Picture 4"/>
          <p:cNvPicPr>
            <a:picLocks noChangeAspect="1"/>
          </p:cNvPicPr>
          <p:nvPr/>
        </p:nvPicPr>
        <p:blipFill>
          <a:blip r:embed="rId3"/>
          <a:stretch>
            <a:fillRect/>
          </a:stretch>
        </p:blipFill>
        <p:spPr>
          <a:xfrm>
            <a:off x="5410200" y="4343400"/>
            <a:ext cx="3413760" cy="2133600"/>
          </a:xfrm>
          <a:prstGeom prst="rect">
            <a:avLst/>
          </a:prstGeom>
        </p:spPr>
      </p:pic>
      <p:sp>
        <p:nvSpPr>
          <p:cNvPr id="6" name="TextBox 5"/>
          <p:cNvSpPr txBox="1"/>
          <p:nvPr/>
        </p:nvSpPr>
        <p:spPr>
          <a:xfrm>
            <a:off x="0" y="6550223"/>
            <a:ext cx="833469" cy="307777"/>
          </a:xfrm>
          <a:prstGeom prst="rect">
            <a:avLst/>
          </a:prstGeom>
          <a:noFill/>
        </p:spPr>
        <p:txBody>
          <a:bodyPr wrap="none" rtlCol="0">
            <a:spAutoFit/>
          </a:bodyPr>
          <a:lstStyle/>
          <a:p>
            <a:r>
              <a:rPr lang="en-US" sz="1400" dirty="0"/>
              <a:t>Slide 22</a:t>
            </a:r>
          </a:p>
        </p:txBody>
      </p:sp>
      <p:sp>
        <p:nvSpPr>
          <p:cNvPr id="4" name="Slide Number Placeholder 3">
            <a:extLst>
              <a:ext uri="{FF2B5EF4-FFF2-40B4-BE49-F238E27FC236}">
                <a16:creationId xmlns:a16="http://schemas.microsoft.com/office/drawing/2014/main" xmlns="" id="{FE51AE32-3D5D-47FF-9F31-4D05E139D317}"/>
              </a:ext>
            </a:extLst>
          </p:cNvPr>
          <p:cNvSpPr>
            <a:spLocks noGrp="1"/>
          </p:cNvSpPr>
          <p:nvPr>
            <p:ph type="sldNum" sz="quarter" idx="12"/>
          </p:nvPr>
        </p:nvSpPr>
        <p:spPr/>
        <p:txBody>
          <a:bodyPr/>
          <a:lstStyle/>
          <a:p>
            <a:fld id="{9BC4BBCC-BBD3-4C0F-BA08-4C95CA0FA794}" type="slidenum">
              <a:rPr lang="en-US" smtClean="0"/>
              <a:pPr/>
              <a:t>43</a:t>
            </a:fld>
            <a:endParaRPr lang="en-US" dirty="0"/>
          </a:p>
        </p:txBody>
      </p:sp>
    </p:spTree>
    <p:extLst>
      <p:ext uri="{BB962C8B-B14F-4D97-AF65-F5344CB8AC3E}">
        <p14:creationId xmlns:p14="http://schemas.microsoft.com/office/powerpoint/2010/main" val="2731090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962" y="152400"/>
            <a:ext cx="8229600" cy="990600"/>
          </a:xfrm>
          <a:noFill/>
        </p:spPr>
        <p:style>
          <a:lnRef idx="0">
            <a:scrgbClr r="0" g="0" b="0"/>
          </a:lnRef>
          <a:fillRef idx="1003">
            <a:schemeClr val="lt1"/>
          </a:fillRef>
          <a:effectRef idx="0">
            <a:scrgbClr r="0" g="0" b="0"/>
          </a:effectRef>
          <a:fontRef idx="major"/>
        </p:style>
        <p:txBody>
          <a:bodyPr>
            <a:noAutofit/>
          </a:bodyPr>
          <a:lstStyle/>
          <a:p>
            <a:pPr algn="ctr"/>
            <a:r>
              <a:rPr lang="en-US" sz="3800" dirty="0">
                <a:solidFill>
                  <a:schemeClr val="accent1"/>
                </a:solidFill>
              </a:rPr>
              <a:t>Reasonable Accommodations</a:t>
            </a:r>
          </a:p>
        </p:txBody>
      </p:sp>
      <p:sp>
        <p:nvSpPr>
          <p:cNvPr id="3" name="Content Placeholder 2"/>
          <p:cNvSpPr>
            <a:spLocks noGrp="1"/>
          </p:cNvSpPr>
          <p:nvPr>
            <p:ph idx="1"/>
          </p:nvPr>
        </p:nvSpPr>
        <p:spPr>
          <a:xfrm>
            <a:off x="304800" y="1066800"/>
            <a:ext cx="8686800" cy="5638800"/>
          </a:xfrm>
          <a:noFill/>
        </p:spPr>
        <p:txBody>
          <a:bodyPr>
            <a:noAutofit/>
          </a:bodyPr>
          <a:lstStyle/>
          <a:p>
            <a:pPr>
              <a:buFont typeface="Wingdings" panose="05000000000000000000" pitchFamily="2" charset="2"/>
              <a:buChar char="v"/>
            </a:pPr>
            <a:r>
              <a:rPr lang="en-US" sz="2400" dirty="0">
                <a:latin typeface="Arial"/>
                <a:cs typeface="Arial"/>
              </a:rPr>
              <a:t>Even when mitigated by treatment</a:t>
            </a:r>
          </a:p>
          <a:p>
            <a:pPr>
              <a:buFont typeface="Wingdings" panose="05000000000000000000" pitchFamily="2" charset="2"/>
              <a:buChar char="v"/>
            </a:pPr>
            <a:r>
              <a:rPr lang="en-US" sz="2400" dirty="0">
                <a:latin typeface="Arial"/>
                <a:cs typeface="Arial"/>
              </a:rPr>
              <a:t>When to take action:</a:t>
            </a:r>
          </a:p>
          <a:p>
            <a:pPr lvl="1"/>
            <a:r>
              <a:rPr lang="en-US" sz="2400" dirty="0">
                <a:latin typeface="Arial"/>
                <a:cs typeface="Arial"/>
              </a:rPr>
              <a:t> Request; No particular communication method required</a:t>
            </a:r>
          </a:p>
          <a:p>
            <a:pPr lvl="1"/>
            <a:r>
              <a:rPr lang="en-US" sz="2400" dirty="0">
                <a:latin typeface="Arial"/>
                <a:cs typeface="Arial"/>
              </a:rPr>
              <a:t>“Other obvious”</a:t>
            </a:r>
            <a:endParaRPr lang="en-US" sz="2400" b="1" dirty="0">
              <a:latin typeface="Arial"/>
              <a:cs typeface="Arial"/>
            </a:endParaRPr>
          </a:p>
          <a:p>
            <a:pPr>
              <a:buFont typeface="Wingdings" panose="05000000000000000000" pitchFamily="2" charset="2"/>
              <a:buChar char="v"/>
            </a:pPr>
            <a:r>
              <a:rPr lang="en-US" sz="2400" dirty="0">
                <a:latin typeface="Arial"/>
                <a:cs typeface="Arial"/>
              </a:rPr>
              <a:t> RA Threshold Standards (legally required)</a:t>
            </a:r>
          </a:p>
          <a:p>
            <a:pPr marL="638175" lvl="1" indent="-228600"/>
            <a:r>
              <a:rPr lang="en-US" sz="2400" b="1" dirty="0">
                <a:cs typeface="Arial"/>
              </a:rPr>
              <a:t>Reasonableness</a:t>
            </a:r>
            <a:r>
              <a:rPr lang="en-US" sz="2400" dirty="0">
                <a:cs typeface="Arial"/>
              </a:rPr>
              <a:t>: Will it address the issue, and the likelihood of doing so?</a:t>
            </a:r>
          </a:p>
          <a:p>
            <a:pPr marL="638175" lvl="1" indent="-228600"/>
            <a:r>
              <a:rPr lang="en-US" sz="2400" b="1" dirty="0">
                <a:cs typeface="Arial"/>
              </a:rPr>
              <a:t>Undue Hardship</a:t>
            </a:r>
            <a:r>
              <a:rPr lang="en-US" sz="2400" dirty="0">
                <a:cs typeface="Arial"/>
              </a:rPr>
              <a:t>: Will the suggested accommodation put an </a:t>
            </a:r>
            <a:r>
              <a:rPr lang="en-US" sz="2400" i="1" dirty="0">
                <a:cs typeface="Arial"/>
              </a:rPr>
              <a:t>Undue Hardship </a:t>
            </a:r>
            <a:r>
              <a:rPr lang="en-US" sz="2400" dirty="0">
                <a:cs typeface="Arial"/>
              </a:rPr>
              <a:t>on the organization (productivity, quality, impact on other staff)? </a:t>
            </a:r>
            <a:endParaRPr lang="en-US" sz="2400" b="1" dirty="0">
              <a:cs typeface="Arial"/>
            </a:endParaRPr>
          </a:p>
          <a:p>
            <a:pPr marL="342900" lvl="1" indent="-342900">
              <a:buFont typeface="Wingdings" charset="2"/>
              <a:buChar char="v"/>
            </a:pPr>
            <a:r>
              <a:rPr lang="en-US" sz="2400" b="1" dirty="0">
                <a:solidFill>
                  <a:schemeClr val="accent6">
                    <a:lumMod val="75000"/>
                  </a:schemeClr>
                </a:solidFill>
                <a:cs typeface="Arial"/>
              </a:rPr>
              <a:t>Developing, Implementing &amp; Evaluating Accommodations is an Interactive Process</a:t>
            </a:r>
            <a:r>
              <a:rPr lang="en-US" sz="2400" dirty="0">
                <a:solidFill>
                  <a:schemeClr val="accent6">
                    <a:lumMod val="75000"/>
                  </a:schemeClr>
                </a:solidFill>
                <a:latin typeface="Arial"/>
                <a:cs typeface="Arial"/>
              </a:rPr>
              <a:t>	</a:t>
            </a:r>
            <a:r>
              <a:rPr lang="en-US" sz="2400" dirty="0">
                <a:latin typeface="Arial"/>
                <a:cs typeface="Arial"/>
              </a:rPr>
              <a:t>						</a:t>
            </a:r>
          </a:p>
        </p:txBody>
      </p:sp>
      <p:sp>
        <p:nvSpPr>
          <p:cNvPr id="4" name="Rectangle 3"/>
          <p:cNvSpPr/>
          <p:nvPr/>
        </p:nvSpPr>
        <p:spPr>
          <a:xfrm>
            <a:off x="5030088" y="6385876"/>
            <a:ext cx="4085524" cy="461665"/>
          </a:xfrm>
          <a:prstGeom prst="rect">
            <a:avLst/>
          </a:prstGeom>
        </p:spPr>
        <p:txBody>
          <a:bodyPr wrap="none">
            <a:spAutoFit/>
          </a:bodyPr>
          <a:lstStyle/>
          <a:p>
            <a:pPr marL="0" indent="0">
              <a:buNone/>
            </a:pPr>
            <a:r>
              <a:rPr lang="en-US" sz="2400" dirty="0">
                <a:latin typeface="Arial"/>
                <a:cs typeface="Arial"/>
              </a:rPr>
              <a:t>Pgs. 67-70, Appendices F, G</a:t>
            </a:r>
          </a:p>
        </p:txBody>
      </p:sp>
      <p:sp>
        <p:nvSpPr>
          <p:cNvPr id="5" name="TextBox 4"/>
          <p:cNvSpPr txBox="1"/>
          <p:nvPr/>
        </p:nvSpPr>
        <p:spPr>
          <a:xfrm>
            <a:off x="0" y="6550223"/>
            <a:ext cx="833469" cy="307777"/>
          </a:xfrm>
          <a:prstGeom prst="rect">
            <a:avLst/>
          </a:prstGeom>
          <a:noFill/>
        </p:spPr>
        <p:txBody>
          <a:bodyPr wrap="none" rtlCol="0">
            <a:spAutoFit/>
          </a:bodyPr>
          <a:lstStyle/>
          <a:p>
            <a:r>
              <a:rPr lang="en-US" sz="1400" dirty="0"/>
              <a:t>Slide 23</a:t>
            </a:r>
          </a:p>
        </p:txBody>
      </p:sp>
      <p:sp>
        <p:nvSpPr>
          <p:cNvPr id="6" name="Slide Number Placeholder 5">
            <a:extLst>
              <a:ext uri="{FF2B5EF4-FFF2-40B4-BE49-F238E27FC236}">
                <a16:creationId xmlns:a16="http://schemas.microsoft.com/office/drawing/2014/main" xmlns="" id="{F1BB27E0-317E-47CE-944E-1FB876CCBFB9}"/>
              </a:ext>
            </a:extLst>
          </p:cNvPr>
          <p:cNvSpPr>
            <a:spLocks noGrp="1"/>
          </p:cNvSpPr>
          <p:nvPr>
            <p:ph type="sldNum" sz="quarter" idx="12"/>
          </p:nvPr>
        </p:nvSpPr>
        <p:spPr/>
        <p:txBody>
          <a:bodyPr/>
          <a:lstStyle/>
          <a:p>
            <a:fld id="{9BC4BBCC-BBD3-4C0F-BA08-4C95CA0FA794}" type="slidenum">
              <a:rPr lang="en-US" smtClean="0"/>
              <a:pPr/>
              <a:t>44</a:t>
            </a:fld>
            <a:endParaRPr lang="en-US" dirty="0"/>
          </a:p>
        </p:txBody>
      </p:sp>
    </p:spTree>
    <p:extLst>
      <p:ext uri="{BB962C8B-B14F-4D97-AF65-F5344CB8AC3E}">
        <p14:creationId xmlns:p14="http://schemas.microsoft.com/office/powerpoint/2010/main" val="197069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477000" y="3505200"/>
            <a:ext cx="2667000" cy="3200400"/>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algn="ctr">
              <a:lnSpc>
                <a:spcPct val="107000"/>
              </a:lnSpc>
              <a:spcBef>
                <a:spcPts val="0"/>
              </a:spcBef>
              <a:spcAft>
                <a:spcPts val="0"/>
              </a:spcAft>
            </a:pPr>
            <a:r>
              <a:rPr lang="en-US" sz="2000" b="1" dirty="0">
                <a:solidFill>
                  <a:srgbClr val="000000"/>
                </a:solidFill>
                <a:latin typeface="Arial"/>
                <a:ea typeface="Calibri" panose="020F0502020204030204" pitchFamily="34" charset="0"/>
                <a:cs typeface="Arial"/>
              </a:rPr>
              <a:t>Part IV. </a:t>
            </a:r>
          </a:p>
          <a:p>
            <a:pPr marL="0" marR="0" algn="ctr">
              <a:lnSpc>
                <a:spcPct val="107000"/>
              </a:lnSpc>
              <a:spcBef>
                <a:spcPts val="0"/>
              </a:spcBef>
              <a:spcAft>
                <a:spcPts val="0"/>
              </a:spcAft>
            </a:pPr>
            <a:r>
              <a:rPr lang="en-US" sz="2000" b="1" dirty="0">
                <a:solidFill>
                  <a:srgbClr val="000000"/>
                </a:solidFill>
                <a:latin typeface="Arial"/>
                <a:ea typeface="Calibri" panose="020F0502020204030204" pitchFamily="34" charset="0"/>
                <a:cs typeface="Arial"/>
              </a:rPr>
              <a:t>Establish RA</a:t>
            </a:r>
          </a:p>
          <a:p>
            <a:pPr marL="0" marR="0" algn="ctr">
              <a:lnSpc>
                <a:spcPct val="107000"/>
              </a:lnSpc>
              <a:spcBef>
                <a:spcPts val="0"/>
              </a:spcBef>
              <a:spcAft>
                <a:spcPts val="0"/>
              </a:spcAft>
            </a:pPr>
            <a:endParaRPr lang="en-US" sz="1000" dirty="0">
              <a:solidFill>
                <a:srgbClr val="000000"/>
              </a:solidFill>
              <a:latin typeface="Arial"/>
              <a:ea typeface="Calibri" panose="020F0502020204030204" pitchFamily="34" charset="0"/>
              <a:cs typeface="Arial"/>
            </a:endParaRPr>
          </a:p>
          <a:p>
            <a:pPr marL="166688" marR="0" indent="-166688">
              <a:lnSpc>
                <a:spcPct val="107000"/>
              </a:lnSpc>
              <a:spcBef>
                <a:spcPts val="0"/>
              </a:spcBef>
              <a:spcAft>
                <a:spcPts val="800"/>
              </a:spcAft>
              <a:buFont typeface="Arial"/>
              <a:buChar char="•"/>
            </a:pPr>
            <a:r>
              <a:rPr lang="en-US" dirty="0">
                <a:solidFill>
                  <a:srgbClr val="000000"/>
                </a:solidFill>
                <a:latin typeface="Arial"/>
                <a:ea typeface="Calibri" panose="020F0502020204030204" pitchFamily="34" charset="0"/>
                <a:cs typeface="Arial"/>
              </a:rPr>
              <a:t>Implement RA</a:t>
            </a:r>
          </a:p>
          <a:p>
            <a:pPr marL="166688" marR="0" indent="-166688">
              <a:lnSpc>
                <a:spcPct val="107000"/>
              </a:lnSpc>
              <a:spcBef>
                <a:spcPts val="0"/>
              </a:spcBef>
              <a:spcAft>
                <a:spcPts val="800"/>
              </a:spcAft>
              <a:buFont typeface="Arial"/>
              <a:buChar char="•"/>
            </a:pPr>
            <a:r>
              <a:rPr lang="en-US" dirty="0">
                <a:solidFill>
                  <a:srgbClr val="000000"/>
                </a:solidFill>
                <a:latin typeface="Arial"/>
                <a:ea typeface="Calibri" panose="020F0502020204030204" pitchFamily="34" charset="0"/>
                <a:cs typeface="Arial"/>
              </a:rPr>
              <a:t>Monitor &amp; change as needed</a:t>
            </a:r>
          </a:p>
          <a:p>
            <a:pPr marL="166688" marR="0" indent="-166688">
              <a:lnSpc>
                <a:spcPct val="107000"/>
              </a:lnSpc>
              <a:spcBef>
                <a:spcPts val="0"/>
              </a:spcBef>
              <a:spcAft>
                <a:spcPts val="800"/>
              </a:spcAft>
              <a:buFont typeface="Arial"/>
              <a:buChar char="•"/>
            </a:pPr>
            <a:r>
              <a:rPr lang="en-US" dirty="0">
                <a:solidFill>
                  <a:srgbClr val="000000"/>
                </a:solidFill>
                <a:latin typeface="Arial"/>
                <a:ea typeface="Calibri" panose="020F0502020204030204" pitchFamily="34" charset="0"/>
                <a:cs typeface="Arial"/>
              </a:rPr>
              <a:t>Evaluate process</a:t>
            </a:r>
          </a:p>
        </p:txBody>
      </p:sp>
      <p:sp>
        <p:nvSpPr>
          <p:cNvPr id="2" name="Title 1"/>
          <p:cNvSpPr>
            <a:spLocks noGrp="1"/>
          </p:cNvSpPr>
          <p:nvPr>
            <p:ph type="title"/>
          </p:nvPr>
        </p:nvSpPr>
        <p:spPr>
          <a:xfrm>
            <a:off x="184150" y="76200"/>
            <a:ext cx="9144000" cy="990600"/>
          </a:xfrm>
        </p:spPr>
        <p:txBody>
          <a:bodyPr>
            <a:normAutofit/>
          </a:bodyPr>
          <a:lstStyle/>
          <a:p>
            <a:pPr algn="ctr"/>
            <a:r>
              <a:rPr lang="en-US" sz="4000" dirty="0">
                <a:solidFill>
                  <a:schemeClr val="accent1"/>
                </a:solidFill>
              </a:rPr>
              <a:t> Process for </a:t>
            </a:r>
            <a:r>
              <a:rPr lang="en-US" sz="3600" dirty="0">
                <a:solidFill>
                  <a:schemeClr val="accent1"/>
                </a:solidFill>
              </a:rPr>
              <a:t>achieving</a:t>
            </a:r>
            <a:r>
              <a:rPr lang="en-US" sz="4000" dirty="0">
                <a:solidFill>
                  <a:schemeClr val="accent1"/>
                </a:solidFill>
              </a:rPr>
              <a:t> RA</a:t>
            </a:r>
          </a:p>
        </p:txBody>
      </p:sp>
      <p:sp>
        <p:nvSpPr>
          <p:cNvPr id="4" name="Freeform 3"/>
          <p:cNvSpPr>
            <a:spLocks/>
          </p:cNvSpPr>
          <p:nvPr/>
        </p:nvSpPr>
        <p:spPr bwMode="auto">
          <a:xfrm>
            <a:off x="0" y="838200"/>
            <a:ext cx="9144000" cy="2590800"/>
          </a:xfrm>
          <a:custGeom>
            <a:avLst/>
            <a:gdLst>
              <a:gd name="T0" fmla="*/ 6318 w 6319"/>
              <a:gd name="T1" fmla="*/ 1359 h 2435"/>
              <a:gd name="T2" fmla="*/ 0 w 6319"/>
              <a:gd name="T3" fmla="*/ 1359 h 2435"/>
              <a:gd name="T4" fmla="*/ 0 w 6319"/>
              <a:gd name="T5" fmla="*/ 3794 h 2435"/>
              <a:gd name="T6" fmla="*/ 6318 w 6319"/>
              <a:gd name="T7" fmla="*/ 3794 h 2435"/>
              <a:gd name="T8" fmla="*/ 6318 w 6319"/>
              <a:gd name="T9" fmla="*/ 1359 h 24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19" h="2435">
                <a:moveTo>
                  <a:pt x="6318" y="0"/>
                </a:moveTo>
                <a:lnTo>
                  <a:pt x="0" y="0"/>
                </a:lnTo>
                <a:lnTo>
                  <a:pt x="0" y="2435"/>
                </a:lnTo>
                <a:lnTo>
                  <a:pt x="6318" y="2435"/>
                </a:lnTo>
                <a:lnTo>
                  <a:pt x="6318" y="0"/>
                </a:lnTo>
              </a:path>
            </a:pathLst>
          </a:custGeom>
          <a:noFill/>
          <a:ln>
            <a:noFill/>
          </a:ln>
          <a:extLst/>
        </p:spPr>
        <p:txBody>
          <a:bodyPr rot="0" vert="horz" wrap="square" lIns="91440" tIns="45720" rIns="91440" bIns="45720" anchor="t" anchorCtr="0" upright="1">
            <a:noAutofit/>
          </a:bodyPr>
          <a:lstStyle/>
          <a:p>
            <a:pPr marL="0" marR="0">
              <a:spcBef>
                <a:spcPts val="0"/>
              </a:spcBef>
              <a:spcAft>
                <a:spcPts val="600"/>
              </a:spcAft>
              <a:tabLst>
                <a:tab pos="5200650" algn="l"/>
              </a:tabLst>
            </a:pPr>
            <a:r>
              <a:rPr lang="en-US" sz="2400" dirty="0">
                <a:solidFill>
                  <a:srgbClr val="231F20"/>
                </a:solidFill>
                <a:effectLst/>
                <a:latin typeface="Arial"/>
                <a:ea typeface="Calibri" panose="020F0502020204030204" pitchFamily="34" charset="0"/>
                <a:cs typeface="Arial"/>
              </a:rPr>
              <a:t>Part I. </a:t>
            </a:r>
            <a:r>
              <a:rPr lang="en-US" sz="2400" spc="5" dirty="0">
                <a:solidFill>
                  <a:srgbClr val="231F20"/>
                </a:solidFill>
                <a:effectLst/>
                <a:latin typeface="Arial"/>
                <a:ea typeface="Calibri" panose="020F0502020204030204" pitchFamily="34" charset="0"/>
                <a:cs typeface="Arial"/>
              </a:rPr>
              <a:t>Qu</a:t>
            </a:r>
            <a:r>
              <a:rPr lang="en-US" sz="2400" dirty="0">
                <a:solidFill>
                  <a:srgbClr val="231F20"/>
                </a:solidFill>
                <a:effectLst/>
                <a:latin typeface="Arial"/>
                <a:ea typeface="Calibri" panose="020F0502020204030204" pitchFamily="34" charset="0"/>
                <a:cs typeface="Arial"/>
              </a:rPr>
              <a:t>e</a:t>
            </a:r>
            <a:r>
              <a:rPr lang="en-US" sz="2400" spc="-5" dirty="0">
                <a:solidFill>
                  <a:srgbClr val="231F20"/>
                </a:solidFill>
                <a:effectLst/>
                <a:latin typeface="Arial"/>
                <a:ea typeface="Calibri" panose="020F0502020204030204" pitchFamily="34" charset="0"/>
                <a:cs typeface="Arial"/>
              </a:rPr>
              <a:t>st</a:t>
            </a:r>
            <a:r>
              <a:rPr lang="en-US" sz="2400" spc="5" dirty="0">
                <a:solidFill>
                  <a:srgbClr val="231F20"/>
                </a:solidFill>
                <a:effectLst/>
                <a:latin typeface="Arial"/>
                <a:ea typeface="Calibri" panose="020F0502020204030204" pitchFamily="34" charset="0"/>
                <a:cs typeface="Arial"/>
              </a:rPr>
              <a:t>i</a:t>
            </a:r>
            <a:r>
              <a:rPr lang="en-US" sz="2400" spc="-10" dirty="0">
                <a:solidFill>
                  <a:srgbClr val="231F20"/>
                </a:solidFill>
                <a:effectLst/>
                <a:latin typeface="Arial"/>
                <a:ea typeface="Calibri" panose="020F0502020204030204" pitchFamily="34" charset="0"/>
                <a:cs typeface="Arial"/>
              </a:rPr>
              <a:t>o</a:t>
            </a:r>
            <a:r>
              <a:rPr lang="en-US" sz="2400" dirty="0">
                <a:solidFill>
                  <a:srgbClr val="231F20"/>
                </a:solidFill>
                <a:effectLst/>
                <a:latin typeface="Arial"/>
                <a:ea typeface="Calibri" panose="020F0502020204030204" pitchFamily="34" charset="0"/>
                <a:cs typeface="Arial"/>
              </a:rPr>
              <a:t>ns </a:t>
            </a:r>
            <a:r>
              <a:rPr lang="en-US" sz="2400" spc="-15" dirty="0">
                <a:solidFill>
                  <a:srgbClr val="231F20"/>
                </a:solidFill>
                <a:effectLst/>
                <a:latin typeface="Arial"/>
                <a:ea typeface="Calibri" panose="020F0502020204030204" pitchFamily="34" charset="0"/>
                <a:cs typeface="Arial"/>
              </a:rPr>
              <a:t>t</a:t>
            </a:r>
            <a:r>
              <a:rPr lang="en-US" sz="2400" dirty="0">
                <a:solidFill>
                  <a:srgbClr val="231F20"/>
                </a:solidFill>
                <a:effectLst/>
                <a:latin typeface="Arial"/>
                <a:ea typeface="Calibri" panose="020F0502020204030204" pitchFamily="34" charset="0"/>
                <a:cs typeface="Arial"/>
              </a:rPr>
              <a:t>o </a:t>
            </a:r>
            <a:r>
              <a:rPr lang="en-US" sz="2400" spc="15" dirty="0">
                <a:solidFill>
                  <a:srgbClr val="231F20"/>
                </a:solidFill>
                <a:effectLst/>
                <a:latin typeface="Arial"/>
                <a:ea typeface="Calibri" panose="020F0502020204030204" pitchFamily="34" charset="0"/>
                <a:cs typeface="Arial"/>
              </a:rPr>
              <a:t>b</a:t>
            </a:r>
            <a:r>
              <a:rPr lang="en-US" sz="2400" dirty="0">
                <a:solidFill>
                  <a:srgbClr val="231F20"/>
                </a:solidFill>
                <a:effectLst/>
                <a:latin typeface="Arial"/>
                <a:ea typeface="Calibri" panose="020F0502020204030204" pitchFamily="34" charset="0"/>
                <a:cs typeface="Arial"/>
              </a:rPr>
              <a:t>e a</a:t>
            </a:r>
            <a:r>
              <a:rPr lang="en-US" sz="2400" spc="5" dirty="0">
                <a:solidFill>
                  <a:srgbClr val="231F20"/>
                </a:solidFill>
                <a:effectLst/>
                <a:latin typeface="Arial"/>
                <a:ea typeface="Calibri" panose="020F0502020204030204" pitchFamily="34" charset="0"/>
                <a:cs typeface="Arial"/>
              </a:rPr>
              <a:t>d</a:t>
            </a:r>
            <a:r>
              <a:rPr lang="en-US" sz="2400" dirty="0">
                <a:solidFill>
                  <a:srgbClr val="231F20"/>
                </a:solidFill>
                <a:effectLst/>
                <a:latin typeface="Arial"/>
                <a:ea typeface="Calibri" panose="020F0502020204030204" pitchFamily="34" charset="0"/>
                <a:cs typeface="Arial"/>
              </a:rPr>
              <a:t>d</a:t>
            </a:r>
            <a:r>
              <a:rPr lang="en-US" sz="2400" spc="-10" dirty="0">
                <a:solidFill>
                  <a:srgbClr val="231F20"/>
                </a:solidFill>
                <a:effectLst/>
                <a:latin typeface="Arial"/>
                <a:ea typeface="Calibri" panose="020F0502020204030204" pitchFamily="34" charset="0"/>
                <a:cs typeface="Arial"/>
              </a:rPr>
              <a:t>r</a:t>
            </a:r>
            <a:r>
              <a:rPr lang="en-US" sz="2400" dirty="0">
                <a:solidFill>
                  <a:srgbClr val="231F20"/>
                </a:solidFill>
                <a:effectLst/>
                <a:latin typeface="Arial"/>
                <a:ea typeface="Calibri" panose="020F0502020204030204" pitchFamily="34" charset="0"/>
                <a:cs typeface="Arial"/>
              </a:rPr>
              <a:t>es</a:t>
            </a:r>
            <a:r>
              <a:rPr lang="en-US" sz="2400" spc="10" dirty="0">
                <a:solidFill>
                  <a:srgbClr val="231F20"/>
                </a:solidFill>
                <a:effectLst/>
                <a:latin typeface="Arial"/>
                <a:ea typeface="Calibri" panose="020F0502020204030204" pitchFamily="34" charset="0"/>
                <a:cs typeface="Arial"/>
              </a:rPr>
              <a:t>s</a:t>
            </a:r>
            <a:r>
              <a:rPr lang="en-US" sz="2400" spc="15" dirty="0">
                <a:solidFill>
                  <a:srgbClr val="231F20"/>
                </a:solidFill>
                <a:effectLst/>
                <a:latin typeface="Arial"/>
                <a:ea typeface="Calibri" panose="020F0502020204030204" pitchFamily="34" charset="0"/>
                <a:cs typeface="Arial"/>
              </a:rPr>
              <a:t>e</a:t>
            </a:r>
            <a:r>
              <a:rPr lang="en-US" sz="2400" dirty="0">
                <a:solidFill>
                  <a:srgbClr val="231F20"/>
                </a:solidFill>
                <a:effectLst/>
                <a:latin typeface="Arial"/>
                <a:ea typeface="Calibri" panose="020F0502020204030204" pitchFamily="34" charset="0"/>
                <a:cs typeface="Arial"/>
              </a:rPr>
              <a:t>d in this </a:t>
            </a:r>
            <a:r>
              <a:rPr lang="en-US" sz="2400" spc="-10" dirty="0">
                <a:solidFill>
                  <a:srgbClr val="231F20"/>
                </a:solidFill>
                <a:effectLst/>
                <a:latin typeface="Arial"/>
                <a:ea typeface="Calibri" panose="020F0502020204030204" pitchFamily="34" charset="0"/>
                <a:cs typeface="Arial"/>
              </a:rPr>
              <a:t>or</a:t>
            </a:r>
            <a:r>
              <a:rPr lang="en-US" sz="2400" spc="5" dirty="0">
                <a:solidFill>
                  <a:srgbClr val="231F20"/>
                </a:solidFill>
                <a:effectLst/>
                <a:latin typeface="Arial"/>
                <a:ea typeface="Calibri" panose="020F0502020204030204" pitchFamily="34" charset="0"/>
                <a:cs typeface="Arial"/>
              </a:rPr>
              <a:t>d</a:t>
            </a:r>
            <a:r>
              <a:rPr lang="en-US" sz="2400" spc="-5" dirty="0">
                <a:solidFill>
                  <a:srgbClr val="231F20"/>
                </a:solidFill>
                <a:effectLst/>
                <a:latin typeface="Arial"/>
                <a:ea typeface="Calibri" panose="020F0502020204030204" pitchFamily="34" charset="0"/>
                <a:cs typeface="Arial"/>
              </a:rPr>
              <a:t>e</a:t>
            </a:r>
            <a:r>
              <a:rPr lang="en-US" sz="2400" dirty="0">
                <a:solidFill>
                  <a:srgbClr val="231F20"/>
                </a:solidFill>
                <a:effectLst/>
                <a:latin typeface="Arial"/>
                <a:ea typeface="Calibri" panose="020F0502020204030204" pitchFamily="34" charset="0"/>
                <a:cs typeface="Arial"/>
              </a:rPr>
              <a:t>r:</a:t>
            </a:r>
            <a:r>
              <a:rPr lang="en-US" sz="2400" spc="-110" dirty="0">
                <a:solidFill>
                  <a:srgbClr val="231F20"/>
                </a:solidFill>
                <a:effectLst/>
                <a:latin typeface="Arial"/>
                <a:ea typeface="Calibri" panose="020F0502020204030204" pitchFamily="34" charset="0"/>
                <a:cs typeface="Arial"/>
              </a:rPr>
              <a:t> </a:t>
            </a:r>
            <a:endParaRPr lang="en-US" sz="2400" dirty="0">
              <a:effectLst/>
              <a:latin typeface="Arial"/>
              <a:ea typeface="Calibri" panose="020F0502020204030204" pitchFamily="34" charset="0"/>
              <a:cs typeface="Arial"/>
            </a:endParaRPr>
          </a:p>
          <a:p>
            <a:pPr marL="396875" marR="0">
              <a:spcBef>
                <a:spcPts val="0"/>
              </a:spcBef>
              <a:spcAft>
                <a:spcPts val="400"/>
              </a:spcAft>
            </a:pPr>
            <a:r>
              <a:rPr lang="en-US" b="1" i="0" spc="25" dirty="0">
                <a:solidFill>
                  <a:schemeClr val="accent6">
                    <a:lumMod val="75000"/>
                  </a:schemeClr>
                </a:solidFill>
                <a:effectLst/>
                <a:latin typeface="Arial"/>
                <a:ea typeface="Calibri" panose="020F0502020204030204" pitchFamily="34" charset="0"/>
                <a:cs typeface="Arial"/>
              </a:rPr>
              <a:t>1. What are the job’s primary functions/tasks? 	</a:t>
            </a:r>
            <a:endParaRPr lang="en-US" b="1" dirty="0">
              <a:solidFill>
                <a:schemeClr val="accent6">
                  <a:lumMod val="75000"/>
                </a:schemeClr>
              </a:solidFill>
              <a:effectLst/>
              <a:latin typeface="Arial"/>
              <a:ea typeface="Calibri" panose="020F0502020204030204" pitchFamily="34" charset="0"/>
              <a:cs typeface="Arial"/>
            </a:endParaRPr>
          </a:p>
          <a:p>
            <a:pPr marL="396875" marR="0">
              <a:spcBef>
                <a:spcPts val="0"/>
              </a:spcBef>
              <a:spcAft>
                <a:spcPts val="400"/>
              </a:spcAft>
            </a:pPr>
            <a:r>
              <a:rPr lang="en-US" b="1" dirty="0">
                <a:solidFill>
                  <a:schemeClr val="accent6">
                    <a:lumMod val="75000"/>
                  </a:schemeClr>
                </a:solidFill>
                <a:effectLst/>
                <a:latin typeface="Arial"/>
                <a:ea typeface="Calibri" panose="020F0502020204030204" pitchFamily="34" charset="0"/>
                <a:cs typeface="Arial"/>
              </a:rPr>
              <a:t>2. What primary functions/tasks is the peer is having difficulty</a:t>
            </a:r>
            <a:r>
              <a:rPr lang="en-US" b="1" i="0" spc="0" dirty="0">
                <a:solidFill>
                  <a:schemeClr val="accent6">
                    <a:lumMod val="75000"/>
                  </a:schemeClr>
                </a:solidFill>
                <a:effectLst/>
                <a:latin typeface="Arial"/>
                <a:ea typeface="Calibri" panose="020F0502020204030204" pitchFamily="34" charset="0"/>
                <a:cs typeface="Arial"/>
              </a:rPr>
              <a:t> </a:t>
            </a:r>
            <a:r>
              <a:rPr lang="en-US" b="1" dirty="0">
                <a:solidFill>
                  <a:schemeClr val="accent6">
                    <a:lumMod val="75000"/>
                  </a:schemeClr>
                </a:solidFill>
                <a:effectLst/>
                <a:latin typeface="Arial"/>
                <a:ea typeface="Calibri" panose="020F0502020204030204" pitchFamily="34" charset="0"/>
                <a:cs typeface="Arial"/>
              </a:rPr>
              <a:t>with?</a:t>
            </a:r>
          </a:p>
          <a:p>
            <a:pPr marL="396875" marR="0">
              <a:spcBef>
                <a:spcPts val="0"/>
              </a:spcBef>
              <a:spcAft>
                <a:spcPts val="400"/>
              </a:spcAft>
            </a:pPr>
            <a:r>
              <a:rPr lang="en-US" dirty="0">
                <a:effectLst/>
                <a:latin typeface="Arial"/>
                <a:ea typeface="Calibri" panose="020F0502020204030204" pitchFamily="34" charset="0"/>
                <a:cs typeface="Arial"/>
              </a:rPr>
              <a:t>3. What are the challenges </a:t>
            </a:r>
            <a:r>
              <a:rPr lang="en-US" dirty="0">
                <a:latin typeface="Arial"/>
                <a:ea typeface="Calibri" panose="020F0502020204030204" pitchFamily="34" charset="0"/>
                <a:cs typeface="Arial"/>
              </a:rPr>
              <a:t>&amp;</a:t>
            </a:r>
            <a:r>
              <a:rPr lang="en-US" dirty="0">
                <a:effectLst/>
                <a:latin typeface="Arial"/>
                <a:ea typeface="Calibri" panose="020F0502020204030204" pitchFamily="34" charset="0"/>
                <a:cs typeface="Arial"/>
              </a:rPr>
              <a:t> barriers to successful execution of functions/tasks?</a:t>
            </a:r>
          </a:p>
          <a:p>
            <a:pPr marL="396875" marR="0">
              <a:spcBef>
                <a:spcPts val="0"/>
              </a:spcBef>
              <a:spcAft>
                <a:spcPts val="400"/>
              </a:spcAft>
            </a:pPr>
            <a:r>
              <a:rPr lang="en-US" b="0" i="0" spc="0" dirty="0">
                <a:effectLst/>
                <a:latin typeface="Arial"/>
                <a:ea typeface="Calibri" panose="020F0502020204030204" pitchFamily="34" charset="0"/>
                <a:cs typeface="Arial"/>
              </a:rPr>
              <a:t>4. What type(s) of accommodations may help peer to perform these functions/tasks?  </a:t>
            </a:r>
            <a:endParaRPr lang="en-US" dirty="0">
              <a:effectLst/>
              <a:latin typeface="Arial"/>
              <a:ea typeface="Calibri" panose="020F0502020204030204" pitchFamily="34" charset="0"/>
              <a:cs typeface="Arial"/>
            </a:endParaRPr>
          </a:p>
          <a:p>
            <a:pPr marL="396875" marR="0">
              <a:spcBef>
                <a:spcPts val="0"/>
              </a:spcBef>
              <a:spcAft>
                <a:spcPts val="400"/>
              </a:spcAft>
            </a:pPr>
            <a:r>
              <a:rPr lang="en-US" b="0" i="0" spc="25" dirty="0">
                <a:effectLst/>
                <a:latin typeface="Arial"/>
                <a:ea typeface="Calibri" panose="020F0502020204030204" pitchFamily="34" charset="0"/>
                <a:cs typeface="Arial"/>
              </a:rPr>
              <a:t>5. What is the most effective and reasonable accommodations(s)?</a:t>
            </a:r>
            <a:endParaRPr lang="en-US" dirty="0">
              <a:effectLst/>
              <a:latin typeface="Arial"/>
              <a:ea typeface="Calibri" panose="020F0502020204030204" pitchFamily="34" charset="0"/>
              <a:cs typeface="Arial"/>
            </a:endParaRPr>
          </a:p>
          <a:p>
            <a:pPr marL="0" marR="0">
              <a:spcBef>
                <a:spcPts val="0"/>
              </a:spcBef>
              <a:spcAft>
                <a:spcPts val="600"/>
              </a:spcAft>
            </a:pPr>
            <a:endParaRPr lang="en-US" sz="1600" dirty="0">
              <a:effectLst/>
              <a:latin typeface="Arial"/>
              <a:ea typeface="Calibri" panose="020F0502020204030204" pitchFamily="34" charset="0"/>
              <a:cs typeface="Arial"/>
            </a:endParaRPr>
          </a:p>
          <a:p>
            <a:pPr marL="0" marR="0">
              <a:spcBef>
                <a:spcPts val="0"/>
              </a:spcBef>
              <a:spcAft>
                <a:spcPts val="600"/>
              </a:spcAft>
            </a:pPr>
            <a:r>
              <a:rPr lang="en-US" sz="1600" b="0" i="1" spc="25" dirty="0">
                <a:effectLst/>
                <a:latin typeface="Arial"/>
                <a:ea typeface="Calibri" panose="020F0502020204030204" pitchFamily="34" charset="0"/>
                <a:cs typeface="Arial"/>
              </a:rPr>
              <a:t> </a:t>
            </a:r>
            <a:endParaRPr lang="en-US" sz="2400" b="0" i="1" spc="25" dirty="0">
              <a:effectLst/>
              <a:latin typeface="Arial"/>
              <a:ea typeface="Calibri" panose="020F0502020204030204" pitchFamily="34" charset="0"/>
              <a:cs typeface="Arial"/>
            </a:endParaRPr>
          </a:p>
          <a:p>
            <a:pPr marL="0" marR="0">
              <a:spcBef>
                <a:spcPts val="0"/>
              </a:spcBef>
              <a:spcAft>
                <a:spcPts val="600"/>
              </a:spcAft>
            </a:pPr>
            <a:endParaRPr lang="en-US" sz="1600" dirty="0">
              <a:effectLst/>
              <a:latin typeface="Arial"/>
              <a:ea typeface="Calibri" panose="020F0502020204030204" pitchFamily="34" charset="0"/>
              <a:cs typeface="Arial"/>
            </a:endParaRPr>
          </a:p>
          <a:p>
            <a:pPr marL="0" marR="0">
              <a:spcBef>
                <a:spcPts val="0"/>
              </a:spcBef>
              <a:spcAft>
                <a:spcPts val="600"/>
              </a:spcAft>
            </a:pPr>
            <a:endParaRPr lang="en-US" sz="1600" dirty="0">
              <a:effectLst/>
              <a:latin typeface="Arial"/>
              <a:ea typeface="Calibri" panose="020F0502020204030204" pitchFamily="34" charset="0"/>
              <a:cs typeface="Arial"/>
            </a:endParaRPr>
          </a:p>
          <a:p>
            <a:pPr marL="0" marR="0">
              <a:spcBef>
                <a:spcPts val="0"/>
              </a:spcBef>
              <a:spcAft>
                <a:spcPts val="600"/>
              </a:spcAft>
            </a:pPr>
            <a:endParaRPr lang="en-US" sz="1600" dirty="0">
              <a:effectLst/>
              <a:latin typeface="Arial"/>
              <a:ea typeface="Calibri" panose="020F0502020204030204" pitchFamily="34" charset="0"/>
              <a:cs typeface="Arial"/>
            </a:endParaRPr>
          </a:p>
          <a:p>
            <a:pPr marL="0" marR="0">
              <a:spcBef>
                <a:spcPts val="0"/>
              </a:spcBef>
              <a:spcAft>
                <a:spcPts val="600"/>
              </a:spcAft>
            </a:pPr>
            <a:r>
              <a:rPr lang="en-US" sz="1600" dirty="0">
                <a:effectLst/>
                <a:latin typeface="Arial"/>
                <a:ea typeface="Calibri" panose="020F0502020204030204" pitchFamily="34" charset="0"/>
                <a:cs typeface="Arial"/>
              </a:rPr>
              <a:t> </a:t>
            </a:r>
          </a:p>
        </p:txBody>
      </p:sp>
      <p:sp>
        <p:nvSpPr>
          <p:cNvPr id="5" name="Rounded Rectangle 4"/>
          <p:cNvSpPr/>
          <p:nvPr/>
        </p:nvSpPr>
        <p:spPr>
          <a:xfrm>
            <a:off x="0" y="3505200"/>
            <a:ext cx="2971800" cy="3276600"/>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algn="ctr">
              <a:spcBef>
                <a:spcPts val="0"/>
              </a:spcBef>
              <a:spcAft>
                <a:spcPts val="0"/>
              </a:spcAft>
            </a:pPr>
            <a:r>
              <a:rPr lang="en-US" sz="2400" b="1" dirty="0">
                <a:solidFill>
                  <a:srgbClr val="000000"/>
                </a:solidFill>
                <a:latin typeface="Arial"/>
                <a:ea typeface="Calibri" panose="020F0502020204030204" pitchFamily="34" charset="0"/>
                <a:cs typeface="Arial"/>
              </a:rPr>
              <a:t>Part II.</a:t>
            </a:r>
          </a:p>
          <a:p>
            <a:pPr marL="0" marR="0" algn="ctr">
              <a:spcBef>
                <a:spcPts val="0"/>
              </a:spcBef>
              <a:spcAft>
                <a:spcPts val="0"/>
              </a:spcAft>
            </a:pPr>
            <a:r>
              <a:rPr lang="en-US" sz="2000" b="1" dirty="0">
                <a:solidFill>
                  <a:srgbClr val="E46C0A"/>
                </a:solidFill>
                <a:latin typeface="Arial"/>
                <a:ea typeface="Calibri" panose="020F0502020204030204" pitchFamily="34" charset="0"/>
                <a:cs typeface="Arial"/>
              </a:rPr>
              <a:t>Independent </a:t>
            </a:r>
            <a:r>
              <a:rPr lang="en-US" sz="2000" b="1" dirty="0">
                <a:solidFill>
                  <a:srgbClr val="000000"/>
                </a:solidFill>
                <a:latin typeface="Arial"/>
                <a:ea typeface="Calibri" panose="020F0502020204030204" pitchFamily="34" charset="0"/>
                <a:cs typeface="Arial"/>
              </a:rPr>
              <a:t>Preparation by employee and/or supervisor: </a:t>
            </a:r>
          </a:p>
          <a:p>
            <a:pPr marL="0" marR="0">
              <a:spcBef>
                <a:spcPts val="0"/>
              </a:spcBef>
              <a:spcAft>
                <a:spcPts val="0"/>
              </a:spcAft>
            </a:pPr>
            <a:endParaRPr lang="en-US" sz="1000" dirty="0">
              <a:solidFill>
                <a:srgbClr val="000000"/>
              </a:solidFill>
              <a:latin typeface="Arial"/>
              <a:ea typeface="Calibri" panose="020F0502020204030204" pitchFamily="34" charset="0"/>
              <a:cs typeface="Arial"/>
            </a:endParaRPr>
          </a:p>
          <a:p>
            <a:pPr marL="166688" marR="0" indent="-166688">
              <a:spcBef>
                <a:spcPts val="0"/>
              </a:spcBef>
              <a:spcAft>
                <a:spcPts val="1000"/>
              </a:spcAft>
              <a:buFont typeface="Arial"/>
              <a:buChar char="•"/>
            </a:pPr>
            <a:r>
              <a:rPr lang="en-US" dirty="0">
                <a:solidFill>
                  <a:srgbClr val="000000"/>
                </a:solidFill>
                <a:latin typeface="Arial"/>
                <a:ea typeface="Calibri" panose="020F0502020204030204" pitchFamily="34" charset="0"/>
                <a:cs typeface="Arial"/>
              </a:rPr>
              <a:t>Review of questions</a:t>
            </a:r>
          </a:p>
          <a:p>
            <a:pPr marL="166688" marR="0" indent="-166688">
              <a:spcBef>
                <a:spcPts val="0"/>
              </a:spcBef>
              <a:spcAft>
                <a:spcPts val="1000"/>
              </a:spcAft>
              <a:buFont typeface="Arial"/>
              <a:buChar char="•"/>
            </a:pPr>
            <a:r>
              <a:rPr lang="en-US" dirty="0">
                <a:solidFill>
                  <a:srgbClr val="000000"/>
                </a:solidFill>
                <a:latin typeface="Arial"/>
                <a:ea typeface="Calibri" panose="020F0502020204030204" pitchFamily="34" charset="0"/>
                <a:cs typeface="Arial"/>
              </a:rPr>
              <a:t> Information gathering</a:t>
            </a:r>
          </a:p>
          <a:p>
            <a:pPr algn="ctr"/>
            <a:endParaRPr lang="en-US" dirty="0">
              <a:solidFill>
                <a:srgbClr val="000000"/>
              </a:solidFill>
              <a:latin typeface="Arial"/>
              <a:cs typeface="Arial"/>
            </a:endParaRPr>
          </a:p>
        </p:txBody>
      </p:sp>
      <p:sp>
        <p:nvSpPr>
          <p:cNvPr id="8" name="Rounded Rectangle 7"/>
          <p:cNvSpPr/>
          <p:nvPr/>
        </p:nvSpPr>
        <p:spPr>
          <a:xfrm>
            <a:off x="3200400" y="3505200"/>
            <a:ext cx="3048000" cy="3276600"/>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algn="ctr">
              <a:spcBef>
                <a:spcPts val="0"/>
              </a:spcBef>
              <a:spcAft>
                <a:spcPts val="0"/>
              </a:spcAft>
            </a:pPr>
            <a:endParaRPr lang="en-US" sz="2000" b="1" dirty="0">
              <a:solidFill>
                <a:srgbClr val="231F20"/>
              </a:solidFill>
              <a:latin typeface="Arial"/>
              <a:ea typeface="Calibri" panose="020F0502020204030204" pitchFamily="34" charset="0"/>
              <a:cs typeface="Arial"/>
            </a:endParaRPr>
          </a:p>
          <a:p>
            <a:pPr marL="0" marR="0" algn="ctr">
              <a:spcBef>
                <a:spcPts val="0"/>
              </a:spcBef>
              <a:spcAft>
                <a:spcPts val="0"/>
              </a:spcAft>
            </a:pPr>
            <a:r>
              <a:rPr lang="en-US" sz="2400" b="1" dirty="0">
                <a:solidFill>
                  <a:srgbClr val="231F20"/>
                </a:solidFill>
                <a:latin typeface="Arial"/>
                <a:ea typeface="Calibri" panose="020F0502020204030204" pitchFamily="34" charset="0"/>
                <a:cs typeface="Arial"/>
              </a:rPr>
              <a:t>Part III.</a:t>
            </a:r>
            <a:r>
              <a:rPr lang="en-US" sz="2400" b="1" spc="30" dirty="0">
                <a:solidFill>
                  <a:srgbClr val="231F20"/>
                </a:solidFill>
                <a:latin typeface="Arial"/>
                <a:ea typeface="Calibri" panose="020F0502020204030204" pitchFamily="34" charset="0"/>
                <a:cs typeface="Arial"/>
              </a:rPr>
              <a:t> </a:t>
            </a:r>
          </a:p>
          <a:p>
            <a:pPr marL="0" marR="0" algn="ctr">
              <a:spcBef>
                <a:spcPts val="0"/>
              </a:spcBef>
              <a:spcAft>
                <a:spcPts val="1000"/>
              </a:spcAft>
            </a:pPr>
            <a:r>
              <a:rPr lang="en-US" sz="2000" b="1" spc="20" dirty="0">
                <a:solidFill>
                  <a:schemeClr val="accent6">
                    <a:lumMod val="75000"/>
                  </a:schemeClr>
                </a:solidFill>
                <a:latin typeface="Arial"/>
                <a:ea typeface="Calibri" panose="020F0502020204030204" pitchFamily="34" charset="0"/>
                <a:cs typeface="Arial"/>
              </a:rPr>
              <a:t>C</a:t>
            </a:r>
            <a:r>
              <a:rPr lang="en-US" sz="2000" b="1" dirty="0">
                <a:solidFill>
                  <a:schemeClr val="accent6">
                    <a:lumMod val="75000"/>
                  </a:schemeClr>
                </a:solidFill>
                <a:latin typeface="Arial"/>
                <a:ea typeface="Calibri" panose="020F0502020204030204" pitchFamily="34" charset="0"/>
                <a:cs typeface="Arial"/>
              </a:rPr>
              <a:t>o-</a:t>
            </a:r>
            <a:r>
              <a:rPr lang="en-US" sz="2000" b="1" spc="10" dirty="0">
                <a:solidFill>
                  <a:schemeClr val="accent6">
                    <a:lumMod val="75000"/>
                  </a:schemeClr>
                </a:solidFill>
                <a:latin typeface="Arial"/>
                <a:ea typeface="Calibri" panose="020F0502020204030204" pitchFamily="34" charset="0"/>
                <a:cs typeface="Arial"/>
              </a:rPr>
              <a:t>p</a:t>
            </a:r>
            <a:r>
              <a:rPr lang="en-US" sz="2000" b="1" spc="-5" dirty="0">
                <a:solidFill>
                  <a:schemeClr val="accent6">
                    <a:lumMod val="75000"/>
                  </a:schemeClr>
                </a:solidFill>
                <a:latin typeface="Arial"/>
                <a:ea typeface="Calibri" panose="020F0502020204030204" pitchFamily="34" charset="0"/>
                <a:cs typeface="Arial"/>
              </a:rPr>
              <a:t>a</a:t>
            </a:r>
            <a:r>
              <a:rPr lang="en-US" sz="2000" b="1" spc="10" dirty="0">
                <a:solidFill>
                  <a:schemeClr val="accent6">
                    <a:lumMod val="75000"/>
                  </a:schemeClr>
                </a:solidFill>
                <a:latin typeface="Arial"/>
                <a:ea typeface="Calibri" panose="020F0502020204030204" pitchFamily="34" charset="0"/>
                <a:cs typeface="Arial"/>
              </a:rPr>
              <a:t>r</a:t>
            </a:r>
            <a:r>
              <a:rPr lang="en-US" sz="2000" b="1" spc="-5" dirty="0">
                <a:solidFill>
                  <a:schemeClr val="accent6">
                    <a:lumMod val="75000"/>
                  </a:schemeClr>
                </a:solidFill>
                <a:latin typeface="Arial"/>
                <a:ea typeface="Calibri" panose="020F0502020204030204" pitchFamily="34" charset="0"/>
                <a:cs typeface="Arial"/>
              </a:rPr>
              <a:t>t</a:t>
            </a:r>
            <a:r>
              <a:rPr lang="en-US" sz="2000" b="1" dirty="0">
                <a:solidFill>
                  <a:schemeClr val="accent6">
                    <a:lumMod val="75000"/>
                  </a:schemeClr>
                </a:solidFill>
                <a:latin typeface="Arial"/>
                <a:ea typeface="Calibri" panose="020F0502020204030204" pitchFamily="34" charset="0"/>
                <a:cs typeface="Arial"/>
              </a:rPr>
              <a:t>y</a:t>
            </a:r>
            <a:r>
              <a:rPr lang="en-US" sz="2000" b="1" spc="105" dirty="0">
                <a:solidFill>
                  <a:schemeClr val="accent6">
                    <a:lumMod val="75000"/>
                  </a:schemeClr>
                </a:solidFill>
                <a:latin typeface="Arial"/>
                <a:ea typeface="Calibri" panose="020F0502020204030204" pitchFamily="34" charset="0"/>
                <a:cs typeface="Arial"/>
              </a:rPr>
              <a:t> </a:t>
            </a:r>
            <a:r>
              <a:rPr lang="en-US" sz="2000" b="1" spc="-15" dirty="0">
                <a:solidFill>
                  <a:srgbClr val="231F20"/>
                </a:solidFill>
                <a:latin typeface="Arial"/>
                <a:ea typeface="Calibri" panose="020F0502020204030204" pitchFamily="34" charset="0"/>
                <a:cs typeface="Arial"/>
              </a:rPr>
              <a:t>I</a:t>
            </a:r>
            <a:r>
              <a:rPr lang="en-US" sz="2000" b="1" spc="-5" dirty="0">
                <a:solidFill>
                  <a:srgbClr val="231F20"/>
                </a:solidFill>
                <a:latin typeface="Arial"/>
                <a:ea typeface="Calibri" panose="020F0502020204030204" pitchFamily="34" charset="0"/>
                <a:cs typeface="Arial"/>
              </a:rPr>
              <a:t>n</a:t>
            </a:r>
            <a:r>
              <a:rPr lang="en-US" sz="2000" b="1" spc="-10" dirty="0">
                <a:solidFill>
                  <a:srgbClr val="231F20"/>
                </a:solidFill>
                <a:latin typeface="Arial"/>
                <a:ea typeface="Calibri" panose="020F0502020204030204" pitchFamily="34" charset="0"/>
                <a:cs typeface="Arial"/>
              </a:rPr>
              <a:t>t</a:t>
            </a:r>
            <a:r>
              <a:rPr lang="en-US" sz="2000" b="1" spc="-5" dirty="0">
                <a:solidFill>
                  <a:srgbClr val="231F20"/>
                </a:solidFill>
                <a:latin typeface="Arial"/>
                <a:ea typeface="Calibri" panose="020F0502020204030204" pitchFamily="34" charset="0"/>
                <a:cs typeface="Arial"/>
              </a:rPr>
              <a:t>e</a:t>
            </a:r>
            <a:r>
              <a:rPr lang="en-US" sz="2000" b="1" spc="5" dirty="0">
                <a:solidFill>
                  <a:srgbClr val="231F20"/>
                </a:solidFill>
                <a:latin typeface="Arial"/>
                <a:ea typeface="Calibri" panose="020F0502020204030204" pitchFamily="34" charset="0"/>
                <a:cs typeface="Arial"/>
              </a:rPr>
              <a:t>r</a:t>
            </a:r>
            <a:r>
              <a:rPr lang="en-US" sz="2000" b="1" dirty="0">
                <a:solidFill>
                  <a:srgbClr val="231F20"/>
                </a:solidFill>
                <a:latin typeface="Arial"/>
                <a:ea typeface="Calibri" panose="020F0502020204030204" pitchFamily="34" charset="0"/>
                <a:cs typeface="Arial"/>
              </a:rPr>
              <a:t>a</a:t>
            </a:r>
            <a:r>
              <a:rPr lang="en-US" sz="2000" b="1" spc="5" dirty="0">
                <a:solidFill>
                  <a:srgbClr val="231F20"/>
                </a:solidFill>
                <a:latin typeface="Arial"/>
                <a:ea typeface="Calibri" panose="020F0502020204030204" pitchFamily="34" charset="0"/>
                <a:cs typeface="Arial"/>
              </a:rPr>
              <a:t>c</a:t>
            </a:r>
            <a:r>
              <a:rPr lang="en-US" sz="2000" b="1" spc="-5" dirty="0">
                <a:solidFill>
                  <a:srgbClr val="231F20"/>
                </a:solidFill>
                <a:latin typeface="Arial"/>
                <a:ea typeface="Calibri" panose="020F0502020204030204" pitchFamily="34" charset="0"/>
                <a:cs typeface="Arial"/>
              </a:rPr>
              <a:t>t</a:t>
            </a:r>
            <a:r>
              <a:rPr lang="en-US" sz="2000" b="1" dirty="0">
                <a:solidFill>
                  <a:srgbClr val="231F20"/>
                </a:solidFill>
                <a:latin typeface="Arial"/>
                <a:ea typeface="Calibri" panose="020F0502020204030204" pitchFamily="34" charset="0"/>
                <a:cs typeface="Arial"/>
              </a:rPr>
              <a:t>i</a:t>
            </a:r>
            <a:r>
              <a:rPr lang="en-US" sz="2000" b="1" spc="-5" dirty="0">
                <a:solidFill>
                  <a:srgbClr val="231F20"/>
                </a:solidFill>
                <a:latin typeface="Arial"/>
                <a:ea typeface="Calibri" panose="020F0502020204030204" pitchFamily="34" charset="0"/>
                <a:cs typeface="Arial"/>
              </a:rPr>
              <a:t>v</a:t>
            </a:r>
            <a:r>
              <a:rPr lang="en-US" sz="2000" b="1" dirty="0">
                <a:solidFill>
                  <a:srgbClr val="231F20"/>
                </a:solidFill>
                <a:latin typeface="Arial"/>
                <a:ea typeface="Calibri" panose="020F0502020204030204" pitchFamily="34" charset="0"/>
                <a:cs typeface="Arial"/>
              </a:rPr>
              <a:t>e</a:t>
            </a:r>
            <a:r>
              <a:rPr lang="en-US" sz="2000" b="1" spc="130" dirty="0">
                <a:solidFill>
                  <a:srgbClr val="231F20"/>
                </a:solidFill>
                <a:latin typeface="Arial"/>
                <a:ea typeface="Calibri" panose="020F0502020204030204" pitchFamily="34" charset="0"/>
                <a:cs typeface="Arial"/>
              </a:rPr>
              <a:t> </a:t>
            </a:r>
            <a:r>
              <a:rPr lang="en-US" sz="2000" b="1" dirty="0">
                <a:solidFill>
                  <a:srgbClr val="231F20"/>
                </a:solidFill>
                <a:latin typeface="Arial"/>
                <a:ea typeface="Calibri" panose="020F0502020204030204" pitchFamily="34" charset="0"/>
                <a:cs typeface="Arial"/>
              </a:rPr>
              <a:t>D</a:t>
            </a:r>
            <a:r>
              <a:rPr lang="en-US" sz="2000" b="1" spc="5" dirty="0">
                <a:solidFill>
                  <a:srgbClr val="231F20"/>
                </a:solidFill>
                <a:latin typeface="Arial"/>
                <a:ea typeface="Calibri" panose="020F0502020204030204" pitchFamily="34" charset="0"/>
                <a:cs typeface="Arial"/>
              </a:rPr>
              <a:t>ialogu</a:t>
            </a:r>
            <a:r>
              <a:rPr lang="en-US" sz="2000" b="1" spc="-5" dirty="0">
                <a:solidFill>
                  <a:srgbClr val="231F20"/>
                </a:solidFill>
                <a:latin typeface="Arial"/>
                <a:ea typeface="Calibri" panose="020F0502020204030204" pitchFamily="34" charset="0"/>
                <a:cs typeface="Arial"/>
              </a:rPr>
              <a:t>e</a:t>
            </a:r>
            <a:r>
              <a:rPr lang="en-US" sz="2000" b="1" spc="115" dirty="0">
                <a:solidFill>
                  <a:srgbClr val="231F20"/>
                </a:solidFill>
                <a:latin typeface="Arial"/>
                <a:ea typeface="Calibri" panose="020F0502020204030204" pitchFamily="34" charset="0"/>
                <a:cs typeface="Arial"/>
              </a:rPr>
              <a:t> </a:t>
            </a:r>
            <a:r>
              <a:rPr lang="en-US" sz="2000" b="1" spc="15" dirty="0">
                <a:solidFill>
                  <a:srgbClr val="231F20"/>
                </a:solidFill>
                <a:latin typeface="Arial"/>
                <a:ea typeface="Calibri" panose="020F0502020204030204" pitchFamily="34" charset="0"/>
                <a:cs typeface="Arial"/>
              </a:rPr>
              <a:t>E</a:t>
            </a:r>
            <a:r>
              <a:rPr lang="en-US" sz="2000" b="1" spc="5" dirty="0">
                <a:solidFill>
                  <a:srgbClr val="231F20"/>
                </a:solidFill>
                <a:latin typeface="Arial"/>
                <a:ea typeface="Calibri" panose="020F0502020204030204" pitchFamily="34" charset="0"/>
                <a:cs typeface="Arial"/>
              </a:rPr>
              <a:t>l</a:t>
            </a:r>
            <a:r>
              <a:rPr lang="en-US" sz="2000" b="1" spc="-5" dirty="0">
                <a:solidFill>
                  <a:srgbClr val="231F20"/>
                </a:solidFill>
                <a:latin typeface="Arial"/>
                <a:ea typeface="Calibri" panose="020F0502020204030204" pitchFamily="34" charset="0"/>
                <a:cs typeface="Arial"/>
              </a:rPr>
              <a:t>e</a:t>
            </a:r>
            <a:r>
              <a:rPr lang="en-US" sz="2000" b="1" dirty="0">
                <a:solidFill>
                  <a:srgbClr val="231F20"/>
                </a:solidFill>
                <a:latin typeface="Arial"/>
                <a:ea typeface="Calibri" panose="020F0502020204030204" pitchFamily="34" charset="0"/>
                <a:cs typeface="Arial"/>
              </a:rPr>
              <a:t>m</a:t>
            </a:r>
            <a:r>
              <a:rPr lang="en-US" sz="2000" b="1" spc="-5" dirty="0">
                <a:solidFill>
                  <a:srgbClr val="231F20"/>
                </a:solidFill>
                <a:latin typeface="Arial"/>
                <a:ea typeface="Calibri" panose="020F0502020204030204" pitchFamily="34" charset="0"/>
                <a:cs typeface="Arial"/>
              </a:rPr>
              <a:t>en</a:t>
            </a:r>
            <a:r>
              <a:rPr lang="en-US" sz="2000" b="1" dirty="0">
                <a:solidFill>
                  <a:srgbClr val="231F20"/>
                </a:solidFill>
                <a:latin typeface="Arial"/>
                <a:ea typeface="Calibri" panose="020F0502020204030204" pitchFamily="34" charset="0"/>
                <a:cs typeface="Arial"/>
              </a:rPr>
              <a:t>ts:</a:t>
            </a:r>
            <a:endParaRPr lang="en-US" sz="100" dirty="0">
              <a:latin typeface="Arial"/>
              <a:ea typeface="Calibri" panose="020F0502020204030204" pitchFamily="34" charset="0"/>
              <a:cs typeface="Arial"/>
            </a:endParaRPr>
          </a:p>
          <a:p>
            <a:pPr marL="282575" marR="0" indent="-177800">
              <a:spcBef>
                <a:spcPts val="0"/>
              </a:spcBef>
              <a:spcAft>
                <a:spcPts val="1000"/>
              </a:spcAft>
              <a:buFont typeface="Arial"/>
              <a:buChar char="•"/>
            </a:pPr>
            <a:r>
              <a:rPr lang="en-US" dirty="0">
                <a:solidFill>
                  <a:srgbClr val="231F20"/>
                </a:solidFill>
                <a:latin typeface="Arial"/>
                <a:ea typeface="Calibri" panose="020F0502020204030204" pitchFamily="34" charset="0"/>
                <a:cs typeface="Arial"/>
              </a:rPr>
              <a:t>A</a:t>
            </a:r>
            <a:r>
              <a:rPr lang="en-US" spc="-35" dirty="0">
                <a:solidFill>
                  <a:srgbClr val="231F20"/>
                </a:solidFill>
                <a:latin typeface="Arial"/>
                <a:ea typeface="Calibri" panose="020F0502020204030204" pitchFamily="34" charset="0"/>
                <a:cs typeface="Arial"/>
              </a:rPr>
              <a:t>D</a:t>
            </a:r>
            <a:r>
              <a:rPr lang="en-US" dirty="0">
                <a:solidFill>
                  <a:srgbClr val="231F20"/>
                </a:solidFill>
                <a:latin typeface="Arial"/>
                <a:ea typeface="Calibri" panose="020F0502020204030204" pitchFamily="34" charset="0"/>
                <a:cs typeface="Arial"/>
              </a:rPr>
              <a:t>A</a:t>
            </a:r>
            <a:r>
              <a:rPr lang="en-US" spc="60" dirty="0">
                <a:solidFill>
                  <a:srgbClr val="231F20"/>
                </a:solidFill>
                <a:latin typeface="Arial"/>
                <a:ea typeface="Calibri" panose="020F0502020204030204" pitchFamily="34" charset="0"/>
                <a:cs typeface="Arial"/>
              </a:rPr>
              <a:t> </a:t>
            </a:r>
            <a:r>
              <a:rPr lang="en-US" spc="10" dirty="0">
                <a:solidFill>
                  <a:srgbClr val="231F20"/>
                </a:solidFill>
                <a:latin typeface="Arial"/>
                <a:ea typeface="Calibri" panose="020F0502020204030204" pitchFamily="34" charset="0"/>
                <a:cs typeface="Arial"/>
              </a:rPr>
              <a:t>r</a:t>
            </a:r>
            <a:r>
              <a:rPr lang="en-US" spc="5" dirty="0">
                <a:solidFill>
                  <a:srgbClr val="231F20"/>
                </a:solidFill>
                <a:latin typeface="Arial"/>
                <a:ea typeface="Calibri" panose="020F0502020204030204" pitchFamily="34" charset="0"/>
                <a:cs typeface="Arial"/>
              </a:rPr>
              <a:t>u</a:t>
            </a:r>
            <a:r>
              <a:rPr lang="en-US" dirty="0">
                <a:solidFill>
                  <a:srgbClr val="231F20"/>
                </a:solidFill>
                <a:latin typeface="Arial"/>
                <a:ea typeface="Calibri" panose="020F0502020204030204" pitchFamily="34" charset="0"/>
                <a:cs typeface="Arial"/>
              </a:rPr>
              <a:t>les</a:t>
            </a:r>
            <a:r>
              <a:rPr lang="en-US" spc="60" dirty="0">
                <a:solidFill>
                  <a:srgbClr val="231F20"/>
                </a:solidFill>
                <a:latin typeface="Arial"/>
                <a:ea typeface="Calibri" panose="020F0502020204030204" pitchFamily="34" charset="0"/>
                <a:cs typeface="Arial"/>
              </a:rPr>
              <a:t> </a:t>
            </a:r>
            <a:r>
              <a:rPr lang="en-US" spc="-10" dirty="0">
                <a:solidFill>
                  <a:srgbClr val="231F20"/>
                </a:solidFill>
                <a:latin typeface="Arial"/>
                <a:ea typeface="Calibri" panose="020F0502020204030204" pitchFamily="34" charset="0"/>
                <a:cs typeface="Arial"/>
              </a:rPr>
              <a:t>o</a:t>
            </a:r>
            <a:r>
              <a:rPr lang="en-US" dirty="0">
                <a:solidFill>
                  <a:srgbClr val="231F20"/>
                </a:solidFill>
                <a:latin typeface="Arial"/>
                <a:ea typeface="Calibri" panose="020F0502020204030204" pitchFamily="34" charset="0"/>
                <a:cs typeface="Arial"/>
              </a:rPr>
              <a:t>f</a:t>
            </a:r>
            <a:r>
              <a:rPr lang="en-US" spc="25" dirty="0">
                <a:solidFill>
                  <a:srgbClr val="231F20"/>
                </a:solidFill>
                <a:latin typeface="Arial"/>
                <a:ea typeface="Calibri" panose="020F0502020204030204" pitchFamily="34" charset="0"/>
                <a:cs typeface="Arial"/>
              </a:rPr>
              <a:t> </a:t>
            </a:r>
            <a:r>
              <a:rPr lang="en-US" dirty="0">
                <a:solidFill>
                  <a:srgbClr val="231F20"/>
                </a:solidFill>
                <a:latin typeface="Arial"/>
                <a:ea typeface="Calibri" panose="020F0502020204030204" pitchFamily="34" charset="0"/>
                <a:cs typeface="Arial"/>
              </a:rPr>
              <a:t>i</a:t>
            </a:r>
            <a:r>
              <a:rPr lang="en-US" spc="-20" dirty="0">
                <a:solidFill>
                  <a:srgbClr val="231F20"/>
                </a:solidFill>
                <a:latin typeface="Arial"/>
                <a:ea typeface="Calibri" panose="020F0502020204030204" pitchFamily="34" charset="0"/>
                <a:cs typeface="Arial"/>
              </a:rPr>
              <a:t>n</a:t>
            </a:r>
            <a:r>
              <a:rPr lang="en-US" spc="-5" dirty="0">
                <a:solidFill>
                  <a:srgbClr val="231F20"/>
                </a:solidFill>
                <a:latin typeface="Arial"/>
                <a:ea typeface="Calibri" panose="020F0502020204030204" pitchFamily="34" charset="0"/>
                <a:cs typeface="Arial"/>
              </a:rPr>
              <a:t>t</a:t>
            </a:r>
            <a:r>
              <a:rPr lang="en-US" dirty="0">
                <a:solidFill>
                  <a:srgbClr val="231F20"/>
                </a:solidFill>
                <a:latin typeface="Arial"/>
                <a:ea typeface="Calibri" panose="020F0502020204030204" pitchFamily="34" charset="0"/>
                <a:cs typeface="Arial"/>
              </a:rPr>
              <a:t>era</a:t>
            </a:r>
            <a:r>
              <a:rPr lang="en-US" spc="5" dirty="0">
                <a:solidFill>
                  <a:srgbClr val="231F20"/>
                </a:solidFill>
                <a:latin typeface="Arial"/>
                <a:ea typeface="Calibri" panose="020F0502020204030204" pitchFamily="34" charset="0"/>
                <a:cs typeface="Arial"/>
              </a:rPr>
              <a:t>ct</a:t>
            </a:r>
            <a:r>
              <a:rPr lang="en-US" spc="-5" dirty="0">
                <a:solidFill>
                  <a:srgbClr val="231F20"/>
                </a:solidFill>
                <a:latin typeface="Arial"/>
                <a:ea typeface="Calibri" panose="020F0502020204030204" pitchFamily="34" charset="0"/>
                <a:cs typeface="Arial"/>
              </a:rPr>
              <a:t>i</a:t>
            </a:r>
            <a:r>
              <a:rPr lang="en-US" spc="5" dirty="0">
                <a:solidFill>
                  <a:srgbClr val="231F20"/>
                </a:solidFill>
                <a:latin typeface="Arial"/>
                <a:ea typeface="Calibri" panose="020F0502020204030204" pitchFamily="34" charset="0"/>
                <a:cs typeface="Arial"/>
              </a:rPr>
              <a:t>v</a:t>
            </a:r>
            <a:r>
              <a:rPr lang="en-US" spc="-10" dirty="0">
                <a:solidFill>
                  <a:srgbClr val="231F20"/>
                </a:solidFill>
                <a:latin typeface="Arial"/>
                <a:ea typeface="Calibri" panose="020F0502020204030204" pitchFamily="34" charset="0"/>
                <a:cs typeface="Arial"/>
              </a:rPr>
              <a:t>i</a:t>
            </a:r>
            <a:r>
              <a:rPr lang="en-US" spc="5" dirty="0">
                <a:solidFill>
                  <a:srgbClr val="231F20"/>
                </a:solidFill>
                <a:latin typeface="Arial"/>
                <a:ea typeface="Calibri" panose="020F0502020204030204" pitchFamily="34" charset="0"/>
                <a:cs typeface="Arial"/>
              </a:rPr>
              <a:t>t</a:t>
            </a:r>
            <a:r>
              <a:rPr lang="en-US" dirty="0">
                <a:solidFill>
                  <a:srgbClr val="231F20"/>
                </a:solidFill>
                <a:latin typeface="Arial"/>
                <a:ea typeface="Calibri" panose="020F0502020204030204" pitchFamily="34" charset="0"/>
                <a:cs typeface="Arial"/>
              </a:rPr>
              <a:t>y</a:t>
            </a:r>
            <a:endParaRPr lang="en-US" dirty="0">
              <a:latin typeface="Arial"/>
              <a:ea typeface="Calibri" panose="020F0502020204030204" pitchFamily="34" charset="0"/>
              <a:cs typeface="Arial"/>
            </a:endParaRPr>
          </a:p>
          <a:p>
            <a:pPr marL="282575" marR="0" indent="-177800">
              <a:spcBef>
                <a:spcPts val="0"/>
              </a:spcBef>
              <a:spcAft>
                <a:spcPts val="1000"/>
              </a:spcAft>
              <a:buFont typeface="Arial"/>
              <a:buChar char="•"/>
            </a:pPr>
            <a:r>
              <a:rPr lang="en-US" spc="-10" dirty="0">
                <a:solidFill>
                  <a:srgbClr val="231F20"/>
                </a:solidFill>
                <a:latin typeface="Arial"/>
                <a:ea typeface="Calibri" panose="020F0502020204030204" pitchFamily="34" charset="0"/>
                <a:cs typeface="Arial"/>
              </a:rPr>
              <a:t>P</a:t>
            </a:r>
            <a:r>
              <a:rPr lang="en-US" spc="5" dirty="0">
                <a:solidFill>
                  <a:srgbClr val="231F20"/>
                </a:solidFill>
                <a:latin typeface="Arial"/>
                <a:ea typeface="Calibri" panose="020F0502020204030204" pitchFamily="34" charset="0"/>
                <a:cs typeface="Arial"/>
              </a:rPr>
              <a:t>r</a:t>
            </a:r>
            <a:r>
              <a:rPr lang="en-US" dirty="0">
                <a:solidFill>
                  <a:srgbClr val="231F20"/>
                </a:solidFill>
                <a:latin typeface="Arial"/>
                <a:ea typeface="Calibri" panose="020F0502020204030204" pitchFamily="34" charset="0"/>
                <a:cs typeface="Arial"/>
              </a:rPr>
              <a:t>i</a:t>
            </a:r>
            <a:r>
              <a:rPr lang="en-US" spc="-5" dirty="0">
                <a:solidFill>
                  <a:srgbClr val="231F20"/>
                </a:solidFill>
                <a:latin typeface="Arial"/>
                <a:ea typeface="Calibri" panose="020F0502020204030204" pitchFamily="34" charset="0"/>
                <a:cs typeface="Arial"/>
              </a:rPr>
              <a:t>n</a:t>
            </a:r>
            <a:r>
              <a:rPr lang="en-US" dirty="0">
                <a:solidFill>
                  <a:srgbClr val="231F20"/>
                </a:solidFill>
                <a:latin typeface="Arial"/>
                <a:ea typeface="Calibri" panose="020F0502020204030204" pitchFamily="34" charset="0"/>
                <a:cs typeface="Arial"/>
              </a:rPr>
              <a:t>c</a:t>
            </a:r>
            <a:r>
              <a:rPr lang="en-US" spc="-10" dirty="0">
                <a:solidFill>
                  <a:srgbClr val="231F20"/>
                </a:solidFill>
                <a:latin typeface="Arial"/>
                <a:ea typeface="Calibri" panose="020F0502020204030204" pitchFamily="34" charset="0"/>
                <a:cs typeface="Arial"/>
              </a:rPr>
              <a:t>i</a:t>
            </a:r>
            <a:r>
              <a:rPr lang="en-US" spc="-5" dirty="0">
                <a:solidFill>
                  <a:srgbClr val="231F20"/>
                </a:solidFill>
                <a:latin typeface="Arial"/>
                <a:ea typeface="Calibri" panose="020F0502020204030204" pitchFamily="34" charset="0"/>
                <a:cs typeface="Arial"/>
              </a:rPr>
              <a:t>p</a:t>
            </a:r>
            <a:r>
              <a:rPr lang="en-US" dirty="0">
                <a:solidFill>
                  <a:srgbClr val="231F20"/>
                </a:solidFill>
                <a:latin typeface="Arial"/>
                <a:ea typeface="Calibri" panose="020F0502020204030204" pitchFamily="34" charset="0"/>
                <a:cs typeface="Arial"/>
              </a:rPr>
              <a:t>les</a:t>
            </a:r>
            <a:r>
              <a:rPr lang="en-US" spc="115" dirty="0">
                <a:solidFill>
                  <a:srgbClr val="231F20"/>
                </a:solidFill>
                <a:latin typeface="Arial"/>
                <a:ea typeface="Calibri" panose="020F0502020204030204" pitchFamily="34" charset="0"/>
                <a:cs typeface="Arial"/>
              </a:rPr>
              <a:t> </a:t>
            </a:r>
            <a:r>
              <a:rPr lang="en-US" spc="-10" dirty="0">
                <a:solidFill>
                  <a:srgbClr val="231F20"/>
                </a:solidFill>
                <a:latin typeface="Arial"/>
                <a:ea typeface="Calibri" panose="020F0502020204030204" pitchFamily="34" charset="0"/>
                <a:cs typeface="Arial"/>
              </a:rPr>
              <a:t>o</a:t>
            </a:r>
            <a:r>
              <a:rPr lang="en-US" dirty="0">
                <a:solidFill>
                  <a:srgbClr val="231F20"/>
                </a:solidFill>
                <a:latin typeface="Arial"/>
                <a:ea typeface="Calibri" panose="020F0502020204030204" pitchFamily="34" charset="0"/>
                <a:cs typeface="Arial"/>
              </a:rPr>
              <a:t>f</a:t>
            </a:r>
            <a:r>
              <a:rPr lang="en-US" spc="25" dirty="0">
                <a:solidFill>
                  <a:srgbClr val="231F20"/>
                </a:solidFill>
                <a:latin typeface="Arial"/>
                <a:ea typeface="Calibri" panose="020F0502020204030204" pitchFamily="34" charset="0"/>
                <a:cs typeface="Arial"/>
              </a:rPr>
              <a:t> </a:t>
            </a:r>
            <a:r>
              <a:rPr lang="en-US" spc="5" dirty="0">
                <a:solidFill>
                  <a:srgbClr val="231F20"/>
                </a:solidFill>
                <a:latin typeface="Arial"/>
                <a:ea typeface="Calibri" panose="020F0502020204030204" pitchFamily="34" charset="0"/>
                <a:cs typeface="Arial"/>
              </a:rPr>
              <a:t>s</a:t>
            </a:r>
            <a:r>
              <a:rPr lang="en-US" spc="-5" dirty="0">
                <a:solidFill>
                  <a:srgbClr val="231F20"/>
                </a:solidFill>
                <a:latin typeface="Arial"/>
                <a:ea typeface="Calibri" panose="020F0502020204030204" pitchFamily="34" charset="0"/>
                <a:cs typeface="Arial"/>
              </a:rPr>
              <a:t>o</a:t>
            </a:r>
            <a:r>
              <a:rPr lang="en-US" spc="-10" dirty="0">
                <a:solidFill>
                  <a:srgbClr val="231F20"/>
                </a:solidFill>
                <a:latin typeface="Arial"/>
                <a:ea typeface="Calibri" panose="020F0502020204030204" pitchFamily="34" charset="0"/>
                <a:cs typeface="Arial"/>
              </a:rPr>
              <a:t>lu</a:t>
            </a:r>
            <a:r>
              <a:rPr lang="en-US" spc="5" dirty="0">
                <a:solidFill>
                  <a:srgbClr val="231F20"/>
                </a:solidFill>
                <a:latin typeface="Arial"/>
                <a:ea typeface="Calibri" panose="020F0502020204030204" pitchFamily="34" charset="0"/>
                <a:cs typeface="Arial"/>
              </a:rPr>
              <a:t>t</a:t>
            </a:r>
            <a:r>
              <a:rPr lang="en-US" dirty="0">
                <a:solidFill>
                  <a:srgbClr val="231F20"/>
                </a:solidFill>
                <a:latin typeface="Arial"/>
                <a:ea typeface="Calibri" panose="020F0502020204030204" pitchFamily="34" charset="0"/>
                <a:cs typeface="Arial"/>
              </a:rPr>
              <a:t>i</a:t>
            </a:r>
            <a:r>
              <a:rPr lang="en-US" spc="-10" dirty="0">
                <a:solidFill>
                  <a:srgbClr val="231F20"/>
                </a:solidFill>
                <a:latin typeface="Arial"/>
                <a:ea typeface="Calibri" panose="020F0502020204030204" pitchFamily="34" charset="0"/>
                <a:cs typeface="Arial"/>
              </a:rPr>
              <a:t>o</a:t>
            </a:r>
            <a:r>
              <a:rPr lang="en-US" dirty="0">
                <a:solidFill>
                  <a:srgbClr val="231F20"/>
                </a:solidFill>
                <a:latin typeface="Arial"/>
                <a:ea typeface="Calibri" panose="020F0502020204030204" pitchFamily="34" charset="0"/>
                <a:cs typeface="Arial"/>
              </a:rPr>
              <a:t>n</a:t>
            </a:r>
            <a:r>
              <a:rPr lang="en-US" spc="95" dirty="0">
                <a:solidFill>
                  <a:srgbClr val="231F20"/>
                </a:solidFill>
                <a:latin typeface="Arial"/>
                <a:ea typeface="Calibri" panose="020F0502020204030204" pitchFamily="34" charset="0"/>
                <a:cs typeface="Arial"/>
              </a:rPr>
              <a:t> </a:t>
            </a:r>
            <a:r>
              <a:rPr lang="en-US" spc="-10" dirty="0">
                <a:solidFill>
                  <a:srgbClr val="231F20"/>
                </a:solidFill>
                <a:latin typeface="Arial"/>
                <a:ea typeface="Calibri" panose="020F0502020204030204" pitchFamily="34" charset="0"/>
                <a:cs typeface="Arial"/>
              </a:rPr>
              <a:t>f</a:t>
            </a:r>
            <a:r>
              <a:rPr lang="en-US" spc="10" dirty="0">
                <a:solidFill>
                  <a:srgbClr val="231F20"/>
                </a:solidFill>
                <a:latin typeface="Arial"/>
                <a:ea typeface="Calibri" panose="020F0502020204030204" pitchFamily="34" charset="0"/>
                <a:cs typeface="Arial"/>
              </a:rPr>
              <a:t>o</a:t>
            </a:r>
            <a:r>
              <a:rPr lang="en-US" spc="5" dirty="0">
                <a:solidFill>
                  <a:srgbClr val="231F20"/>
                </a:solidFill>
                <a:latin typeface="Arial"/>
                <a:ea typeface="Calibri" panose="020F0502020204030204" pitchFamily="34" charset="0"/>
                <a:cs typeface="Arial"/>
              </a:rPr>
              <a:t>c</a:t>
            </a:r>
            <a:r>
              <a:rPr lang="en-US" spc="-5" dirty="0">
                <a:solidFill>
                  <a:srgbClr val="231F20"/>
                </a:solidFill>
                <a:latin typeface="Arial"/>
                <a:ea typeface="Calibri" panose="020F0502020204030204" pitchFamily="34" charset="0"/>
                <a:cs typeface="Arial"/>
              </a:rPr>
              <a:t>u</a:t>
            </a:r>
            <a:r>
              <a:rPr lang="en-US" spc="5" dirty="0">
                <a:solidFill>
                  <a:srgbClr val="231F20"/>
                </a:solidFill>
                <a:latin typeface="Arial"/>
                <a:ea typeface="Calibri" panose="020F0502020204030204" pitchFamily="34" charset="0"/>
                <a:cs typeface="Arial"/>
              </a:rPr>
              <a:t>se</a:t>
            </a:r>
            <a:r>
              <a:rPr lang="en-US" dirty="0">
                <a:solidFill>
                  <a:srgbClr val="231F20"/>
                </a:solidFill>
                <a:latin typeface="Arial"/>
                <a:ea typeface="Calibri" panose="020F0502020204030204" pitchFamily="34" charset="0"/>
                <a:cs typeface="Arial"/>
              </a:rPr>
              <a:t>d</a:t>
            </a:r>
            <a:r>
              <a:rPr lang="en-US" dirty="0">
                <a:latin typeface="Arial"/>
                <a:ea typeface="Calibri" panose="020F0502020204030204" pitchFamily="34" charset="0"/>
                <a:cs typeface="Arial"/>
              </a:rPr>
              <a:t> </a:t>
            </a:r>
            <a:r>
              <a:rPr lang="en-US" spc="-5" dirty="0">
                <a:solidFill>
                  <a:srgbClr val="231F20"/>
                </a:solidFill>
                <a:latin typeface="Arial"/>
                <a:ea typeface="Calibri" panose="020F0502020204030204" pitchFamily="34" charset="0"/>
                <a:cs typeface="Arial"/>
              </a:rPr>
              <a:t>n</a:t>
            </a:r>
            <a:r>
              <a:rPr lang="en-US" dirty="0">
                <a:solidFill>
                  <a:srgbClr val="231F20"/>
                </a:solidFill>
                <a:latin typeface="Arial"/>
                <a:ea typeface="Calibri" panose="020F0502020204030204" pitchFamily="34" charset="0"/>
                <a:cs typeface="Arial"/>
              </a:rPr>
              <a:t>e</a:t>
            </a:r>
            <a:r>
              <a:rPr lang="en-US" spc="-5" dirty="0">
                <a:solidFill>
                  <a:srgbClr val="231F20"/>
                </a:solidFill>
                <a:latin typeface="Arial"/>
                <a:ea typeface="Calibri" panose="020F0502020204030204" pitchFamily="34" charset="0"/>
                <a:cs typeface="Arial"/>
              </a:rPr>
              <a:t>g</a:t>
            </a:r>
            <a:r>
              <a:rPr lang="en-US" spc="-10" dirty="0">
                <a:solidFill>
                  <a:srgbClr val="231F20"/>
                </a:solidFill>
                <a:latin typeface="Arial"/>
                <a:ea typeface="Calibri" panose="020F0502020204030204" pitchFamily="34" charset="0"/>
                <a:cs typeface="Arial"/>
              </a:rPr>
              <a:t>o</a:t>
            </a:r>
            <a:r>
              <a:rPr lang="en-US" spc="5" dirty="0">
                <a:solidFill>
                  <a:srgbClr val="231F20"/>
                </a:solidFill>
                <a:latin typeface="Arial"/>
                <a:ea typeface="Calibri" panose="020F0502020204030204" pitchFamily="34" charset="0"/>
                <a:cs typeface="Arial"/>
              </a:rPr>
              <a:t>ti</a:t>
            </a:r>
            <a:r>
              <a:rPr lang="en-US" spc="-20" dirty="0">
                <a:solidFill>
                  <a:srgbClr val="231F20"/>
                </a:solidFill>
                <a:latin typeface="Arial"/>
                <a:ea typeface="Calibri" panose="020F0502020204030204" pitchFamily="34" charset="0"/>
                <a:cs typeface="Arial"/>
              </a:rPr>
              <a:t>a</a:t>
            </a:r>
            <a:r>
              <a:rPr lang="en-US" spc="5" dirty="0">
                <a:solidFill>
                  <a:srgbClr val="231F20"/>
                </a:solidFill>
                <a:latin typeface="Arial"/>
                <a:ea typeface="Calibri" panose="020F0502020204030204" pitchFamily="34" charset="0"/>
                <a:cs typeface="Arial"/>
              </a:rPr>
              <a:t>t</a:t>
            </a:r>
            <a:r>
              <a:rPr lang="en-US" dirty="0">
                <a:solidFill>
                  <a:srgbClr val="231F20"/>
                </a:solidFill>
                <a:latin typeface="Arial"/>
                <a:ea typeface="Calibri" panose="020F0502020204030204" pitchFamily="34" charset="0"/>
                <a:cs typeface="Arial"/>
              </a:rPr>
              <a:t>i</a:t>
            </a:r>
            <a:r>
              <a:rPr lang="en-US" spc="-10" dirty="0">
                <a:solidFill>
                  <a:srgbClr val="231F20"/>
                </a:solidFill>
                <a:latin typeface="Arial"/>
                <a:ea typeface="Calibri" panose="020F0502020204030204" pitchFamily="34" charset="0"/>
                <a:cs typeface="Arial"/>
              </a:rPr>
              <a:t>o</a:t>
            </a:r>
            <a:r>
              <a:rPr lang="en-US" dirty="0">
                <a:solidFill>
                  <a:srgbClr val="231F20"/>
                </a:solidFill>
                <a:latin typeface="Arial"/>
                <a:ea typeface="Calibri" panose="020F0502020204030204" pitchFamily="34" charset="0"/>
                <a:cs typeface="Arial"/>
              </a:rPr>
              <a:t>n</a:t>
            </a:r>
            <a:endParaRPr lang="en-US" dirty="0">
              <a:latin typeface="Arial"/>
              <a:ea typeface="Calibri" panose="020F0502020204030204" pitchFamily="34" charset="0"/>
              <a:cs typeface="Arial"/>
            </a:endParaRPr>
          </a:p>
          <a:p>
            <a:pPr marL="282575" marR="0" indent="-177800">
              <a:spcBef>
                <a:spcPts val="0"/>
              </a:spcBef>
              <a:spcAft>
                <a:spcPts val="1000"/>
              </a:spcAft>
              <a:buFont typeface="Arial"/>
              <a:buChar char="•"/>
            </a:pPr>
            <a:r>
              <a:rPr lang="en-US" spc="-15" dirty="0">
                <a:solidFill>
                  <a:srgbClr val="231F20"/>
                </a:solidFill>
                <a:latin typeface="Arial"/>
                <a:ea typeface="Calibri" panose="020F0502020204030204" pitchFamily="34" charset="0"/>
                <a:cs typeface="Arial"/>
              </a:rPr>
              <a:t>S</a:t>
            </a:r>
            <a:r>
              <a:rPr lang="en-US" spc="5" dirty="0">
                <a:solidFill>
                  <a:srgbClr val="231F20"/>
                </a:solidFill>
                <a:latin typeface="Arial"/>
                <a:ea typeface="Calibri" panose="020F0502020204030204" pitchFamily="34" charset="0"/>
                <a:cs typeface="Arial"/>
              </a:rPr>
              <a:t>t</a:t>
            </a:r>
            <a:r>
              <a:rPr lang="en-US" spc="-10" dirty="0">
                <a:solidFill>
                  <a:srgbClr val="231F20"/>
                </a:solidFill>
                <a:latin typeface="Arial"/>
                <a:ea typeface="Calibri" panose="020F0502020204030204" pitchFamily="34" charset="0"/>
                <a:cs typeface="Arial"/>
              </a:rPr>
              <a:t>r</a:t>
            </a:r>
            <a:r>
              <a:rPr lang="en-US" dirty="0">
                <a:solidFill>
                  <a:srgbClr val="231F20"/>
                </a:solidFill>
                <a:latin typeface="Arial"/>
                <a:ea typeface="Calibri" panose="020F0502020204030204" pitchFamily="34" charset="0"/>
                <a:cs typeface="Arial"/>
              </a:rPr>
              <a:t>e</a:t>
            </a:r>
            <a:r>
              <a:rPr lang="en-US" spc="-5" dirty="0">
                <a:solidFill>
                  <a:srgbClr val="231F20"/>
                </a:solidFill>
                <a:latin typeface="Arial"/>
                <a:ea typeface="Calibri" panose="020F0502020204030204" pitchFamily="34" charset="0"/>
                <a:cs typeface="Arial"/>
              </a:rPr>
              <a:t>n</a:t>
            </a:r>
            <a:r>
              <a:rPr lang="en-US" dirty="0">
                <a:solidFill>
                  <a:srgbClr val="231F20"/>
                </a:solidFill>
                <a:latin typeface="Arial"/>
                <a:ea typeface="Calibri" panose="020F0502020204030204" pitchFamily="34" charset="0"/>
                <a:cs typeface="Arial"/>
              </a:rPr>
              <a:t>g</a:t>
            </a:r>
            <a:r>
              <a:rPr lang="en-US" spc="5" dirty="0">
                <a:solidFill>
                  <a:srgbClr val="231F20"/>
                </a:solidFill>
                <a:latin typeface="Arial"/>
                <a:ea typeface="Calibri" panose="020F0502020204030204" pitchFamily="34" charset="0"/>
                <a:cs typeface="Arial"/>
              </a:rPr>
              <a:t>t</a:t>
            </a:r>
            <a:r>
              <a:rPr lang="en-US" spc="-5" dirty="0">
                <a:solidFill>
                  <a:srgbClr val="231F20"/>
                </a:solidFill>
                <a:latin typeface="Arial"/>
                <a:ea typeface="Calibri" panose="020F0502020204030204" pitchFamily="34" charset="0"/>
                <a:cs typeface="Arial"/>
              </a:rPr>
              <a:t>h</a:t>
            </a:r>
            <a:r>
              <a:rPr lang="en-US" dirty="0">
                <a:solidFill>
                  <a:srgbClr val="231F20"/>
                </a:solidFill>
                <a:latin typeface="Arial"/>
                <a:ea typeface="Calibri" panose="020F0502020204030204" pitchFamily="34" charset="0"/>
                <a:cs typeface="Arial"/>
              </a:rPr>
              <a:t>s/</a:t>
            </a:r>
            <a:r>
              <a:rPr lang="en-US" spc="-25" dirty="0">
                <a:solidFill>
                  <a:srgbClr val="231F20"/>
                </a:solidFill>
                <a:latin typeface="Arial"/>
                <a:ea typeface="Calibri" panose="020F0502020204030204" pitchFamily="34" charset="0"/>
                <a:cs typeface="Arial"/>
              </a:rPr>
              <a:t>N</a:t>
            </a:r>
            <a:r>
              <a:rPr lang="en-US" spc="5" dirty="0">
                <a:solidFill>
                  <a:srgbClr val="231F20"/>
                </a:solidFill>
                <a:latin typeface="Arial"/>
                <a:ea typeface="Calibri" panose="020F0502020204030204" pitchFamily="34" charset="0"/>
                <a:cs typeface="Arial"/>
              </a:rPr>
              <a:t>ee</a:t>
            </a:r>
            <a:r>
              <a:rPr lang="en-US" spc="-5" dirty="0">
                <a:solidFill>
                  <a:srgbClr val="231F20"/>
                </a:solidFill>
                <a:latin typeface="Arial"/>
                <a:ea typeface="Calibri" panose="020F0502020204030204" pitchFamily="34" charset="0"/>
                <a:cs typeface="Arial"/>
              </a:rPr>
              <a:t>d</a:t>
            </a:r>
            <a:r>
              <a:rPr lang="en-US" dirty="0">
                <a:solidFill>
                  <a:srgbClr val="231F20"/>
                </a:solidFill>
                <a:latin typeface="Arial"/>
                <a:ea typeface="Calibri" panose="020F0502020204030204" pitchFamily="34" charset="0"/>
                <a:cs typeface="Arial"/>
              </a:rPr>
              <a:t>s</a:t>
            </a:r>
            <a:r>
              <a:rPr lang="en-US" spc="185" dirty="0">
                <a:solidFill>
                  <a:srgbClr val="231F20"/>
                </a:solidFill>
                <a:latin typeface="Arial"/>
                <a:ea typeface="Calibri" panose="020F0502020204030204" pitchFamily="34" charset="0"/>
                <a:cs typeface="Arial"/>
              </a:rPr>
              <a:t> </a:t>
            </a:r>
            <a:r>
              <a:rPr lang="en-US" spc="-10" dirty="0">
                <a:solidFill>
                  <a:srgbClr val="231F20"/>
                </a:solidFill>
                <a:latin typeface="Arial"/>
                <a:ea typeface="Calibri" panose="020F0502020204030204" pitchFamily="34" charset="0"/>
                <a:cs typeface="Arial"/>
              </a:rPr>
              <a:t>a</a:t>
            </a:r>
            <a:r>
              <a:rPr lang="en-US" spc="-5" dirty="0">
                <a:solidFill>
                  <a:srgbClr val="231F20"/>
                </a:solidFill>
                <a:latin typeface="Arial"/>
                <a:ea typeface="Calibri" panose="020F0502020204030204" pitchFamily="34" charset="0"/>
                <a:cs typeface="Arial"/>
              </a:rPr>
              <a:t>n</a:t>
            </a:r>
            <a:r>
              <a:rPr lang="en-US" spc="5" dirty="0">
                <a:solidFill>
                  <a:srgbClr val="231F20"/>
                </a:solidFill>
                <a:latin typeface="Arial"/>
                <a:ea typeface="Calibri" panose="020F0502020204030204" pitchFamily="34" charset="0"/>
                <a:cs typeface="Arial"/>
              </a:rPr>
              <a:t>a</a:t>
            </a:r>
            <a:r>
              <a:rPr lang="en-US" spc="-5" dirty="0">
                <a:solidFill>
                  <a:srgbClr val="231F20"/>
                </a:solidFill>
                <a:latin typeface="Arial"/>
                <a:ea typeface="Calibri" panose="020F0502020204030204" pitchFamily="34" charset="0"/>
                <a:cs typeface="Arial"/>
              </a:rPr>
              <a:t>l</a:t>
            </a:r>
            <a:r>
              <a:rPr lang="en-US" dirty="0">
                <a:solidFill>
                  <a:srgbClr val="231F20"/>
                </a:solidFill>
                <a:latin typeface="Arial"/>
                <a:ea typeface="Calibri" panose="020F0502020204030204" pitchFamily="34" charset="0"/>
                <a:cs typeface="Arial"/>
              </a:rPr>
              <a:t>ys</a:t>
            </a:r>
            <a:r>
              <a:rPr lang="en-US" spc="-5" dirty="0">
                <a:solidFill>
                  <a:srgbClr val="231F20"/>
                </a:solidFill>
                <a:latin typeface="Arial"/>
                <a:ea typeface="Calibri" panose="020F0502020204030204" pitchFamily="34" charset="0"/>
                <a:cs typeface="Arial"/>
              </a:rPr>
              <a:t>i</a:t>
            </a:r>
            <a:r>
              <a:rPr lang="en-US" dirty="0">
                <a:solidFill>
                  <a:srgbClr val="231F20"/>
                </a:solidFill>
                <a:latin typeface="Arial"/>
                <a:ea typeface="Calibri" panose="020F0502020204030204" pitchFamily="34" charset="0"/>
                <a:cs typeface="Arial"/>
              </a:rPr>
              <a:t>s      </a:t>
            </a:r>
            <a:endParaRPr lang="en-US" dirty="0">
              <a:latin typeface="Arial"/>
              <a:ea typeface="Calibri" panose="020F0502020204030204" pitchFamily="34" charset="0"/>
              <a:cs typeface="Arial"/>
            </a:endParaRPr>
          </a:p>
          <a:p>
            <a:pPr algn="ctr">
              <a:spcBef>
                <a:spcPts val="0"/>
              </a:spcBef>
            </a:pPr>
            <a:endParaRPr lang="en-US" dirty="0">
              <a:solidFill>
                <a:srgbClr val="000000"/>
              </a:solidFill>
              <a:latin typeface="Arial"/>
              <a:cs typeface="Arial"/>
            </a:endParaRPr>
          </a:p>
        </p:txBody>
      </p:sp>
      <p:sp>
        <p:nvSpPr>
          <p:cNvPr id="6" name="Left-Right Arrow 5"/>
          <p:cNvSpPr/>
          <p:nvPr/>
        </p:nvSpPr>
        <p:spPr>
          <a:xfrm>
            <a:off x="2209800" y="3352800"/>
            <a:ext cx="1371600" cy="9144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a:off x="5715000" y="3276600"/>
            <a:ext cx="1143000" cy="91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81800" y="6172200"/>
            <a:ext cx="2841035" cy="461665"/>
          </a:xfrm>
          <a:prstGeom prst="rect">
            <a:avLst/>
          </a:prstGeom>
          <a:noFill/>
        </p:spPr>
        <p:txBody>
          <a:bodyPr wrap="square" rtlCol="0">
            <a:spAutoFit/>
          </a:bodyPr>
          <a:lstStyle/>
          <a:p>
            <a:r>
              <a:rPr lang="en-US" sz="2400" dirty="0"/>
              <a:t>Toolkit pp. 71-77</a:t>
            </a:r>
          </a:p>
        </p:txBody>
      </p:sp>
      <p:sp>
        <p:nvSpPr>
          <p:cNvPr id="11" name="TextBox 10"/>
          <p:cNvSpPr txBox="1"/>
          <p:nvPr/>
        </p:nvSpPr>
        <p:spPr>
          <a:xfrm>
            <a:off x="0" y="6550223"/>
            <a:ext cx="833469" cy="307777"/>
          </a:xfrm>
          <a:prstGeom prst="rect">
            <a:avLst/>
          </a:prstGeom>
          <a:noFill/>
        </p:spPr>
        <p:txBody>
          <a:bodyPr wrap="none" rtlCol="0">
            <a:spAutoFit/>
          </a:bodyPr>
          <a:lstStyle/>
          <a:p>
            <a:r>
              <a:rPr lang="en-US" sz="1400" dirty="0"/>
              <a:t>Slide 24</a:t>
            </a:r>
          </a:p>
        </p:txBody>
      </p:sp>
      <p:sp>
        <p:nvSpPr>
          <p:cNvPr id="12" name="Right Arrow 11"/>
          <p:cNvSpPr/>
          <p:nvPr/>
        </p:nvSpPr>
        <p:spPr>
          <a:xfrm rot="5400000">
            <a:off x="457200" y="2590800"/>
            <a:ext cx="800100" cy="1409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xmlns="" id="{87A1F1A9-3016-4021-9E2C-82F1F3F01547}"/>
              </a:ext>
            </a:extLst>
          </p:cNvPr>
          <p:cNvSpPr>
            <a:spLocks noGrp="1"/>
          </p:cNvSpPr>
          <p:nvPr>
            <p:ph type="sldNum" sz="quarter" idx="12"/>
          </p:nvPr>
        </p:nvSpPr>
        <p:spPr/>
        <p:txBody>
          <a:bodyPr/>
          <a:lstStyle/>
          <a:p>
            <a:fld id="{9BC4BBCC-BBD3-4C0F-BA08-4C95CA0FA794}" type="slidenum">
              <a:rPr lang="en-US" smtClean="0"/>
              <a:pPr/>
              <a:t>45</a:t>
            </a:fld>
            <a:endParaRPr lang="en-US" dirty="0"/>
          </a:p>
        </p:txBody>
      </p:sp>
    </p:spTree>
    <p:extLst>
      <p:ext uri="{BB962C8B-B14F-4D97-AF65-F5344CB8AC3E}">
        <p14:creationId xmlns:p14="http://schemas.microsoft.com/office/powerpoint/2010/main" val="177764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animBg="1"/>
      <p:bldP spid="8" grpId="0" animBg="1"/>
      <p:bldP spid="6" grpId="0" animBg="1"/>
      <p:bldP spid="7"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839200" cy="304800"/>
          </a:xfrm>
          <a:noFill/>
        </p:spPr>
        <p:txBody>
          <a:bodyPr>
            <a:normAutofit fontScale="90000"/>
          </a:bodyPr>
          <a:lstStyle/>
          <a:p>
            <a:pPr algn="ctr"/>
            <a:r>
              <a:rPr lang="en-US" dirty="0">
                <a:solidFill>
                  <a:schemeClr val="accent1"/>
                </a:solidFill>
              </a:rPr>
              <a:t> Staff Awareness of Opportunities </a:t>
            </a:r>
            <a:br>
              <a:rPr lang="en-US" dirty="0">
                <a:solidFill>
                  <a:schemeClr val="accent1"/>
                </a:solidFill>
              </a:rPr>
            </a:br>
            <a:r>
              <a:rPr lang="en-US" dirty="0">
                <a:solidFill>
                  <a:schemeClr val="accent1"/>
                </a:solidFill>
              </a:rPr>
              <a:t>&amp; Responsibilities</a:t>
            </a:r>
          </a:p>
        </p:txBody>
      </p:sp>
      <p:sp>
        <p:nvSpPr>
          <p:cNvPr id="3" name="Content Placeholder 2"/>
          <p:cNvSpPr>
            <a:spLocks noGrp="1"/>
          </p:cNvSpPr>
          <p:nvPr>
            <p:ph idx="1"/>
          </p:nvPr>
        </p:nvSpPr>
        <p:spPr>
          <a:xfrm>
            <a:off x="0" y="1676400"/>
            <a:ext cx="9144000" cy="5029200"/>
          </a:xfrm>
          <a:noFill/>
        </p:spPr>
        <p:txBody>
          <a:bodyPr>
            <a:normAutofit/>
          </a:bodyPr>
          <a:lstStyle/>
          <a:p>
            <a:pPr marL="293688" lvl="1" indent="-293688">
              <a:spcBef>
                <a:spcPts val="0"/>
              </a:spcBef>
              <a:buFont typeface="Wingdings" panose="05000000000000000000" pitchFamily="2" charset="2"/>
              <a:buChar char="v"/>
            </a:pPr>
            <a:r>
              <a:rPr lang="en-US" sz="2200" b="1" dirty="0">
                <a:latin typeface="Calibri"/>
                <a:cs typeface="Calibri"/>
              </a:rPr>
              <a:t>Company-wide use of Effective &amp; Efficient RA Assessment Process</a:t>
            </a:r>
          </a:p>
          <a:p>
            <a:pPr lvl="2">
              <a:spcBef>
                <a:spcPts val="0"/>
              </a:spcBef>
              <a:buFont typeface="Arial"/>
              <a:buChar char="•"/>
            </a:pPr>
            <a:r>
              <a:rPr lang="en-US" sz="2200" dirty="0">
                <a:latin typeface="Calibri"/>
                <a:cs typeface="Calibri"/>
              </a:rPr>
              <a:t>Clearly &amp; structured- </a:t>
            </a:r>
            <a:r>
              <a:rPr lang="en-US" sz="2200" i="1" dirty="0">
                <a:latin typeface="Calibri"/>
                <a:cs typeface="Calibri"/>
              </a:rPr>
              <a:t>forms</a:t>
            </a:r>
            <a:endParaRPr lang="en-US" sz="2200" dirty="0">
              <a:latin typeface="Calibri"/>
              <a:cs typeface="Calibri"/>
            </a:endParaRPr>
          </a:p>
          <a:p>
            <a:pPr lvl="2">
              <a:spcBef>
                <a:spcPts val="0"/>
              </a:spcBef>
              <a:buFont typeface="Arial"/>
              <a:buChar char="•"/>
            </a:pPr>
            <a:r>
              <a:rPr lang="en-US" sz="2200" dirty="0">
                <a:latin typeface="Calibri"/>
                <a:cs typeface="Calibri"/>
              </a:rPr>
              <a:t>Focus on process of interaction &amp; information assessment, while lowering emotional content and blaming</a:t>
            </a:r>
          </a:p>
          <a:p>
            <a:pPr marL="914400" lvl="2" indent="0">
              <a:spcBef>
                <a:spcPts val="0"/>
              </a:spcBef>
              <a:buNone/>
            </a:pPr>
            <a:endParaRPr lang="en-US" sz="2200" dirty="0">
              <a:latin typeface="Calibri"/>
              <a:cs typeface="Calibri"/>
            </a:endParaRPr>
          </a:p>
          <a:p>
            <a:pPr marL="342900" lvl="1" indent="-342900">
              <a:spcBef>
                <a:spcPts val="0"/>
              </a:spcBef>
              <a:buFont typeface="Wingdings" panose="05000000000000000000" pitchFamily="2" charset="2"/>
              <a:buChar char="v"/>
            </a:pPr>
            <a:r>
              <a:rPr lang="en-US" sz="2200" b="1" dirty="0">
                <a:latin typeface="Calibri"/>
                <a:cs typeface="Calibri"/>
              </a:rPr>
              <a:t>Providers need to educate/train staff on the American Disabilities Act (ADA), </a:t>
            </a:r>
            <a:r>
              <a:rPr lang="en-US" sz="2200" dirty="0">
                <a:latin typeface="Calibri"/>
                <a:cs typeface="Calibri"/>
              </a:rPr>
              <a:t>particularly the concept &amp; </a:t>
            </a:r>
            <a:r>
              <a:rPr lang="en-US" sz="2200" i="1" dirty="0">
                <a:latin typeface="Calibri"/>
                <a:cs typeface="Calibri"/>
              </a:rPr>
              <a:t>practice </a:t>
            </a:r>
            <a:r>
              <a:rPr lang="en-US" sz="2200" dirty="0">
                <a:latin typeface="Calibri"/>
                <a:cs typeface="Calibri"/>
              </a:rPr>
              <a:t>of RAs</a:t>
            </a:r>
          </a:p>
          <a:p>
            <a:pPr lvl="2">
              <a:spcBef>
                <a:spcPts val="0"/>
              </a:spcBef>
              <a:buFont typeface="Arial"/>
              <a:buChar char="•"/>
            </a:pPr>
            <a:r>
              <a:rPr lang="en-US" sz="2200" dirty="0">
                <a:latin typeface="Calibri"/>
                <a:cs typeface="Calibri"/>
              </a:rPr>
              <a:t>Supervisors have confidence to address rather than ignore</a:t>
            </a:r>
          </a:p>
          <a:p>
            <a:pPr marL="914400" lvl="2" indent="0">
              <a:spcBef>
                <a:spcPts val="0"/>
              </a:spcBef>
              <a:buNone/>
            </a:pPr>
            <a:endParaRPr lang="en-US" sz="2200" dirty="0">
              <a:latin typeface="Calibri"/>
              <a:cs typeface="Calibri"/>
            </a:endParaRPr>
          </a:p>
          <a:p>
            <a:pPr marL="342900" lvl="1" indent="-342900">
              <a:spcBef>
                <a:spcPts val="0"/>
              </a:spcBef>
              <a:buFont typeface="Wingdings" panose="05000000000000000000" pitchFamily="2" charset="2"/>
              <a:buChar char="v"/>
            </a:pPr>
            <a:r>
              <a:rPr lang="en-US" sz="2200" b="1" dirty="0">
                <a:latin typeface="Calibri"/>
                <a:cs typeface="Calibri"/>
              </a:rPr>
              <a:t>Transparency in RA Request &amp; Assessment Process </a:t>
            </a:r>
          </a:p>
          <a:p>
            <a:pPr lvl="2">
              <a:spcBef>
                <a:spcPts val="0"/>
              </a:spcBef>
              <a:buFont typeface="Arial"/>
              <a:buChar char="•"/>
            </a:pPr>
            <a:r>
              <a:rPr lang="en-US" sz="2200" dirty="0">
                <a:latin typeface="Calibri"/>
                <a:cs typeface="Calibri"/>
              </a:rPr>
              <a:t>Clear to all staff</a:t>
            </a:r>
          </a:p>
          <a:p>
            <a:pPr lvl="2">
              <a:spcBef>
                <a:spcPts val="0"/>
              </a:spcBef>
              <a:buFont typeface="Arial"/>
              <a:buChar char="•"/>
            </a:pPr>
            <a:r>
              <a:rPr lang="en-US" sz="2200" dirty="0">
                <a:latin typeface="Calibri"/>
                <a:cs typeface="Calibri"/>
              </a:rPr>
              <a:t>Many young adult peers would rather stop showing up to work instead of discussing on-the-job struggles </a:t>
            </a:r>
          </a:p>
        </p:txBody>
      </p:sp>
      <p:sp>
        <p:nvSpPr>
          <p:cNvPr id="4" name="TextBox 3"/>
          <p:cNvSpPr txBox="1"/>
          <p:nvPr/>
        </p:nvSpPr>
        <p:spPr>
          <a:xfrm>
            <a:off x="5562600" y="6248400"/>
            <a:ext cx="3461331" cy="461665"/>
          </a:xfrm>
          <a:prstGeom prst="rect">
            <a:avLst/>
          </a:prstGeom>
          <a:noFill/>
        </p:spPr>
        <p:txBody>
          <a:bodyPr wrap="square" rtlCol="0">
            <a:spAutoFit/>
          </a:bodyPr>
          <a:lstStyle/>
          <a:p>
            <a:pPr marL="0" indent="0" algn="r">
              <a:spcBef>
                <a:spcPts val="0"/>
              </a:spcBef>
              <a:spcAft>
                <a:spcPts val="1600"/>
              </a:spcAft>
              <a:buNone/>
            </a:pPr>
            <a:r>
              <a:rPr lang="en-US" sz="2400" dirty="0">
                <a:latin typeface="Arial"/>
                <a:cs typeface="Arial"/>
              </a:rPr>
              <a:t>Toolkit pp. 77-78</a:t>
            </a:r>
          </a:p>
        </p:txBody>
      </p:sp>
      <p:sp>
        <p:nvSpPr>
          <p:cNvPr id="5" name="TextBox 4"/>
          <p:cNvSpPr txBox="1"/>
          <p:nvPr/>
        </p:nvSpPr>
        <p:spPr>
          <a:xfrm>
            <a:off x="0" y="6550223"/>
            <a:ext cx="833469" cy="307777"/>
          </a:xfrm>
          <a:prstGeom prst="rect">
            <a:avLst/>
          </a:prstGeom>
          <a:noFill/>
        </p:spPr>
        <p:txBody>
          <a:bodyPr wrap="none" rtlCol="0">
            <a:spAutoFit/>
          </a:bodyPr>
          <a:lstStyle/>
          <a:p>
            <a:r>
              <a:rPr lang="en-US" sz="1400" dirty="0"/>
              <a:t>Slide 25</a:t>
            </a:r>
          </a:p>
        </p:txBody>
      </p:sp>
      <p:sp>
        <p:nvSpPr>
          <p:cNvPr id="6" name="Slide Number Placeholder 5">
            <a:extLst>
              <a:ext uri="{FF2B5EF4-FFF2-40B4-BE49-F238E27FC236}">
                <a16:creationId xmlns:a16="http://schemas.microsoft.com/office/drawing/2014/main" xmlns="" id="{BED0C3F2-F2F6-4771-BDEC-59BEAF116F6C}"/>
              </a:ext>
            </a:extLst>
          </p:cNvPr>
          <p:cNvSpPr>
            <a:spLocks noGrp="1"/>
          </p:cNvSpPr>
          <p:nvPr>
            <p:ph type="sldNum" sz="quarter" idx="12"/>
          </p:nvPr>
        </p:nvSpPr>
        <p:spPr/>
        <p:txBody>
          <a:bodyPr/>
          <a:lstStyle/>
          <a:p>
            <a:fld id="{9BC4BBCC-BBD3-4C0F-BA08-4C95CA0FA794}" type="slidenum">
              <a:rPr lang="en-US" smtClean="0"/>
              <a:pPr/>
              <a:t>46</a:t>
            </a:fld>
            <a:endParaRPr lang="en-US" dirty="0"/>
          </a:p>
        </p:txBody>
      </p:sp>
    </p:spTree>
    <p:extLst>
      <p:ext uri="{BB962C8B-B14F-4D97-AF65-F5344CB8AC3E}">
        <p14:creationId xmlns:p14="http://schemas.microsoft.com/office/powerpoint/2010/main" val="377527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42E821CD-7F9A-4D47-A0C9-C72E0008A493}"/>
              </a:ext>
            </a:extLst>
          </p:cNvPr>
          <p:cNvSpPr>
            <a:spLocks noGrp="1"/>
          </p:cNvSpPr>
          <p:nvPr>
            <p:ph type="subTitle" idx="1"/>
          </p:nvPr>
        </p:nvSpPr>
        <p:spPr>
          <a:xfrm>
            <a:off x="685800" y="3505200"/>
            <a:ext cx="7239000" cy="1752600"/>
          </a:xfrm>
        </p:spPr>
        <p:txBody>
          <a:bodyPr>
            <a:normAutofit/>
          </a:bodyPr>
          <a:lstStyle/>
          <a:p>
            <a:r>
              <a:rPr lang="en-US" sz="4000" b="1" dirty="0">
                <a:solidFill>
                  <a:srgbClr val="D7DE42"/>
                </a:solidFill>
              </a:rPr>
              <a:t>8. Preparing and engaging non-peer staff</a:t>
            </a:r>
          </a:p>
        </p:txBody>
      </p:sp>
      <p:sp>
        <p:nvSpPr>
          <p:cNvPr id="4" name="Slide Number Placeholder 3">
            <a:extLst>
              <a:ext uri="{FF2B5EF4-FFF2-40B4-BE49-F238E27FC236}">
                <a16:creationId xmlns:a16="http://schemas.microsoft.com/office/drawing/2014/main" xmlns="" id="{25E35C39-EAC9-4867-8D4C-FE4BBD0EE633}"/>
              </a:ext>
            </a:extLst>
          </p:cNvPr>
          <p:cNvSpPr>
            <a:spLocks noGrp="1"/>
          </p:cNvSpPr>
          <p:nvPr>
            <p:ph type="sldNum" sz="quarter" idx="12"/>
          </p:nvPr>
        </p:nvSpPr>
        <p:spPr/>
        <p:txBody>
          <a:bodyPr/>
          <a:lstStyle/>
          <a:p>
            <a:fld id="{9BC4BBCC-BBD3-4C0F-BA08-4C95CA0FA794}" type="slidenum">
              <a:rPr lang="en-US" smtClean="0"/>
              <a:pPr/>
              <a:t>47</a:t>
            </a:fld>
            <a:endParaRPr lang="en-US" dirty="0"/>
          </a:p>
        </p:txBody>
      </p:sp>
    </p:spTree>
    <p:extLst>
      <p:ext uri="{BB962C8B-B14F-4D97-AF65-F5344CB8AC3E}">
        <p14:creationId xmlns:p14="http://schemas.microsoft.com/office/powerpoint/2010/main" val="4211118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a:extLst>
              <a:ext uri="{FF2B5EF4-FFF2-40B4-BE49-F238E27FC236}">
                <a16:creationId xmlns:a16="http://schemas.microsoft.com/office/drawing/2014/main" xmlns="" id="{1D6ADEE3-CDD6-414B-B987-67A8049D369B}"/>
              </a:ext>
            </a:extLst>
          </p:cNvPr>
          <p:cNvSpPr>
            <a:spLocks noGrp="1" noChangeArrowheads="1"/>
          </p:cNvSpPr>
          <p:nvPr>
            <p:ph type="title"/>
          </p:nvPr>
        </p:nvSpPr>
        <p:spPr/>
        <p:txBody>
          <a:bodyPr>
            <a:normAutofit/>
          </a:bodyPr>
          <a:lstStyle/>
          <a:p>
            <a:pPr algn="l" eaLnBrk="1" hangingPunct="1"/>
            <a:r>
              <a:rPr lang="en-US" altLang="en-US" sz="3600" dirty="0">
                <a:solidFill>
                  <a:srgbClr val="4F81BD"/>
                </a:solidFill>
              </a:rPr>
              <a:t>Educating and supporting non-peer staff</a:t>
            </a:r>
          </a:p>
        </p:txBody>
      </p:sp>
      <p:sp>
        <p:nvSpPr>
          <p:cNvPr id="6147" name="Content Placeholder 3">
            <a:extLst>
              <a:ext uri="{FF2B5EF4-FFF2-40B4-BE49-F238E27FC236}">
                <a16:creationId xmlns:a16="http://schemas.microsoft.com/office/drawing/2014/main" xmlns="" id="{B699E746-BF34-4AD4-9DD1-82BDEB180736}"/>
              </a:ext>
            </a:extLst>
          </p:cNvPr>
          <p:cNvSpPr>
            <a:spLocks noGrp="1"/>
          </p:cNvSpPr>
          <p:nvPr>
            <p:ph idx="1"/>
          </p:nvPr>
        </p:nvSpPr>
        <p:spPr/>
        <p:txBody>
          <a:bodyPr>
            <a:normAutofit fontScale="92500"/>
          </a:bodyPr>
          <a:lstStyle/>
          <a:p>
            <a:pPr marL="0" indent="0">
              <a:buFontTx/>
              <a:buNone/>
              <a:defRPr/>
            </a:pPr>
            <a:r>
              <a:rPr lang="en-US" sz="2400" dirty="0"/>
              <a:t>Required trainings:</a:t>
            </a:r>
          </a:p>
          <a:p>
            <a:pPr>
              <a:defRPr/>
            </a:pPr>
            <a:r>
              <a:rPr lang="en-US" sz="2400" dirty="0"/>
              <a:t>The peer role, disclosure, boundaries, CPS code of ethics et al.</a:t>
            </a:r>
          </a:p>
          <a:p>
            <a:pPr>
              <a:defRPr/>
            </a:pPr>
            <a:r>
              <a:rPr lang="en-US" sz="2400" dirty="0"/>
              <a:t>Person-first language </a:t>
            </a:r>
          </a:p>
          <a:p>
            <a:pPr>
              <a:defRPr/>
            </a:pPr>
            <a:r>
              <a:rPr lang="en-US" sz="2400" dirty="0"/>
              <a:t>Myths of mental illness</a:t>
            </a:r>
          </a:p>
          <a:p>
            <a:pPr>
              <a:defRPr/>
            </a:pPr>
            <a:r>
              <a:rPr lang="en-US" sz="2400" dirty="0"/>
              <a:t>Person centered care and planning</a:t>
            </a:r>
          </a:p>
          <a:p>
            <a:pPr lvl="1">
              <a:defRPr/>
            </a:pPr>
            <a:r>
              <a:rPr lang="en-US" sz="2400" b="1" dirty="0"/>
              <a:t>Shared decision making</a:t>
            </a:r>
          </a:p>
          <a:p>
            <a:pPr>
              <a:defRPr/>
            </a:pPr>
            <a:r>
              <a:rPr lang="en-US" sz="2400" dirty="0"/>
              <a:t>Interacting with peers, including protocol for asking personal questions</a:t>
            </a:r>
          </a:p>
          <a:p>
            <a:pPr>
              <a:defRPr/>
            </a:pPr>
            <a:r>
              <a:rPr lang="en-US" sz="2400" dirty="0"/>
              <a:t>Active role for people with lived experience</a:t>
            </a:r>
          </a:p>
          <a:p>
            <a:pPr>
              <a:defRPr/>
            </a:pPr>
            <a:r>
              <a:rPr lang="en-US" sz="2400" dirty="0"/>
              <a:t>Making referrals to YA peers</a:t>
            </a:r>
          </a:p>
          <a:p>
            <a:pPr>
              <a:defRPr/>
            </a:pPr>
            <a:endParaRPr lang="en-US" sz="2400" dirty="0">
              <a:solidFill>
                <a:srgbClr val="262673"/>
              </a:solidFill>
            </a:endParaRPr>
          </a:p>
          <a:p>
            <a:pPr lvl="4">
              <a:defRPr/>
            </a:pPr>
            <a:endParaRPr lang="en-US" sz="1200" dirty="0">
              <a:solidFill>
                <a:schemeClr val="accent2"/>
              </a:solidFill>
            </a:endParaRPr>
          </a:p>
          <a:p>
            <a:pPr marL="1828800" lvl="4" indent="0" algn="r">
              <a:buFontTx/>
              <a:buNone/>
              <a:defRPr/>
            </a:pPr>
            <a:r>
              <a:rPr lang="en-US" sz="1400" dirty="0">
                <a:solidFill>
                  <a:schemeClr val="accent2"/>
                </a:solidFill>
              </a:rPr>
              <a:t>TK Chapter 8</a:t>
            </a:r>
          </a:p>
        </p:txBody>
      </p:sp>
    </p:spTree>
    <p:extLst>
      <p:ext uri="{BB962C8B-B14F-4D97-AF65-F5344CB8AC3E}">
        <p14:creationId xmlns:p14="http://schemas.microsoft.com/office/powerpoint/2010/main" val="3645018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73C5F-FE29-497E-84F4-92941E074268}"/>
              </a:ext>
            </a:extLst>
          </p:cNvPr>
          <p:cNvSpPr>
            <a:spLocks noGrp="1"/>
          </p:cNvSpPr>
          <p:nvPr>
            <p:ph type="title"/>
          </p:nvPr>
        </p:nvSpPr>
        <p:spPr/>
        <p:txBody>
          <a:bodyPr/>
          <a:lstStyle/>
          <a:p>
            <a:r>
              <a:rPr lang="en-US" dirty="0">
                <a:solidFill>
                  <a:srgbClr val="4F81BD"/>
                </a:solidFill>
              </a:rPr>
              <a:t>Management tools</a:t>
            </a:r>
          </a:p>
        </p:txBody>
      </p:sp>
      <p:sp>
        <p:nvSpPr>
          <p:cNvPr id="3" name="Content Placeholder 2">
            <a:extLst>
              <a:ext uri="{FF2B5EF4-FFF2-40B4-BE49-F238E27FC236}">
                <a16:creationId xmlns:a16="http://schemas.microsoft.com/office/drawing/2014/main" xmlns="" id="{11B30116-7615-4D3C-B2C1-07BFE9F04E22}"/>
              </a:ext>
            </a:extLst>
          </p:cNvPr>
          <p:cNvSpPr>
            <a:spLocks noGrp="1"/>
          </p:cNvSpPr>
          <p:nvPr>
            <p:ph idx="1"/>
          </p:nvPr>
        </p:nvSpPr>
        <p:spPr/>
        <p:txBody>
          <a:bodyPr>
            <a:normAutofit/>
          </a:bodyPr>
          <a:lstStyle/>
          <a:p>
            <a:r>
              <a:rPr lang="en-US" dirty="0"/>
              <a:t>“Meaningful Roles for Peer Providers in Integrated Healthcare”  manual</a:t>
            </a:r>
          </a:p>
          <a:p>
            <a:pPr lvl="1"/>
            <a:r>
              <a:rPr lang="en-US" dirty="0"/>
              <a:t> “Staff concerns self-assessment,” which helps to identify staff training needs (page 98);</a:t>
            </a:r>
          </a:p>
          <a:p>
            <a:r>
              <a:rPr lang="en-US" dirty="0"/>
              <a:t>	 Responses to staff on their concerns about the peer role (page 99);</a:t>
            </a:r>
          </a:p>
          <a:p>
            <a:r>
              <a:rPr lang="en-US" dirty="0"/>
              <a:t>	 Discussion questions for staff and peers (page 107).</a:t>
            </a:r>
          </a:p>
        </p:txBody>
      </p:sp>
      <p:sp>
        <p:nvSpPr>
          <p:cNvPr id="4" name="Slide Number Placeholder 3">
            <a:extLst>
              <a:ext uri="{FF2B5EF4-FFF2-40B4-BE49-F238E27FC236}">
                <a16:creationId xmlns:a16="http://schemas.microsoft.com/office/drawing/2014/main" xmlns="" id="{3A7386F5-62A7-4D92-93AB-E35C1F8BD70F}"/>
              </a:ext>
            </a:extLst>
          </p:cNvPr>
          <p:cNvSpPr>
            <a:spLocks noGrp="1"/>
          </p:cNvSpPr>
          <p:nvPr>
            <p:ph type="sldNum" sz="quarter" idx="12"/>
          </p:nvPr>
        </p:nvSpPr>
        <p:spPr/>
        <p:txBody>
          <a:bodyPr/>
          <a:lstStyle/>
          <a:p>
            <a:fld id="{9BC4BBCC-BBD3-4C0F-BA08-4C95CA0FA794}" type="slidenum">
              <a:rPr lang="en-US" smtClean="0"/>
              <a:pPr/>
              <a:t>49</a:t>
            </a:fld>
            <a:endParaRPr lang="en-US" dirty="0"/>
          </a:p>
        </p:txBody>
      </p:sp>
      <p:sp>
        <p:nvSpPr>
          <p:cNvPr id="7" name="Rectangle 6">
            <a:extLst>
              <a:ext uri="{FF2B5EF4-FFF2-40B4-BE49-F238E27FC236}">
                <a16:creationId xmlns:a16="http://schemas.microsoft.com/office/drawing/2014/main" xmlns="" id="{4898EDCB-C0E9-4A9F-9227-0C42D2C4EACC}"/>
              </a:ext>
            </a:extLst>
          </p:cNvPr>
          <p:cNvSpPr/>
          <p:nvPr/>
        </p:nvSpPr>
        <p:spPr>
          <a:xfrm>
            <a:off x="1981200" y="6126163"/>
            <a:ext cx="4572000" cy="646331"/>
          </a:xfrm>
          <a:prstGeom prst="rect">
            <a:avLst/>
          </a:prstGeom>
        </p:spPr>
        <p:txBody>
          <a:bodyPr>
            <a:spAutoFit/>
          </a:bodyPr>
          <a:lstStyle/>
          <a:p>
            <a:r>
              <a:rPr lang="en-US" dirty="0"/>
              <a:t>California Association of Social Rehabilitation Agencies (CASRA)</a:t>
            </a:r>
          </a:p>
        </p:txBody>
      </p:sp>
    </p:spTree>
    <p:extLst>
      <p:ext uri="{BB962C8B-B14F-4D97-AF65-F5344CB8AC3E}">
        <p14:creationId xmlns:p14="http://schemas.microsoft.com/office/powerpoint/2010/main" val="374598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800" dirty="0">
                <a:solidFill>
                  <a:srgbClr val="4F81BD"/>
                </a:solidFill>
                <a:latin typeface="Khmer UI" pitchFamily="34" charset="0"/>
                <a:cs typeface="Khmer UI" pitchFamily="34" charset="0"/>
              </a:rPr>
              <a:t>What Informed the Toolkit? </a:t>
            </a:r>
          </a:p>
        </p:txBody>
      </p:sp>
      <p:sp>
        <p:nvSpPr>
          <p:cNvPr id="3" name="Content Placeholder 2"/>
          <p:cNvSpPr>
            <a:spLocks noGrp="1"/>
          </p:cNvSpPr>
          <p:nvPr>
            <p:ph idx="1"/>
          </p:nvPr>
        </p:nvSpPr>
        <p:spPr>
          <a:xfrm>
            <a:off x="533400" y="1524000"/>
            <a:ext cx="8382000" cy="4876800"/>
          </a:xfrm>
        </p:spPr>
        <p:txBody>
          <a:bodyPr>
            <a:normAutofit/>
          </a:bodyPr>
          <a:lstStyle/>
          <a:p>
            <a:pPr>
              <a:spcBef>
                <a:spcPts val="0"/>
              </a:spcBef>
            </a:pPr>
            <a:r>
              <a:rPr lang="en-US" dirty="0"/>
              <a:t>Multi-dimensional experiences of co-authors</a:t>
            </a:r>
          </a:p>
          <a:p>
            <a:pPr>
              <a:spcBef>
                <a:spcPts val="0"/>
              </a:spcBef>
            </a:pPr>
            <a:endParaRPr lang="en-US" dirty="0"/>
          </a:p>
          <a:p>
            <a:pPr>
              <a:spcBef>
                <a:spcPts val="0"/>
              </a:spcBef>
            </a:pPr>
            <a:r>
              <a:rPr lang="en-US" dirty="0"/>
              <a:t>Through Transitions RTC: SAMHSA/NIDILRR grant</a:t>
            </a:r>
          </a:p>
          <a:p>
            <a:pPr>
              <a:spcBef>
                <a:spcPts val="0"/>
              </a:spcBef>
            </a:pPr>
            <a:endParaRPr lang="en-US" dirty="0"/>
          </a:p>
          <a:p>
            <a:pPr>
              <a:spcBef>
                <a:spcPts val="0"/>
              </a:spcBef>
            </a:pPr>
            <a:r>
              <a:rPr lang="en-US" dirty="0"/>
              <a:t>Existing &amp; own research</a:t>
            </a:r>
          </a:p>
          <a:p>
            <a:pPr>
              <a:spcBef>
                <a:spcPts val="0"/>
              </a:spcBef>
            </a:pPr>
            <a:endParaRPr lang="en-US" dirty="0"/>
          </a:p>
          <a:p>
            <a:pPr>
              <a:spcBef>
                <a:spcPts val="0"/>
              </a:spcBef>
            </a:pPr>
            <a:r>
              <a:rPr lang="en-US" dirty="0"/>
              <a:t>Advisory board</a:t>
            </a:r>
          </a:p>
          <a:p>
            <a:pPr>
              <a:spcBef>
                <a:spcPts val="0"/>
              </a:spcBef>
            </a:pPr>
            <a:endParaRPr lang="en-US" dirty="0"/>
          </a:p>
          <a:p>
            <a:pPr>
              <a:spcBef>
                <a:spcPts val="0"/>
              </a:spcBef>
            </a:pPr>
            <a:r>
              <a:rPr lang="en-US" dirty="0"/>
              <a:t>Many focus groups &amp; other meetings with young adult peers &amp; employers over the last 3 years</a:t>
            </a:r>
          </a:p>
        </p:txBody>
      </p:sp>
      <p:sp>
        <p:nvSpPr>
          <p:cNvPr id="4" name="TextBox 3"/>
          <p:cNvSpPr txBox="1"/>
          <p:nvPr/>
        </p:nvSpPr>
        <p:spPr>
          <a:xfrm>
            <a:off x="0" y="6557665"/>
            <a:ext cx="732893" cy="307777"/>
          </a:xfrm>
          <a:prstGeom prst="rect">
            <a:avLst/>
          </a:prstGeom>
          <a:noFill/>
        </p:spPr>
        <p:txBody>
          <a:bodyPr wrap="none" rtlCol="0">
            <a:spAutoFit/>
          </a:bodyPr>
          <a:lstStyle/>
          <a:p>
            <a:r>
              <a:rPr lang="en-US" sz="1400" dirty="0"/>
              <a:t>Slide 5</a:t>
            </a:r>
          </a:p>
        </p:txBody>
      </p:sp>
      <p:sp>
        <p:nvSpPr>
          <p:cNvPr id="5" name="Slide Number Placeholder 4">
            <a:extLst>
              <a:ext uri="{FF2B5EF4-FFF2-40B4-BE49-F238E27FC236}">
                <a16:creationId xmlns:a16="http://schemas.microsoft.com/office/drawing/2014/main" xmlns="" id="{D3C116D9-4FB6-4117-B468-DEA6B1649F92}"/>
              </a:ext>
            </a:extLst>
          </p:cNvPr>
          <p:cNvSpPr>
            <a:spLocks noGrp="1"/>
          </p:cNvSpPr>
          <p:nvPr>
            <p:ph type="sldNum" sz="quarter" idx="12"/>
          </p:nvPr>
        </p:nvSpPr>
        <p:spPr/>
        <p:txBody>
          <a:bodyPr/>
          <a:lstStyle/>
          <a:p>
            <a:fld id="{9BC4BBCC-BBD3-4C0F-BA08-4C95CA0FA794}" type="slidenum">
              <a:rPr lang="en-US" smtClean="0"/>
              <a:pPr/>
              <a:t>5</a:t>
            </a:fld>
            <a:endParaRPr lang="en-US" dirty="0"/>
          </a:p>
        </p:txBody>
      </p:sp>
    </p:spTree>
    <p:extLst>
      <p:ext uri="{BB962C8B-B14F-4D97-AF65-F5344CB8AC3E}">
        <p14:creationId xmlns:p14="http://schemas.microsoft.com/office/powerpoint/2010/main" val="260760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A97ECC-4D32-4002-99AB-4D7DDF47B533}"/>
              </a:ext>
            </a:extLst>
          </p:cNvPr>
          <p:cNvSpPr>
            <a:spLocks noGrp="1"/>
          </p:cNvSpPr>
          <p:nvPr>
            <p:ph type="title"/>
          </p:nvPr>
        </p:nvSpPr>
        <p:spPr/>
        <p:txBody>
          <a:bodyPr>
            <a:normAutofit/>
          </a:bodyPr>
          <a:lstStyle/>
          <a:p>
            <a:r>
              <a:rPr lang="en-US" dirty="0">
                <a:solidFill>
                  <a:srgbClr val="4F81BD"/>
                </a:solidFill>
              </a:rPr>
              <a:t>Key components of effective trainings </a:t>
            </a:r>
          </a:p>
        </p:txBody>
      </p:sp>
      <p:sp>
        <p:nvSpPr>
          <p:cNvPr id="3" name="Content Placeholder 2">
            <a:extLst>
              <a:ext uri="{FF2B5EF4-FFF2-40B4-BE49-F238E27FC236}">
                <a16:creationId xmlns:a16="http://schemas.microsoft.com/office/drawing/2014/main" xmlns="" id="{CFDE3C89-E768-4AC6-9A0F-F0F30509716F}"/>
              </a:ext>
            </a:extLst>
          </p:cNvPr>
          <p:cNvSpPr>
            <a:spLocks noGrp="1"/>
          </p:cNvSpPr>
          <p:nvPr>
            <p:ph idx="1"/>
          </p:nvPr>
        </p:nvSpPr>
        <p:spPr/>
        <p:txBody>
          <a:bodyPr>
            <a:normAutofit/>
          </a:bodyPr>
          <a:lstStyle/>
          <a:p>
            <a:pPr marL="0" marR="0" indent="45720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Young adult peers take an active role in developing and presenting the training.  led or co-led by peers  conditions (SMHC), and  share their recovery stories.</a:t>
            </a:r>
          </a:p>
          <a:p>
            <a:pPr marL="0" marR="0" indent="45720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Trainings are offered on a regular basis, with materials available via agency intranet.</a:t>
            </a: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Active learning methods (e.g., discussion; games),   “role plays” b “Real-Plays”,</a:t>
            </a:r>
          </a:p>
          <a:p>
            <a:endParaRPr lang="en-US" dirty="0"/>
          </a:p>
        </p:txBody>
      </p:sp>
      <p:sp>
        <p:nvSpPr>
          <p:cNvPr id="4" name="Slide Number Placeholder 3">
            <a:extLst>
              <a:ext uri="{FF2B5EF4-FFF2-40B4-BE49-F238E27FC236}">
                <a16:creationId xmlns:a16="http://schemas.microsoft.com/office/drawing/2014/main" xmlns="" id="{ED13DDF8-CEAF-494C-9998-A99DEF91F516}"/>
              </a:ext>
            </a:extLst>
          </p:cNvPr>
          <p:cNvSpPr>
            <a:spLocks noGrp="1"/>
          </p:cNvSpPr>
          <p:nvPr>
            <p:ph type="sldNum" sz="quarter" idx="12"/>
          </p:nvPr>
        </p:nvSpPr>
        <p:spPr/>
        <p:txBody>
          <a:bodyPr/>
          <a:lstStyle/>
          <a:p>
            <a:fld id="{9BC4BBCC-BBD3-4C0F-BA08-4C95CA0FA794}" type="slidenum">
              <a:rPr lang="en-US" smtClean="0"/>
              <a:pPr/>
              <a:t>50</a:t>
            </a:fld>
            <a:endParaRPr lang="en-US" dirty="0"/>
          </a:p>
        </p:txBody>
      </p:sp>
    </p:spTree>
    <p:extLst>
      <p:ext uri="{BB962C8B-B14F-4D97-AF65-F5344CB8AC3E}">
        <p14:creationId xmlns:p14="http://schemas.microsoft.com/office/powerpoint/2010/main" val="24892910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a:extLst>
              <a:ext uri="{FF2B5EF4-FFF2-40B4-BE49-F238E27FC236}">
                <a16:creationId xmlns:a16="http://schemas.microsoft.com/office/drawing/2014/main" xmlns="" id="{F396FCA5-55FF-44D7-AE4D-74E5B074834F}"/>
              </a:ext>
            </a:extLst>
          </p:cNvPr>
          <p:cNvSpPr>
            <a:spLocks noGrp="1" noChangeArrowheads="1"/>
          </p:cNvSpPr>
          <p:nvPr>
            <p:ph type="title"/>
          </p:nvPr>
        </p:nvSpPr>
        <p:spPr/>
        <p:txBody>
          <a:bodyPr/>
          <a:lstStyle/>
          <a:p>
            <a:pPr eaLnBrk="1" hangingPunct="1"/>
            <a:r>
              <a:rPr lang="en-US" altLang="en-US" dirty="0">
                <a:solidFill>
                  <a:srgbClr val="FF0000"/>
                </a:solidFill>
              </a:rPr>
              <a:t>Workshop 1 </a:t>
            </a:r>
          </a:p>
        </p:txBody>
      </p:sp>
      <p:sp>
        <p:nvSpPr>
          <p:cNvPr id="6147" name="Content Placeholder 3">
            <a:extLst>
              <a:ext uri="{FF2B5EF4-FFF2-40B4-BE49-F238E27FC236}">
                <a16:creationId xmlns:a16="http://schemas.microsoft.com/office/drawing/2014/main" xmlns="" id="{A367050A-FB37-4676-9C8C-3159AE20C381}"/>
              </a:ext>
            </a:extLst>
          </p:cNvPr>
          <p:cNvSpPr>
            <a:spLocks noGrp="1"/>
          </p:cNvSpPr>
          <p:nvPr>
            <p:ph idx="1"/>
          </p:nvPr>
        </p:nvSpPr>
        <p:spPr>
          <a:pattFill prst="pct50">
            <a:fgClr>
              <a:schemeClr val="accent3">
                <a:lumMod val="85000"/>
              </a:schemeClr>
            </a:fgClr>
            <a:bgClr>
              <a:schemeClr val="bg1"/>
            </a:bgClr>
          </a:pattFill>
        </p:spPr>
        <p:txBody>
          <a:bodyPr/>
          <a:lstStyle/>
          <a:p>
            <a:pPr eaLnBrk="1" hangingPunct="1">
              <a:defRPr/>
            </a:pPr>
            <a:endParaRPr lang="en-US" dirty="0">
              <a:solidFill>
                <a:schemeClr val="accent1">
                  <a:lumMod val="50000"/>
                </a:schemeClr>
              </a:solidFill>
            </a:endParaRPr>
          </a:p>
          <a:p>
            <a:pPr marL="0" indent="0" eaLnBrk="1" hangingPunct="1">
              <a:buFontTx/>
              <a:buNone/>
              <a:defRPr/>
            </a:pPr>
            <a:endParaRPr lang="en-US" dirty="0">
              <a:solidFill>
                <a:srgbClr val="FF0000"/>
              </a:solidFill>
            </a:endParaRPr>
          </a:p>
          <a:p>
            <a:pPr marL="0" indent="0" eaLnBrk="1" hangingPunct="1">
              <a:buFontTx/>
              <a:buNone/>
              <a:defRPr/>
            </a:pPr>
            <a:r>
              <a:rPr lang="en-US" dirty="0">
                <a:solidFill>
                  <a:srgbClr val="FF0000"/>
                </a:solidFill>
              </a:rPr>
              <a:t>SHARED DECISION MAKING</a:t>
            </a:r>
            <a:br>
              <a:rPr lang="en-US" dirty="0">
                <a:solidFill>
                  <a:srgbClr val="FF0000"/>
                </a:solidFill>
              </a:rPr>
            </a:br>
            <a:r>
              <a:rPr lang="en-US" dirty="0">
                <a:solidFill>
                  <a:srgbClr val="FF0000"/>
                </a:solidFill>
              </a:rPr>
              <a:t>IN FIRST EPISODE PSYCHOSIS</a:t>
            </a:r>
          </a:p>
          <a:p>
            <a:pPr marL="400050" lvl="1" indent="0">
              <a:buFontTx/>
              <a:buNone/>
              <a:defRPr/>
            </a:pPr>
            <a:endParaRPr lang="en-US" sz="1200" dirty="0"/>
          </a:p>
          <a:p>
            <a:pPr marL="400050" lvl="1" indent="0">
              <a:buFontTx/>
              <a:buNone/>
              <a:defRPr/>
            </a:pPr>
            <a:r>
              <a:rPr lang="en-US" sz="1400" dirty="0"/>
              <a:t>Jonathan Delman, PhD, JD, MPH</a:t>
            </a:r>
          </a:p>
          <a:p>
            <a:pPr marL="400050" lvl="1" indent="0">
              <a:buFontTx/>
              <a:buNone/>
              <a:defRPr/>
            </a:pPr>
            <a:r>
              <a:rPr lang="en-US" sz="1400" dirty="0"/>
              <a:t>Assistant Research Professor, </a:t>
            </a:r>
          </a:p>
          <a:p>
            <a:pPr marL="400050" lvl="1" indent="0">
              <a:buFontTx/>
              <a:buNone/>
              <a:defRPr/>
            </a:pPr>
            <a:r>
              <a:rPr lang="en-US" sz="1400" dirty="0"/>
              <a:t>Transitions to Adulthood Research and Training Center, </a:t>
            </a:r>
            <a:r>
              <a:rPr lang="en-US" sz="1400" dirty="0">
                <a:hlinkClick r:id="rId3"/>
              </a:rPr>
              <a:t>https://www.umassmed.edu/transitionsrtc</a:t>
            </a:r>
            <a:r>
              <a:rPr lang="en-US" sz="1400" dirty="0"/>
              <a:t>, UMass Medical School</a:t>
            </a:r>
          </a:p>
          <a:p>
            <a:pPr marL="0" indent="0" algn="ctr">
              <a:buFontTx/>
              <a:buNone/>
              <a:defRPr/>
            </a:pPr>
            <a:endParaRPr lang="en-US" sz="1400" dirty="0"/>
          </a:p>
          <a:p>
            <a:pPr marL="0" indent="0" algn="ctr">
              <a:buFontTx/>
              <a:buNone/>
              <a:defRPr/>
            </a:pPr>
            <a:endParaRPr lang="en-US" sz="1400" dirty="0"/>
          </a:p>
          <a:p>
            <a:pPr marL="0" indent="0" algn="ctr">
              <a:buFontTx/>
              <a:buNone/>
              <a:defRPr/>
            </a:pPr>
            <a:r>
              <a:rPr lang="en-US" sz="1400" dirty="0"/>
              <a:t> </a:t>
            </a:r>
          </a:p>
          <a:p>
            <a:pPr marL="0" indent="0">
              <a:buFontTx/>
              <a:buNone/>
              <a:defRPr/>
            </a:pPr>
            <a:r>
              <a:rPr lang="en-US" sz="1400" i="1" dirty="0"/>
              <a:t> </a:t>
            </a:r>
          </a:p>
          <a:p>
            <a:pPr marL="0" indent="0" eaLnBrk="1" hangingPunct="1">
              <a:buFontTx/>
              <a:buNone/>
              <a:defRPr/>
            </a:pPr>
            <a:endParaRPr lang="en-US" altLang="en-US" dirty="0"/>
          </a:p>
        </p:txBody>
      </p:sp>
      <p:sp>
        <p:nvSpPr>
          <p:cNvPr id="54276" name="Slide Number Placeholder 1">
            <a:extLst>
              <a:ext uri="{FF2B5EF4-FFF2-40B4-BE49-F238E27FC236}">
                <a16:creationId xmlns:a16="http://schemas.microsoft.com/office/drawing/2014/main" xmlns="" id="{B21D11FA-4D93-48C2-8E5F-7E959031E82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b="0" dirty="0">
                <a:latin typeface="Calibri" panose="020F0502020204030204" pitchFamily="34" charset="0"/>
              </a:rPr>
              <a:t>Slide </a:t>
            </a:r>
            <a:fld id="{9F00A60E-4D42-4916-81CA-EF0576DFFC48}" type="slidenum">
              <a:rPr lang="en-US" altLang="en-US" sz="1400" b="0" smtClean="0">
                <a:latin typeface="Calibri" panose="020F0502020204030204" pitchFamily="34" charset="0"/>
              </a:rPr>
              <a:pPr>
                <a:spcBef>
                  <a:spcPct val="0"/>
                </a:spcBef>
                <a:buClrTx/>
                <a:buFontTx/>
                <a:buNone/>
              </a:pPr>
              <a:t>51</a:t>
            </a:fld>
            <a:endParaRPr lang="en-US" altLang="en-US" sz="1400" b="0" dirty="0">
              <a:latin typeface="Calibri" panose="020F0502020204030204" pitchFamily="34" charset="0"/>
            </a:endParaRPr>
          </a:p>
        </p:txBody>
      </p:sp>
    </p:spTree>
    <p:extLst>
      <p:ext uri="{BB962C8B-B14F-4D97-AF65-F5344CB8AC3E}">
        <p14:creationId xmlns:p14="http://schemas.microsoft.com/office/powerpoint/2010/main" val="3625568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Title 2">
            <a:extLst>
              <a:ext uri="{FF2B5EF4-FFF2-40B4-BE49-F238E27FC236}">
                <a16:creationId xmlns:a16="http://schemas.microsoft.com/office/drawing/2014/main" xmlns="" id="{B1E47190-9D51-4A02-8A10-6BD54889E965}"/>
              </a:ext>
            </a:extLst>
          </p:cNvPr>
          <p:cNvSpPr>
            <a:spLocks noGrp="1" noChangeArrowheads="1"/>
          </p:cNvSpPr>
          <p:nvPr>
            <p:ph type="title"/>
          </p:nvPr>
        </p:nvSpPr>
        <p:spPr/>
        <p:txBody>
          <a:bodyPr>
            <a:normAutofit fontScale="90000"/>
          </a:bodyPr>
          <a:lstStyle/>
          <a:p>
            <a:pPr algn="l" eaLnBrk="1" hangingPunct="1"/>
            <a:r>
              <a:rPr lang="en-US" altLang="en-US" sz="3600" dirty="0">
                <a:solidFill>
                  <a:srgbClr val="FF0000"/>
                </a:solidFill>
              </a:rPr>
              <a:t>Informed Consent, Providers’ responsibility</a:t>
            </a:r>
          </a:p>
        </p:txBody>
      </p:sp>
      <p:sp>
        <p:nvSpPr>
          <p:cNvPr id="6147" name="Content Placeholder 3">
            <a:extLst>
              <a:ext uri="{FF2B5EF4-FFF2-40B4-BE49-F238E27FC236}">
                <a16:creationId xmlns:a16="http://schemas.microsoft.com/office/drawing/2014/main" xmlns="" id="{1C9597BE-FBCD-48F2-A34A-D1E0CFAB627B}"/>
              </a:ext>
            </a:extLst>
          </p:cNvPr>
          <p:cNvSpPr>
            <a:spLocks noGrp="1"/>
          </p:cNvSpPr>
          <p:nvPr>
            <p:ph idx="1"/>
          </p:nvPr>
        </p:nvSpPr>
        <p:spPr>
          <a:pattFill prst="pct50">
            <a:fgClr>
              <a:schemeClr val="accent3">
                <a:lumMod val="85000"/>
              </a:schemeClr>
            </a:fgClr>
            <a:bgClr>
              <a:schemeClr val="bg1"/>
            </a:bgClr>
          </a:pattFill>
        </p:spPr>
        <p:txBody>
          <a:bodyPr/>
          <a:lstStyle/>
          <a:p>
            <a:pPr>
              <a:defRPr/>
            </a:pPr>
            <a:r>
              <a:rPr lang="en-US" sz="1600" b="0" dirty="0"/>
              <a:t>“A description of the condition being treated;</a:t>
            </a:r>
          </a:p>
          <a:p>
            <a:pPr>
              <a:defRPr/>
            </a:pPr>
            <a:r>
              <a:rPr lang="en-US" sz="1600" b="0" dirty="0"/>
              <a:t>An explanation of the proposed treatment;</a:t>
            </a:r>
          </a:p>
          <a:p>
            <a:pPr>
              <a:defRPr/>
            </a:pPr>
            <a:r>
              <a:rPr lang="en-US" sz="1600" b="0" dirty="0"/>
              <a:t>An explanation of the </a:t>
            </a:r>
            <a:r>
              <a:rPr lang="en-US" sz="1600" dirty="0"/>
              <a:t>risks, side effects </a:t>
            </a:r>
            <a:r>
              <a:rPr lang="en-US" sz="1600" b="0" dirty="0"/>
              <a:t>and benefits of the proposed treatment; </a:t>
            </a:r>
          </a:p>
          <a:p>
            <a:pPr>
              <a:defRPr/>
            </a:pPr>
            <a:r>
              <a:rPr lang="en-US" sz="1600" b="0" dirty="0"/>
              <a:t>An explanation of alternatives to the proposed treatment as well as the risks, benefits and side effects of the alternatives to the proposed treatment;</a:t>
            </a:r>
          </a:p>
          <a:p>
            <a:pPr>
              <a:defRPr/>
            </a:pPr>
            <a:r>
              <a:rPr lang="en-US" sz="1600" b="0" dirty="0"/>
              <a:t>An explanation of the right to freely consent to or refuse the treatment without coercion, retaliation or punishment, including loss of privileges, threat/use of restraints, discharge, guardianship or Rogers orders…</a:t>
            </a:r>
          </a:p>
          <a:p>
            <a:pPr>
              <a:defRPr/>
            </a:pPr>
            <a:r>
              <a:rPr lang="en-US" sz="1600" b="0" dirty="0"/>
              <a:t>An explanation of the </a:t>
            </a:r>
            <a:r>
              <a:rPr lang="en-US" sz="1600" dirty="0"/>
              <a:t>right to withdraw </a:t>
            </a:r>
            <a:r>
              <a:rPr lang="en-US" sz="1600" b="0" dirty="0"/>
              <a:t>one’s consent to treatment, orally or in writing, at any time…”* </a:t>
            </a:r>
          </a:p>
          <a:p>
            <a:pPr marL="0" indent="0">
              <a:buFontTx/>
              <a:buNone/>
              <a:defRPr/>
            </a:pPr>
            <a:r>
              <a:rPr lang="en-US" sz="1600" b="0" dirty="0"/>
              <a:t>Subject to capacity to provide consent-  </a:t>
            </a:r>
            <a:r>
              <a:rPr lang="en-US" sz="1600" b="0" u="sng" dirty="0"/>
              <a:t>Rogers guardianship</a:t>
            </a:r>
            <a:r>
              <a:rPr lang="en-US" sz="1600" b="0" dirty="0"/>
              <a:t>.</a:t>
            </a:r>
          </a:p>
          <a:p>
            <a:pPr marL="0" indent="0">
              <a:buFontTx/>
              <a:buNone/>
              <a:defRPr/>
            </a:pPr>
            <a:endParaRPr lang="en-US" sz="1600" b="0" dirty="0"/>
          </a:p>
          <a:p>
            <a:pPr marL="0" indent="0">
              <a:buFontTx/>
              <a:buNone/>
              <a:defRPr/>
            </a:pPr>
            <a:r>
              <a:rPr lang="en-US" sz="1600" b="0" dirty="0"/>
              <a:t>*DMH Informed Consent Policy</a:t>
            </a:r>
          </a:p>
          <a:p>
            <a:pPr eaLnBrk="1" hangingPunct="1">
              <a:defRPr/>
            </a:pPr>
            <a:endParaRPr lang="en-US" altLang="en-US" dirty="0"/>
          </a:p>
        </p:txBody>
      </p:sp>
      <p:sp>
        <p:nvSpPr>
          <p:cNvPr id="56324" name="Slide Number Placeholder 1">
            <a:extLst>
              <a:ext uri="{FF2B5EF4-FFF2-40B4-BE49-F238E27FC236}">
                <a16:creationId xmlns:a16="http://schemas.microsoft.com/office/drawing/2014/main" xmlns="" id="{F347B6B6-763D-4350-8AC0-A6981A8A320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b="0" dirty="0">
                <a:latin typeface="Calibri" panose="020F0502020204030204" pitchFamily="34" charset="0"/>
              </a:rPr>
              <a:t>Slide </a:t>
            </a:r>
            <a:fld id="{86EDBF51-46CB-46E9-8335-1748A324CC80}" type="slidenum">
              <a:rPr lang="en-US" altLang="en-US" sz="1400" b="0" smtClean="0">
                <a:latin typeface="Calibri" panose="020F0502020204030204" pitchFamily="34" charset="0"/>
              </a:rPr>
              <a:pPr>
                <a:spcBef>
                  <a:spcPct val="0"/>
                </a:spcBef>
                <a:buClrTx/>
                <a:buFontTx/>
                <a:buNone/>
              </a:pPr>
              <a:t>52</a:t>
            </a:fld>
            <a:endParaRPr lang="en-US" altLang="en-US" sz="1400" b="0" dirty="0">
              <a:latin typeface="Calibri" panose="020F0502020204030204" pitchFamily="34" charset="0"/>
            </a:endParaRPr>
          </a:p>
        </p:txBody>
      </p:sp>
    </p:spTree>
    <p:extLst>
      <p:ext uri="{BB962C8B-B14F-4D97-AF65-F5344CB8AC3E}">
        <p14:creationId xmlns:p14="http://schemas.microsoft.com/office/powerpoint/2010/main" val="1411739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xmlns="" id="{3E6A7A1A-558F-4C7A-829C-226AE328A7D0}"/>
              </a:ext>
            </a:extLst>
          </p:cNvPr>
          <p:cNvSpPr>
            <a:spLocks noGrp="1" noChangeArrowheads="1"/>
          </p:cNvSpPr>
          <p:nvPr>
            <p:ph type="title"/>
          </p:nvPr>
        </p:nvSpPr>
        <p:spPr>
          <a:xfrm>
            <a:off x="914400" y="214313"/>
            <a:ext cx="7886700" cy="1184275"/>
          </a:xfrm>
        </p:spPr>
        <p:txBody>
          <a:bodyPr/>
          <a:lstStyle/>
          <a:p>
            <a:r>
              <a:rPr lang="en-US" altLang="en-US" dirty="0">
                <a:solidFill>
                  <a:srgbClr val="FF0000"/>
                </a:solidFill>
              </a:rPr>
              <a:t>Shared decision making model</a:t>
            </a:r>
          </a:p>
        </p:txBody>
      </p:sp>
      <p:pic>
        <p:nvPicPr>
          <p:cNvPr id="54275" name="Content Placeholder 11">
            <a:extLst>
              <a:ext uri="{FF2B5EF4-FFF2-40B4-BE49-F238E27FC236}">
                <a16:creationId xmlns:a16="http://schemas.microsoft.com/office/drawing/2014/main" xmlns="" id="{B19AD5DF-A1C0-4A38-A362-A1289D1A434C}"/>
              </a:ext>
            </a:extLst>
          </p:cNvPr>
          <p:cNvPicPr>
            <a:picLocks noGrp="1" noChangeAspect="1" noChangeArrowheads="1"/>
          </p:cNvPicPr>
          <p:nvPr>
            <p:ph idx="1"/>
          </p:nvPr>
        </p:nvPicPr>
        <p:blipFill>
          <a:blip r:embed="rId3"/>
          <a:srcRect/>
          <a:stretch>
            <a:fillRect/>
          </a:stretch>
        </p:blipFill>
        <p:spPr>
          <a:xfrm>
            <a:off x="628650" y="1720850"/>
            <a:ext cx="7450138" cy="4279900"/>
          </a:xfrm>
          <a:prstGeom prst="rect">
            <a:avLst/>
          </a:prstGeom>
          <a:pattFill prst="pct50">
            <a:fgClr>
              <a:schemeClr val="accent3">
                <a:lumMod val="75000"/>
              </a:schemeClr>
            </a:fgClr>
            <a:bgClr>
              <a:schemeClr val="bg1"/>
            </a:bgClr>
          </a:pattFill>
          <a:ln w="444500" cap="sq">
            <a:solidFill>
              <a:srgbClr val="000000"/>
            </a:solidFill>
            <a:miter lim="800000"/>
          </a:ln>
          <a:effectLst>
            <a:outerShdw blurRad="254000" dist="190500" dir="2700000" sy="90000" algn="bl" rotWithShape="0">
              <a:srgbClr val="000000">
                <a:alpha val="40000"/>
              </a:srgbClr>
            </a:outerShdw>
          </a:effectLst>
        </p:spPr>
      </p:pic>
      <p:sp>
        <p:nvSpPr>
          <p:cNvPr id="58372" name="Footer Placeholder 2">
            <a:extLst>
              <a:ext uri="{FF2B5EF4-FFF2-40B4-BE49-F238E27FC236}">
                <a16:creationId xmlns:a16="http://schemas.microsoft.com/office/drawing/2014/main" xmlns="" id="{69B4DC5E-659D-439D-8DDD-0A2C6E5C5A5F}"/>
              </a:ext>
            </a:extLst>
          </p:cNvPr>
          <p:cNvSpPr>
            <a:spLocks noGrp="1" noChangeArrowheads="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dirty="0"/>
              <a:t> </a:t>
            </a:r>
          </a:p>
        </p:txBody>
      </p:sp>
      <p:sp>
        <p:nvSpPr>
          <p:cNvPr id="58373" name="Slide Number Placeholder 3">
            <a:extLst>
              <a:ext uri="{FF2B5EF4-FFF2-40B4-BE49-F238E27FC236}">
                <a16:creationId xmlns:a16="http://schemas.microsoft.com/office/drawing/2014/main" xmlns="" id="{E4B4DC89-07EB-45AA-8C9E-2D93085B6D64}"/>
              </a:ext>
            </a:extLst>
          </p:cNvPr>
          <p:cNvSpPr>
            <a:spLocks noGrp="1" noChangeArrowheads="1"/>
          </p:cNvSpPr>
          <p:nvPr>
            <p:ph type="sldNum" sz="quarter" idx="10"/>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lgn="l" eaLnBrk="0" hangingPunct="0">
              <a:spcBef>
                <a:spcPct val="0"/>
              </a:spcBef>
              <a:buClrTx/>
              <a:buFontTx/>
              <a:buNone/>
            </a:pPr>
            <a:r>
              <a:rPr lang="en-US" altLang="en-US" sz="1800" b="0" dirty="0"/>
              <a:t> </a:t>
            </a:r>
          </a:p>
        </p:txBody>
      </p:sp>
    </p:spTree>
    <p:extLst>
      <p:ext uri="{BB962C8B-B14F-4D97-AF65-F5344CB8AC3E}">
        <p14:creationId xmlns:p14="http://schemas.microsoft.com/office/powerpoint/2010/main" val="22444599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104593-8595-436A-B7CC-AB0ED647B063}"/>
              </a:ext>
            </a:extLst>
          </p:cNvPr>
          <p:cNvSpPr>
            <a:spLocks noGrp="1"/>
          </p:cNvSpPr>
          <p:nvPr>
            <p:ph type="title"/>
          </p:nvPr>
        </p:nvSpPr>
        <p:spPr>
          <a:xfrm>
            <a:off x="457200" y="685800"/>
            <a:ext cx="8686800" cy="1039813"/>
          </a:xfrm>
        </p:spPr>
        <p:txBody>
          <a:bodyPr>
            <a:normAutofit fontScale="90000"/>
          </a:bodyPr>
          <a:lstStyle/>
          <a:p>
            <a:pPr>
              <a:defRPr/>
            </a:pPr>
            <a:r>
              <a:rPr lang="en-US" sz="3100" dirty="0">
                <a:solidFill>
                  <a:srgbClr val="FF0000"/>
                </a:solidFill>
              </a:rPr>
              <a:t>Prescribers, recommendations, and decisions: </a:t>
            </a:r>
            <a:r>
              <a:rPr lang="en-US" dirty="0">
                <a:solidFill>
                  <a:srgbClr val="FF0000"/>
                </a:solidFill>
              </a:rPr>
              <a:t/>
            </a:r>
            <a:br>
              <a:rPr lang="en-US" dirty="0">
                <a:solidFill>
                  <a:srgbClr val="FF0000"/>
                </a:solidFill>
              </a:rPr>
            </a:br>
            <a:r>
              <a:rPr lang="en-US" sz="3100" i="1" dirty="0">
                <a:solidFill>
                  <a:srgbClr val="FF0000"/>
                </a:solidFill>
              </a:rPr>
              <a:t>Balancing risk and reward with young adults</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3FA1788D-D540-468A-A440-9EAA82B5781D}"/>
              </a:ext>
            </a:extLst>
          </p:cNvPr>
          <p:cNvSpPr>
            <a:spLocks noGrp="1"/>
          </p:cNvSpPr>
          <p:nvPr>
            <p:ph idx="1"/>
          </p:nvPr>
        </p:nvSpPr>
        <p:spPr>
          <a:xfrm>
            <a:off x="381000" y="1719263"/>
            <a:ext cx="8058150" cy="4114800"/>
          </a:xfrm>
          <a:pattFill prst="pct50">
            <a:fgClr>
              <a:schemeClr val="accent3">
                <a:lumMod val="75000"/>
              </a:schemeClr>
            </a:fgClr>
            <a:bgClr>
              <a:schemeClr val="bg1"/>
            </a:bgClr>
          </a:pattFill>
        </p:spPr>
        <p:txBody>
          <a:bodyPr>
            <a:normAutofit fontScale="92500" lnSpcReduction="20000"/>
          </a:bodyPr>
          <a:lstStyle/>
          <a:p>
            <a:pPr marL="0" indent="0">
              <a:buFontTx/>
              <a:buNone/>
              <a:defRPr/>
            </a:pPr>
            <a:r>
              <a:rPr lang="en-US" u="sng" dirty="0"/>
              <a:t>Factors</a:t>
            </a:r>
          </a:p>
          <a:p>
            <a:pPr marL="457200" lvl="1" indent="0">
              <a:buFontTx/>
              <a:buNone/>
              <a:defRPr/>
            </a:pPr>
            <a:r>
              <a:rPr lang="en-US" sz="2600" i="0" dirty="0">
                <a:solidFill>
                  <a:srgbClr val="FF0000"/>
                </a:solidFill>
              </a:rPr>
              <a:t>Personal/clinical values</a:t>
            </a:r>
          </a:p>
          <a:p>
            <a:pPr marL="914400" lvl="2" indent="0">
              <a:buFontTx/>
              <a:buNone/>
              <a:defRPr/>
            </a:pPr>
            <a:r>
              <a:rPr lang="en-US" sz="2200" b="0" dirty="0"/>
              <a:t>Developmental stage</a:t>
            </a:r>
          </a:p>
          <a:p>
            <a:pPr marL="914400" lvl="2" indent="0">
              <a:buFontTx/>
              <a:buNone/>
              <a:defRPr/>
            </a:pPr>
            <a:r>
              <a:rPr lang="en-US" sz="2200" b="0" dirty="0"/>
              <a:t>Practical</a:t>
            </a:r>
          </a:p>
          <a:p>
            <a:pPr marL="457200" lvl="1" indent="0">
              <a:buFontTx/>
              <a:buNone/>
              <a:defRPr/>
            </a:pPr>
            <a:r>
              <a:rPr lang="en-US" sz="2600" i="0" dirty="0"/>
              <a:t>Probability of effect(s)</a:t>
            </a:r>
          </a:p>
          <a:p>
            <a:pPr marL="457200" lvl="1" indent="0">
              <a:buFontTx/>
              <a:buNone/>
              <a:defRPr/>
            </a:pPr>
            <a:r>
              <a:rPr lang="en-US" sz="2600" i="0" dirty="0"/>
              <a:t>Intensity of effect(s)</a:t>
            </a:r>
          </a:p>
          <a:p>
            <a:pPr marL="457200" lvl="1" indent="0">
              <a:buFontTx/>
              <a:buNone/>
              <a:defRPr/>
            </a:pPr>
            <a:r>
              <a:rPr lang="en-US" sz="2600" i="0" dirty="0">
                <a:solidFill>
                  <a:srgbClr val="FF0000"/>
                </a:solidFill>
              </a:rPr>
              <a:t>“Short” v. “Long” term </a:t>
            </a:r>
          </a:p>
          <a:p>
            <a:pPr marL="914400" lvl="2" indent="0">
              <a:buFontTx/>
              <a:buNone/>
              <a:defRPr/>
            </a:pPr>
            <a:r>
              <a:rPr lang="en-US" sz="2600" b="0" dirty="0">
                <a:solidFill>
                  <a:srgbClr val="FF0000"/>
                </a:solidFill>
              </a:rPr>
              <a:t>View</a:t>
            </a:r>
          </a:p>
          <a:p>
            <a:pPr marL="57150" lvl="2" indent="0">
              <a:buFontTx/>
              <a:buNone/>
              <a:defRPr/>
            </a:pPr>
            <a:r>
              <a:rPr lang="en-US" sz="2200" b="0" dirty="0"/>
              <a:t>E.g., Wants to go off meds: </a:t>
            </a:r>
            <a:r>
              <a:rPr lang="en-US" sz="2600" b="0" dirty="0"/>
              <a:t>  </a:t>
            </a:r>
          </a:p>
          <a:p>
            <a:pPr marL="342900" lvl="1" indent="0">
              <a:buFontTx/>
              <a:buNone/>
              <a:defRPr/>
            </a:pPr>
            <a:endParaRPr lang="en-US" sz="2600" dirty="0"/>
          </a:p>
          <a:p>
            <a:pPr marL="342900" lvl="1" indent="0">
              <a:buFontTx/>
              <a:buNone/>
              <a:defRPr/>
            </a:pPr>
            <a:r>
              <a:rPr lang="en-US" sz="2600" dirty="0">
                <a:solidFill>
                  <a:prstClr val="black"/>
                </a:solidFill>
              </a:rPr>
              <a:t>		</a:t>
            </a:r>
            <a:r>
              <a:rPr lang="en-US" sz="1350" dirty="0">
                <a:solidFill>
                  <a:prstClr val="black"/>
                </a:solidFill>
              </a:rPr>
              <a:t>		 </a:t>
            </a:r>
          </a:p>
          <a:p>
            <a:pPr marL="342900" lvl="1" indent="0">
              <a:buFontTx/>
              <a:buNone/>
              <a:defRPr/>
            </a:pPr>
            <a:endParaRPr lang="en-US" dirty="0"/>
          </a:p>
        </p:txBody>
      </p:sp>
      <p:pic>
        <p:nvPicPr>
          <p:cNvPr id="60420" name="Picture 3">
            <a:extLst>
              <a:ext uri="{FF2B5EF4-FFF2-40B4-BE49-F238E27FC236}">
                <a16:creationId xmlns:a16="http://schemas.microsoft.com/office/drawing/2014/main" xmlns="" id="{CB046238-6CCB-4C2D-9426-25FC84B89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031" y="3854450"/>
            <a:ext cx="4829175" cy="2574925"/>
          </a:xfrm>
          <a:prstGeom prst="roundRect">
            <a:avLst>
              <a:gd name="adj" fmla="val 11111"/>
            </a:avLst>
          </a:prstGeom>
          <a:pattFill prst="pct50">
            <a:fgClr>
              <a:schemeClr val="accent3">
                <a:lumMod val="75000"/>
              </a:schemeClr>
            </a:fgClr>
            <a:bgClr>
              <a:schemeClr val="bg1"/>
            </a:bgClr>
          </a:pattFill>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Rounded Rectangle 5">
            <a:extLst>
              <a:ext uri="{FF2B5EF4-FFF2-40B4-BE49-F238E27FC236}">
                <a16:creationId xmlns:a16="http://schemas.microsoft.com/office/drawing/2014/main" xmlns="" id="{81B868E2-0D30-4A4B-B3A9-3BE33F062F83}"/>
              </a:ext>
            </a:extLst>
          </p:cNvPr>
          <p:cNvSpPr/>
          <p:nvPr/>
        </p:nvSpPr>
        <p:spPr>
          <a:xfrm>
            <a:off x="4560888" y="4843463"/>
            <a:ext cx="1970087" cy="596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4054" lvl="1">
              <a:lnSpc>
                <a:spcPct val="90000"/>
              </a:lnSpc>
              <a:spcBef>
                <a:spcPts val="375"/>
              </a:spcBef>
              <a:defRPr/>
            </a:pPr>
            <a:r>
              <a:rPr lang="en-US" sz="1350" dirty="0">
                <a:solidFill>
                  <a:prstClr val="black"/>
                </a:solidFill>
              </a:rPr>
              <a:t>*Prevention of further psychosis 	</a:t>
            </a:r>
          </a:p>
          <a:p>
            <a:pPr marL="44054" lvl="1">
              <a:lnSpc>
                <a:spcPct val="90000"/>
              </a:lnSpc>
              <a:spcBef>
                <a:spcPts val="375"/>
              </a:spcBef>
              <a:defRPr/>
            </a:pPr>
            <a:r>
              <a:rPr lang="en-US" sz="1350" dirty="0">
                <a:solidFill>
                  <a:prstClr val="black"/>
                </a:solidFill>
              </a:rPr>
              <a:t>*Safety</a:t>
            </a:r>
            <a:endParaRPr lang="en-US" sz="1350" dirty="0"/>
          </a:p>
        </p:txBody>
      </p:sp>
      <p:sp>
        <p:nvSpPr>
          <p:cNvPr id="7" name="Rounded Rectangle 6">
            <a:extLst>
              <a:ext uri="{FF2B5EF4-FFF2-40B4-BE49-F238E27FC236}">
                <a16:creationId xmlns:a16="http://schemas.microsoft.com/office/drawing/2014/main" xmlns="" id="{7B5DE1B3-59D6-4404-B8AF-1F27B180CA49}"/>
              </a:ext>
            </a:extLst>
          </p:cNvPr>
          <p:cNvSpPr/>
          <p:nvPr/>
        </p:nvSpPr>
        <p:spPr>
          <a:xfrm>
            <a:off x="7292975" y="4843463"/>
            <a:ext cx="1970088" cy="596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4054" lvl="1">
              <a:lnSpc>
                <a:spcPct val="90000"/>
              </a:lnSpc>
              <a:spcBef>
                <a:spcPts val="375"/>
              </a:spcBef>
              <a:defRPr/>
            </a:pPr>
            <a:r>
              <a:rPr lang="en-US" sz="1350" dirty="0">
                <a:solidFill>
                  <a:prstClr val="black"/>
                </a:solidFill>
              </a:rPr>
              <a:t>* Trust/alliance</a:t>
            </a:r>
          </a:p>
          <a:p>
            <a:pPr marL="44054" lvl="1">
              <a:lnSpc>
                <a:spcPct val="90000"/>
              </a:lnSpc>
              <a:spcBef>
                <a:spcPts val="375"/>
              </a:spcBef>
              <a:defRPr/>
            </a:pPr>
            <a:r>
              <a:rPr lang="en-US" sz="1350" dirty="0">
                <a:solidFill>
                  <a:prstClr val="black"/>
                </a:solidFill>
              </a:rPr>
              <a:t>* Personal growth re developmental stage</a:t>
            </a:r>
            <a:endParaRPr lang="en-US" sz="1350" dirty="0"/>
          </a:p>
        </p:txBody>
      </p:sp>
      <p:sp>
        <p:nvSpPr>
          <p:cNvPr id="60423" name="Footer Placeholder 4">
            <a:extLst>
              <a:ext uri="{FF2B5EF4-FFF2-40B4-BE49-F238E27FC236}">
                <a16:creationId xmlns:a16="http://schemas.microsoft.com/office/drawing/2014/main" xmlns="" id="{8D9CFC5C-A8BC-48E3-9729-5DA619386E78}"/>
              </a:ext>
            </a:extLst>
          </p:cNvPr>
          <p:cNvSpPr>
            <a:spLocks noGrp="1" noChangeArrowheads="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spcBef>
                <a:spcPct val="0"/>
              </a:spcBef>
              <a:buClrTx/>
              <a:buFontTx/>
              <a:buNone/>
            </a:pPr>
            <a:r>
              <a:rPr lang="en-US" altLang="en-US" sz="1800" b="0" dirty="0"/>
              <a:t> </a:t>
            </a:r>
          </a:p>
        </p:txBody>
      </p:sp>
      <p:sp>
        <p:nvSpPr>
          <p:cNvPr id="60424" name="Slide Number Placeholder 7">
            <a:extLst>
              <a:ext uri="{FF2B5EF4-FFF2-40B4-BE49-F238E27FC236}">
                <a16:creationId xmlns:a16="http://schemas.microsoft.com/office/drawing/2014/main" xmlns="" id="{118D0193-4C4E-4E1C-A796-AFA2B7A81F96}"/>
              </a:ext>
            </a:extLst>
          </p:cNvPr>
          <p:cNvSpPr>
            <a:spLocks noGrp="1" noChangeArrowheads="1"/>
          </p:cNvSpPr>
          <p:nvPr>
            <p:ph type="sldNum" sz="quarter" idx="10"/>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lgn="l" eaLnBrk="0" hangingPunct="0">
              <a:spcBef>
                <a:spcPct val="0"/>
              </a:spcBef>
              <a:buClrTx/>
              <a:buFontTx/>
              <a:buNone/>
            </a:pPr>
            <a:r>
              <a:rPr lang="en-US" altLang="en-US" sz="1800" b="0" dirty="0"/>
              <a:t> </a:t>
            </a:r>
          </a:p>
        </p:txBody>
      </p:sp>
    </p:spTree>
    <p:extLst>
      <p:ext uri="{BB962C8B-B14F-4D97-AF65-F5344CB8AC3E}">
        <p14:creationId xmlns:p14="http://schemas.microsoft.com/office/powerpoint/2010/main" val="2877602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xmlns="" id="{01940D06-6CE3-482B-84CE-D883A2FA202A}"/>
              </a:ext>
            </a:extLst>
          </p:cNvPr>
          <p:cNvSpPr>
            <a:spLocks noGrp="1" noChangeArrowheads="1"/>
          </p:cNvSpPr>
          <p:nvPr>
            <p:ph type="title"/>
          </p:nvPr>
        </p:nvSpPr>
        <p:spPr/>
        <p:txBody>
          <a:bodyPr/>
          <a:lstStyle/>
          <a:p>
            <a:r>
              <a:rPr lang="en-US" altLang="en-US" sz="3600" dirty="0">
                <a:solidFill>
                  <a:srgbClr val="FF0000"/>
                </a:solidFill>
              </a:rPr>
              <a:t>Critical competencies and best practices</a:t>
            </a:r>
          </a:p>
        </p:txBody>
      </p:sp>
      <p:sp>
        <p:nvSpPr>
          <p:cNvPr id="3" name="Content Placeholder 2">
            <a:extLst>
              <a:ext uri="{FF2B5EF4-FFF2-40B4-BE49-F238E27FC236}">
                <a16:creationId xmlns:a16="http://schemas.microsoft.com/office/drawing/2014/main" xmlns="" id="{CDED0B76-1CF9-4442-8C85-C5FC544D3D11}"/>
              </a:ext>
            </a:extLst>
          </p:cNvPr>
          <p:cNvSpPr>
            <a:spLocks noGrp="1"/>
          </p:cNvSpPr>
          <p:nvPr>
            <p:ph idx="1"/>
          </p:nvPr>
        </p:nvSpPr>
        <p:spPr>
          <a:xfrm>
            <a:off x="533400" y="1409700"/>
            <a:ext cx="7886700" cy="4953000"/>
          </a:xfrm>
          <a:pattFill prst="pct50">
            <a:fgClr>
              <a:schemeClr val="accent3">
                <a:lumMod val="75000"/>
              </a:schemeClr>
            </a:fgClr>
            <a:bgClr>
              <a:schemeClr val="bg1"/>
            </a:bgClr>
          </a:pattFill>
          <a:ln>
            <a:miter lim="800000"/>
            <a:headEnd/>
            <a:tailEnd/>
          </a:ln>
          <a:extLst/>
        </p:spPr>
        <p:txBody>
          <a:bodyPr>
            <a:normAutofit fontScale="25000" lnSpcReduction="20000"/>
          </a:bodyPr>
          <a:lstStyle/>
          <a:p>
            <a:pPr marL="342900" lvl="1" indent="-305991">
              <a:buFont typeface="Wingdings" panose="05000000000000000000" pitchFamily="2" charset="2"/>
              <a:buChar char="q"/>
              <a:defRPr/>
            </a:pPr>
            <a:r>
              <a:rPr lang="en-US" sz="8000" b="1" dirty="0"/>
              <a:t>Psychiatric competencies and practices</a:t>
            </a:r>
          </a:p>
          <a:p>
            <a:pPr lvl="1">
              <a:buFont typeface="Courier New" panose="02070309020205020404" pitchFamily="49" charset="0"/>
              <a:buChar char="o"/>
              <a:defRPr/>
            </a:pPr>
            <a:r>
              <a:rPr lang="en-US" sz="7200" dirty="0"/>
              <a:t>“Demonstration” of knowledge</a:t>
            </a:r>
          </a:p>
          <a:p>
            <a:pPr lvl="1">
              <a:buFont typeface="Courier New" panose="02070309020205020404" pitchFamily="49" charset="0"/>
              <a:buChar char="o"/>
              <a:defRPr/>
            </a:pPr>
            <a:r>
              <a:rPr lang="en-US" sz="7200" dirty="0"/>
              <a:t>  Relational</a:t>
            </a:r>
          </a:p>
          <a:p>
            <a:pPr lvl="1">
              <a:buFont typeface="Courier New" panose="02070309020205020404" pitchFamily="49" charset="0"/>
              <a:buChar char="o"/>
              <a:defRPr/>
            </a:pPr>
            <a:r>
              <a:rPr lang="en-US" sz="7200" dirty="0"/>
              <a:t>  Openness to and/or direct interest in the client’s perspective on treatment</a:t>
            </a:r>
          </a:p>
          <a:p>
            <a:pPr lvl="1">
              <a:buFont typeface="Courier New" panose="02070309020205020404" pitchFamily="49" charset="0"/>
              <a:buChar char="o"/>
              <a:defRPr/>
            </a:pPr>
            <a:r>
              <a:rPr lang="en-US" sz="7200" dirty="0"/>
              <a:t>  Extend oneself beyond expected duties</a:t>
            </a:r>
          </a:p>
          <a:p>
            <a:pPr lvl="1">
              <a:buFont typeface="Courier New" panose="02070309020205020404" pitchFamily="49" charset="0"/>
              <a:buChar char="o"/>
              <a:defRPr/>
            </a:pPr>
            <a:r>
              <a:rPr lang="en-US" sz="7200" dirty="0"/>
              <a:t>  Strategy for outside of  office hours- triage</a:t>
            </a:r>
            <a:endParaRPr lang="en-US" sz="7200" b="1" dirty="0"/>
          </a:p>
          <a:p>
            <a:pPr marL="342900" lvl="1" indent="-342900">
              <a:buFont typeface="Wingdings" panose="05000000000000000000" pitchFamily="2" charset="2"/>
              <a:buChar char="q"/>
              <a:defRPr/>
            </a:pPr>
            <a:r>
              <a:rPr lang="en-US" sz="8000" b="1" dirty="0"/>
              <a:t>Client support</a:t>
            </a:r>
            <a:r>
              <a:rPr lang="en-US" sz="6000" dirty="0"/>
              <a:t>	</a:t>
            </a:r>
          </a:p>
          <a:p>
            <a:pPr lvl="1">
              <a:buFont typeface="Courier New" panose="02070309020205020404" pitchFamily="49" charset="0"/>
              <a:buChar char="o"/>
              <a:defRPr/>
            </a:pPr>
            <a:r>
              <a:rPr lang="en-US" sz="7200" dirty="0"/>
              <a:t>Decision aids/support</a:t>
            </a:r>
          </a:p>
          <a:p>
            <a:pPr lvl="2">
              <a:buFont typeface="Wingdings" panose="05000000000000000000" pitchFamily="2" charset="2"/>
              <a:buChar char="§"/>
              <a:defRPr/>
            </a:pPr>
            <a:r>
              <a:rPr lang="en-US" sz="7200" dirty="0">
                <a:solidFill>
                  <a:srgbClr val="FF0000"/>
                </a:solidFill>
              </a:rPr>
              <a:t>Formal</a:t>
            </a:r>
          </a:p>
          <a:p>
            <a:pPr lvl="3">
              <a:buFont typeface="Wingdings" panose="05000000000000000000" pitchFamily="2" charset="2"/>
              <a:buChar char="v"/>
              <a:defRPr/>
            </a:pPr>
            <a:r>
              <a:rPr lang="en-US" sz="7200" dirty="0">
                <a:solidFill>
                  <a:srgbClr val="FF0000"/>
                </a:solidFill>
              </a:rPr>
              <a:t>Electronic</a:t>
            </a:r>
          </a:p>
          <a:p>
            <a:pPr lvl="3">
              <a:buFont typeface="Wingdings" panose="05000000000000000000" pitchFamily="2" charset="2"/>
              <a:buChar char="v"/>
              <a:defRPr/>
            </a:pPr>
            <a:r>
              <a:rPr lang="en-US" sz="7200" dirty="0">
                <a:solidFill>
                  <a:srgbClr val="FF0000"/>
                </a:solidFill>
              </a:rPr>
              <a:t>E.g., “Power statement”</a:t>
            </a:r>
          </a:p>
          <a:p>
            <a:pPr lvl="2">
              <a:buFont typeface="Wingdings" panose="05000000000000000000" pitchFamily="2" charset="2"/>
              <a:buChar char="§"/>
              <a:defRPr/>
            </a:pPr>
            <a:r>
              <a:rPr lang="en-US" sz="7200" dirty="0">
                <a:effectLst>
                  <a:reflection blurRad="6350" stA="53000" endA="300" endPos="35500" dir="5400000" sy="-90000" algn="bl"/>
                </a:effectLst>
              </a:rPr>
              <a:t>Informal</a:t>
            </a:r>
          </a:p>
          <a:p>
            <a:pPr lvl="3">
              <a:buFont typeface="Wingdings" panose="05000000000000000000" pitchFamily="2" charset="2"/>
              <a:buChar char="v"/>
              <a:defRPr/>
            </a:pPr>
            <a:r>
              <a:rPr lang="en-US" sz="7200" dirty="0">
                <a:effectLst>
                  <a:reflection blurRad="6350" stA="53000" endA="300" endPos="35500" dir="5400000" sy="-90000" algn="bl"/>
                </a:effectLst>
              </a:rPr>
              <a:t>Internet, Social media</a:t>
            </a:r>
            <a:endParaRPr lang="en-US" sz="7200" dirty="0"/>
          </a:p>
          <a:p>
            <a:pPr lvl="1">
              <a:buFont typeface="Courier New" panose="02070309020205020404" pitchFamily="49" charset="0"/>
              <a:buChar char="o"/>
              <a:defRPr/>
            </a:pPr>
            <a:r>
              <a:rPr lang="en-US" sz="7200" dirty="0">
                <a:solidFill>
                  <a:srgbClr val="FF0000"/>
                </a:solidFill>
              </a:rPr>
              <a:t>Coaching and instruction manuals</a:t>
            </a:r>
          </a:p>
          <a:p>
            <a:pPr lvl="1">
              <a:buFont typeface="Courier New" panose="02070309020205020404" pitchFamily="49" charset="0"/>
              <a:buChar char="o"/>
              <a:defRPr/>
            </a:pPr>
            <a:r>
              <a:rPr lang="en-US" sz="7200" b="1" dirty="0">
                <a:solidFill>
                  <a:schemeClr val="accent6">
                    <a:lumMod val="20000"/>
                    <a:lumOff val="80000"/>
                  </a:schemeClr>
                </a:solidFill>
              </a:rPr>
              <a:t>Peer specialist  </a:t>
            </a:r>
          </a:p>
          <a:p>
            <a:pPr lvl="1">
              <a:buFont typeface="Courier New" panose="02070309020205020404" pitchFamily="49" charset="0"/>
              <a:buChar char="o"/>
              <a:defRPr/>
            </a:pPr>
            <a:r>
              <a:rPr lang="en-US" sz="7200" dirty="0"/>
              <a:t>Other providers</a:t>
            </a:r>
          </a:p>
          <a:p>
            <a:pPr lvl="1">
              <a:buFont typeface="Courier New" panose="02070309020205020404" pitchFamily="49" charset="0"/>
              <a:buChar char="o"/>
              <a:defRPr/>
            </a:pPr>
            <a:r>
              <a:rPr lang="en-US" sz="7200" dirty="0"/>
              <a:t>Parents/families</a:t>
            </a:r>
          </a:p>
          <a:p>
            <a:pPr>
              <a:defRPr/>
            </a:pPr>
            <a:endParaRPr lang="en-US" sz="4200" dirty="0"/>
          </a:p>
        </p:txBody>
      </p:sp>
      <p:sp>
        <p:nvSpPr>
          <p:cNvPr id="62468" name="Slide Number Placeholder 4">
            <a:extLst>
              <a:ext uri="{FF2B5EF4-FFF2-40B4-BE49-F238E27FC236}">
                <a16:creationId xmlns:a16="http://schemas.microsoft.com/office/drawing/2014/main" xmlns="" id="{301B75C8-C2FF-4EB9-BCFF-5FE357DD9BE1}"/>
              </a:ext>
            </a:extLst>
          </p:cNvPr>
          <p:cNvSpPr>
            <a:spLocks noGrp="1" noChangeArrowheads="1"/>
          </p:cNvSpPr>
          <p:nvPr>
            <p:ph type="sldNum" sz="quarter" idx="10"/>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lgn="l" eaLnBrk="0" hangingPunct="0">
              <a:spcBef>
                <a:spcPct val="0"/>
              </a:spcBef>
              <a:buClrTx/>
              <a:buFontTx/>
              <a:buNone/>
            </a:pPr>
            <a:r>
              <a:rPr lang="en-US" altLang="en-US" sz="1800" b="0" dirty="0"/>
              <a:t> </a:t>
            </a:r>
          </a:p>
        </p:txBody>
      </p:sp>
      <p:sp>
        <p:nvSpPr>
          <p:cNvPr id="62469" name="TextBox 1">
            <a:extLst>
              <a:ext uri="{FF2B5EF4-FFF2-40B4-BE49-F238E27FC236}">
                <a16:creationId xmlns:a16="http://schemas.microsoft.com/office/drawing/2014/main" xmlns="" id="{1945CC72-2693-4E1E-8E82-D9F1E7960AD1}"/>
              </a:ext>
            </a:extLst>
          </p:cNvPr>
          <p:cNvSpPr txBox="1">
            <a:spLocks noChangeArrowheads="1"/>
          </p:cNvSpPr>
          <p:nvPr/>
        </p:nvSpPr>
        <p:spPr bwMode="auto">
          <a:xfrm>
            <a:off x="2895600" y="6211887"/>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spcBef>
                <a:spcPct val="0"/>
              </a:spcBef>
              <a:buClrTx/>
              <a:buFontTx/>
              <a:buNone/>
            </a:pPr>
            <a:r>
              <a:rPr lang="en-US" altLang="en-US" sz="1200" b="0" u="sng" dirty="0"/>
              <a:t>See</a:t>
            </a:r>
            <a:r>
              <a:rPr lang="en-US" altLang="en-US" sz="1200" b="0" dirty="0"/>
              <a:t> Delman J, Clark JA, Eisen SV, Parker VA. Facilitators and barriers to the active participation of clients with serious mental illnesses in medication decision making: the perceptions of young adult clients. J Behav Health Serv Res. 2015 Apr;42(2):238-53.</a:t>
            </a:r>
          </a:p>
        </p:txBody>
      </p:sp>
    </p:spTree>
    <p:extLst>
      <p:ext uri="{BB962C8B-B14F-4D97-AF65-F5344CB8AC3E}">
        <p14:creationId xmlns:p14="http://schemas.microsoft.com/office/powerpoint/2010/main" val="39551899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a:extLst>
              <a:ext uri="{FF2B5EF4-FFF2-40B4-BE49-F238E27FC236}">
                <a16:creationId xmlns:a16="http://schemas.microsoft.com/office/drawing/2014/main" xmlns="" id="{FB58D715-81D1-426B-AACC-339A626601AA}"/>
              </a:ext>
            </a:extLst>
          </p:cNvPr>
          <p:cNvSpPr>
            <a:spLocks noGrp="1" noChangeArrowheads="1"/>
          </p:cNvSpPr>
          <p:nvPr>
            <p:ph type="title"/>
          </p:nvPr>
        </p:nvSpPr>
        <p:spPr/>
        <p:txBody>
          <a:bodyPr/>
          <a:lstStyle/>
          <a:p>
            <a:pPr eaLnBrk="1" hangingPunct="1"/>
            <a:r>
              <a:rPr lang="en-US" altLang="en-US" dirty="0">
                <a:solidFill>
                  <a:srgbClr val="669900"/>
                </a:solidFill>
              </a:rPr>
              <a:t>Workshop 2 </a:t>
            </a:r>
          </a:p>
        </p:txBody>
      </p:sp>
      <p:sp>
        <p:nvSpPr>
          <p:cNvPr id="6147" name="Content Placeholder 3">
            <a:extLst>
              <a:ext uri="{FF2B5EF4-FFF2-40B4-BE49-F238E27FC236}">
                <a16:creationId xmlns:a16="http://schemas.microsoft.com/office/drawing/2014/main" xmlns="" id="{C90BC021-3371-4635-9AAD-29D8E7513A47}"/>
              </a:ext>
            </a:extLst>
          </p:cNvPr>
          <p:cNvSpPr>
            <a:spLocks noGrp="1"/>
          </p:cNvSpPr>
          <p:nvPr>
            <p:ph idx="1"/>
          </p:nvPr>
        </p:nvSpPr>
        <p:spPr>
          <a:solidFill>
            <a:srgbClr val="DCD3DF"/>
          </a:solidFill>
        </p:spPr>
        <p:txBody>
          <a:bodyPr/>
          <a:lstStyle/>
          <a:p>
            <a:pPr eaLnBrk="1" hangingPunct="1">
              <a:defRPr/>
            </a:pPr>
            <a:endParaRPr lang="en-US" dirty="0"/>
          </a:p>
          <a:p>
            <a:pPr marL="0" indent="0" eaLnBrk="1" hangingPunct="1">
              <a:buFontTx/>
              <a:buNone/>
              <a:defRPr/>
            </a:pPr>
            <a:r>
              <a:rPr lang="en-US" sz="3200" dirty="0"/>
              <a:t>Boundaries and Dual Relationships in first episode programs: </a:t>
            </a:r>
          </a:p>
          <a:p>
            <a:pPr marL="0" indent="0" eaLnBrk="1" hangingPunct="1">
              <a:buFontTx/>
              <a:buNone/>
              <a:defRPr/>
            </a:pPr>
            <a:r>
              <a:rPr lang="en-US" sz="3200" dirty="0"/>
              <a:t>The value of strategic disclosure</a:t>
            </a:r>
          </a:p>
          <a:p>
            <a:pPr marL="0" indent="0" eaLnBrk="1" hangingPunct="1">
              <a:buFontTx/>
              <a:buNone/>
              <a:defRPr/>
            </a:pPr>
            <a:r>
              <a:rPr lang="en-US" dirty="0">
                <a:solidFill>
                  <a:srgbClr val="FF0000"/>
                </a:solidFill>
              </a:rPr>
              <a:t> </a:t>
            </a:r>
          </a:p>
          <a:p>
            <a:pPr marL="400050" lvl="1" indent="0">
              <a:buFontTx/>
              <a:buNone/>
              <a:defRPr/>
            </a:pPr>
            <a:endParaRPr lang="en-US" sz="1200" dirty="0"/>
          </a:p>
          <a:p>
            <a:pPr marL="400050" lvl="1" indent="0">
              <a:buFontTx/>
              <a:buNone/>
              <a:defRPr/>
            </a:pPr>
            <a:r>
              <a:rPr lang="en-US" sz="1400" dirty="0"/>
              <a:t>Jonathan Delman, PhD, JD, MPH</a:t>
            </a:r>
          </a:p>
          <a:p>
            <a:pPr marL="400050" lvl="1" indent="0">
              <a:buFontTx/>
              <a:buNone/>
              <a:defRPr/>
            </a:pPr>
            <a:r>
              <a:rPr lang="en-US" sz="1400" dirty="0"/>
              <a:t>Assistant Research Professor, </a:t>
            </a:r>
          </a:p>
          <a:p>
            <a:pPr marL="400050" lvl="1" indent="0">
              <a:buFontTx/>
              <a:buNone/>
              <a:defRPr/>
            </a:pPr>
            <a:r>
              <a:rPr lang="en-US" sz="1400" dirty="0"/>
              <a:t>Transitions to Adulthood Center for Research, </a:t>
            </a:r>
            <a:r>
              <a:rPr lang="en-US" sz="1400" dirty="0">
                <a:hlinkClick r:id="rId3"/>
              </a:rPr>
              <a:t>https://www.umassmed.edu/transitionsrtc</a:t>
            </a:r>
            <a:r>
              <a:rPr lang="en-US" sz="1400" dirty="0"/>
              <a:t>, </a:t>
            </a:r>
          </a:p>
          <a:p>
            <a:pPr marL="400050" lvl="1" indent="0">
              <a:buFontTx/>
              <a:buNone/>
              <a:defRPr/>
            </a:pPr>
            <a:r>
              <a:rPr lang="en-US" sz="1400" dirty="0"/>
              <a:t>UMass Medical School</a:t>
            </a:r>
          </a:p>
          <a:p>
            <a:pPr marL="0" indent="0" algn="ctr">
              <a:buFontTx/>
              <a:buNone/>
              <a:defRPr/>
            </a:pPr>
            <a:endParaRPr lang="en-US" sz="1400" dirty="0"/>
          </a:p>
          <a:p>
            <a:pPr marL="0" indent="0" algn="ctr">
              <a:buFontTx/>
              <a:buNone/>
              <a:defRPr/>
            </a:pPr>
            <a:endParaRPr lang="en-US" sz="1400" dirty="0"/>
          </a:p>
          <a:p>
            <a:pPr marL="0" indent="0" algn="ctr">
              <a:buFontTx/>
              <a:buNone/>
              <a:defRPr/>
            </a:pPr>
            <a:r>
              <a:rPr lang="en-US" sz="1400" dirty="0"/>
              <a:t> </a:t>
            </a:r>
          </a:p>
          <a:p>
            <a:pPr marL="0" indent="0">
              <a:buFontTx/>
              <a:buNone/>
              <a:defRPr/>
            </a:pPr>
            <a:r>
              <a:rPr lang="en-US" sz="1400" i="1" dirty="0"/>
              <a:t> </a:t>
            </a:r>
          </a:p>
          <a:p>
            <a:pPr marL="0" indent="0" eaLnBrk="1" hangingPunct="1">
              <a:buFontTx/>
              <a:buNone/>
              <a:defRPr/>
            </a:pPr>
            <a:endParaRPr lang="en-US" altLang="en-US" dirty="0"/>
          </a:p>
        </p:txBody>
      </p:sp>
      <p:sp>
        <p:nvSpPr>
          <p:cNvPr id="64516" name="Slide Number Placeholder 1">
            <a:extLst>
              <a:ext uri="{FF2B5EF4-FFF2-40B4-BE49-F238E27FC236}">
                <a16:creationId xmlns:a16="http://schemas.microsoft.com/office/drawing/2014/main" xmlns="" id="{3E8D928B-849D-483D-BEFA-06587CCA61F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b="0" dirty="0">
                <a:latin typeface="Calibri" panose="020F0502020204030204" pitchFamily="34" charset="0"/>
              </a:rPr>
              <a:t>Slide </a:t>
            </a:r>
            <a:fld id="{FC70C890-5216-4386-8D7C-A3E8F8A76405}" type="slidenum">
              <a:rPr lang="en-US" altLang="en-US" sz="1400" b="0" smtClean="0">
                <a:latin typeface="Calibri" panose="020F0502020204030204" pitchFamily="34" charset="0"/>
              </a:rPr>
              <a:pPr>
                <a:spcBef>
                  <a:spcPct val="0"/>
                </a:spcBef>
                <a:buClrTx/>
                <a:buFontTx/>
                <a:buNone/>
              </a:pPr>
              <a:t>56</a:t>
            </a:fld>
            <a:endParaRPr lang="en-US" altLang="en-US" sz="1400" b="0" dirty="0">
              <a:latin typeface="Calibri" panose="020F0502020204030204" pitchFamily="34" charset="0"/>
            </a:endParaRPr>
          </a:p>
        </p:txBody>
      </p:sp>
    </p:spTree>
    <p:extLst>
      <p:ext uri="{BB962C8B-B14F-4D97-AF65-F5344CB8AC3E}">
        <p14:creationId xmlns:p14="http://schemas.microsoft.com/office/powerpoint/2010/main" val="3552318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a:extLst>
              <a:ext uri="{FF2B5EF4-FFF2-40B4-BE49-F238E27FC236}">
                <a16:creationId xmlns:a16="http://schemas.microsoft.com/office/drawing/2014/main" xmlns="" id="{12543ECD-2712-4782-B2A9-CB1DAA40742B}"/>
              </a:ext>
            </a:extLst>
          </p:cNvPr>
          <p:cNvSpPr>
            <a:spLocks noGrp="1" noChangeArrowheads="1"/>
          </p:cNvSpPr>
          <p:nvPr>
            <p:ph type="title"/>
          </p:nvPr>
        </p:nvSpPr>
        <p:spPr/>
        <p:txBody>
          <a:bodyPr/>
          <a:lstStyle/>
          <a:p>
            <a:pPr algn="l" eaLnBrk="1" hangingPunct="1"/>
            <a:r>
              <a:rPr lang="en-US" altLang="en-US" sz="3600" dirty="0">
                <a:solidFill>
                  <a:srgbClr val="4F81BD"/>
                </a:solidFill>
              </a:rPr>
              <a:t>Integrate Team Building Activities </a:t>
            </a:r>
          </a:p>
        </p:txBody>
      </p:sp>
      <p:sp>
        <p:nvSpPr>
          <p:cNvPr id="6147" name="Content Placeholder 3">
            <a:extLst>
              <a:ext uri="{FF2B5EF4-FFF2-40B4-BE49-F238E27FC236}">
                <a16:creationId xmlns:a16="http://schemas.microsoft.com/office/drawing/2014/main" xmlns="" id="{266D10EF-A41E-41C0-8CAB-7C92F08A3E0E}"/>
              </a:ext>
            </a:extLst>
          </p:cNvPr>
          <p:cNvSpPr>
            <a:spLocks noGrp="1"/>
          </p:cNvSpPr>
          <p:nvPr>
            <p:ph idx="1"/>
          </p:nvPr>
        </p:nvSpPr>
        <p:spPr/>
        <p:txBody>
          <a:bodyPr/>
          <a:lstStyle/>
          <a:p>
            <a:pPr>
              <a:defRPr/>
            </a:pPr>
            <a:r>
              <a:rPr lang="en-US" sz="2200" dirty="0">
                <a:solidFill>
                  <a:schemeClr val="accent2"/>
                </a:solidFill>
              </a:rPr>
              <a:t>Co-learning &amp; cross training.</a:t>
            </a:r>
          </a:p>
          <a:p>
            <a:pPr marL="0" indent="0">
              <a:buFontTx/>
              <a:buNone/>
              <a:defRPr/>
            </a:pPr>
            <a:r>
              <a:rPr lang="en-US" sz="2200" dirty="0">
                <a:solidFill>
                  <a:schemeClr val="accent2"/>
                </a:solidFill>
              </a:rPr>
              <a:t>Share:</a:t>
            </a:r>
          </a:p>
          <a:p>
            <a:pPr lvl="1">
              <a:defRPr/>
            </a:pPr>
            <a:r>
              <a:rPr lang="en-US" sz="2000" dirty="0">
                <a:solidFill>
                  <a:schemeClr val="accent2"/>
                </a:solidFill>
              </a:rPr>
              <a:t>Personal expertise</a:t>
            </a:r>
          </a:p>
          <a:p>
            <a:pPr lvl="1">
              <a:defRPr/>
            </a:pPr>
            <a:r>
              <a:rPr lang="en-US" sz="2000" dirty="0">
                <a:solidFill>
                  <a:schemeClr val="accent2"/>
                </a:solidFill>
              </a:rPr>
              <a:t>Personal stories </a:t>
            </a:r>
          </a:p>
          <a:p>
            <a:pPr>
              <a:defRPr/>
            </a:pPr>
            <a:r>
              <a:rPr lang="en-US" sz="2200" dirty="0"/>
              <a:t>Employee mentorship</a:t>
            </a:r>
          </a:p>
          <a:p>
            <a:pPr>
              <a:defRPr/>
            </a:pPr>
            <a:r>
              <a:rPr lang="en-US" sz="2200" dirty="0"/>
              <a:t>Opportunities for informal interaction</a:t>
            </a:r>
          </a:p>
          <a:p>
            <a:pPr>
              <a:defRPr/>
            </a:pPr>
            <a:endParaRPr lang="en-US" sz="2200" dirty="0"/>
          </a:p>
          <a:p>
            <a:pPr lvl="4">
              <a:defRPr/>
            </a:pPr>
            <a:endParaRPr lang="en-US" sz="1000" dirty="0"/>
          </a:p>
          <a:p>
            <a:pPr eaLnBrk="1" hangingPunct="1">
              <a:defRPr/>
            </a:pPr>
            <a:endParaRPr lang="en-US" altLang="en-US" dirty="0"/>
          </a:p>
        </p:txBody>
      </p:sp>
      <p:pic>
        <p:nvPicPr>
          <p:cNvPr id="53252" name="Picture 1">
            <a:extLst>
              <a:ext uri="{FF2B5EF4-FFF2-40B4-BE49-F238E27FC236}">
                <a16:creationId xmlns:a16="http://schemas.microsoft.com/office/drawing/2014/main" xmlns="" id="{F5D361F4-8A6B-42F7-A7A6-068E1C4F22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200"/>
            <a:ext cx="28590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2">
            <a:extLst>
              <a:ext uri="{FF2B5EF4-FFF2-40B4-BE49-F238E27FC236}">
                <a16:creationId xmlns:a16="http://schemas.microsoft.com/office/drawing/2014/main" xmlns="" id="{731F669B-C37F-466C-B118-D550D80B42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343400"/>
            <a:ext cx="277336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1244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4F81BD"/>
                </a:solidFill>
              </a:rPr>
              <a:t>Organizational approach to support peers</a:t>
            </a:r>
          </a:p>
        </p:txBody>
      </p:sp>
      <p:sp>
        <p:nvSpPr>
          <p:cNvPr id="3" name="Content Placeholder 2"/>
          <p:cNvSpPr>
            <a:spLocks noGrp="1"/>
          </p:cNvSpPr>
          <p:nvPr>
            <p:ph idx="1"/>
          </p:nvPr>
        </p:nvSpPr>
        <p:spPr/>
        <p:txBody>
          <a:bodyPr>
            <a:normAutofit/>
          </a:bodyPr>
          <a:lstStyle/>
          <a:p>
            <a:pPr marL="385763" indent="-385763">
              <a:buFont typeface="+mj-lt"/>
              <a:buAutoNum type="arabicPeriod"/>
            </a:pPr>
            <a:r>
              <a:rPr lang="en-US" sz="2200" dirty="0"/>
              <a:t>Define and clarify the peer specialist role for </a:t>
            </a:r>
            <a:r>
              <a:rPr lang="en-US" sz="2200" u="sng" dirty="0"/>
              <a:t>all</a:t>
            </a:r>
            <a:r>
              <a:rPr lang="en-US" sz="2200" dirty="0"/>
              <a:t> staff  </a:t>
            </a:r>
          </a:p>
          <a:p>
            <a:pPr marL="385763" indent="-385763">
              <a:buFont typeface="+mj-lt"/>
              <a:buAutoNum type="arabicPeriod"/>
            </a:pPr>
            <a:r>
              <a:rPr lang="en-US" sz="2200" dirty="0"/>
              <a:t>Enhance capacity to recruit and hire peer specialists</a:t>
            </a:r>
          </a:p>
          <a:p>
            <a:pPr marL="385763" indent="-385763">
              <a:buFont typeface="+mj-lt"/>
              <a:buAutoNum type="arabicPeriod"/>
            </a:pPr>
            <a:r>
              <a:rPr lang="en-US" sz="2200" dirty="0"/>
              <a:t>Promote workplace culture that supports peers</a:t>
            </a:r>
          </a:p>
          <a:p>
            <a:pPr marL="385763" indent="-385763">
              <a:buFont typeface="+mj-lt"/>
              <a:buAutoNum type="arabicPeriod"/>
            </a:pPr>
            <a:r>
              <a:rPr lang="en-US" sz="2200" dirty="0"/>
              <a:t>Educate and support non-peer staff</a:t>
            </a:r>
          </a:p>
          <a:p>
            <a:pPr marL="385763" indent="-385763">
              <a:buFont typeface="+mj-lt"/>
              <a:buAutoNum type="arabicPeriod"/>
            </a:pPr>
            <a:r>
              <a:rPr lang="en-US" sz="2200" dirty="0"/>
              <a:t>Establish effective supervisory practices;</a:t>
            </a:r>
          </a:p>
          <a:p>
            <a:pPr marL="385763" indent="-385763">
              <a:buFont typeface="+mj-lt"/>
              <a:buAutoNum type="arabicPeriod"/>
            </a:pPr>
            <a:r>
              <a:rPr lang="en-US" sz="2200" dirty="0"/>
              <a:t>Address job difficulties using reasonable accommodation (RA) framework and health support access</a:t>
            </a:r>
          </a:p>
          <a:p>
            <a:pPr marL="385763" indent="-385763">
              <a:buFont typeface="+mj-lt"/>
              <a:buAutoNum type="arabicPeriod"/>
            </a:pPr>
            <a:r>
              <a:rPr lang="en-US" sz="2200" dirty="0"/>
              <a:t>Enhance positive psychological capital through employee self-help</a:t>
            </a:r>
          </a:p>
          <a:p>
            <a:pPr marL="385763" indent="-385763">
              <a:buFont typeface="+mj-lt"/>
              <a:buAutoNum type="arabicPeriod"/>
            </a:pPr>
            <a:r>
              <a:rPr lang="en-US" sz="2200" dirty="0"/>
              <a:t>Enhance critical elements of organizational infrastructure to drive above</a:t>
            </a:r>
          </a:p>
        </p:txBody>
      </p:sp>
      <p:sp>
        <p:nvSpPr>
          <p:cNvPr id="4" name="Slide Number Placeholder 3"/>
          <p:cNvSpPr>
            <a:spLocks noGrp="1"/>
          </p:cNvSpPr>
          <p:nvPr>
            <p:ph type="sldNum" sz="quarter" idx="12"/>
          </p:nvPr>
        </p:nvSpPr>
        <p:spPr/>
        <p:txBody>
          <a:bodyPr/>
          <a:lstStyle/>
          <a:p>
            <a:fld id="{C616D822-5C37-4ADA-83D3-0E7F1499D8A0}" type="slidenum">
              <a:rPr lang="en-US" smtClean="0"/>
              <a:t>58</a:t>
            </a:fld>
            <a:endParaRPr lang="en-US" dirty="0"/>
          </a:p>
        </p:txBody>
      </p:sp>
    </p:spTree>
    <p:extLst>
      <p:ext uri="{BB962C8B-B14F-4D97-AF65-F5344CB8AC3E}">
        <p14:creationId xmlns:p14="http://schemas.microsoft.com/office/powerpoint/2010/main" val="2230273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2">
            <a:extLst>
              <a:ext uri="{FF2B5EF4-FFF2-40B4-BE49-F238E27FC236}">
                <a16:creationId xmlns:a16="http://schemas.microsoft.com/office/drawing/2014/main" xmlns="" id="{82AC9566-CBCD-4EBB-8A20-9AD7EC2950CA}"/>
              </a:ext>
            </a:extLst>
          </p:cNvPr>
          <p:cNvSpPr>
            <a:spLocks noGrp="1" noChangeArrowheads="1"/>
          </p:cNvSpPr>
          <p:nvPr>
            <p:ph type="title"/>
          </p:nvPr>
        </p:nvSpPr>
        <p:spPr/>
        <p:txBody>
          <a:bodyPr>
            <a:normAutofit fontScale="90000"/>
          </a:bodyPr>
          <a:lstStyle/>
          <a:p>
            <a:pPr algn="l" eaLnBrk="1" hangingPunct="1"/>
            <a:r>
              <a:rPr lang="en-US" altLang="en-US" sz="3600" b="0" dirty="0">
                <a:solidFill>
                  <a:srgbClr val="4F81BD"/>
                </a:solidFill>
              </a:rPr>
              <a:t>Peer specialists influencing policy and practice</a:t>
            </a:r>
          </a:p>
        </p:txBody>
      </p:sp>
      <p:sp>
        <p:nvSpPr>
          <p:cNvPr id="95235" name="Content Placeholder 3">
            <a:extLst>
              <a:ext uri="{FF2B5EF4-FFF2-40B4-BE49-F238E27FC236}">
                <a16:creationId xmlns:a16="http://schemas.microsoft.com/office/drawing/2014/main" xmlns="" id="{40AB303D-0DF1-44BA-837B-793D78CC3AFB}"/>
              </a:ext>
            </a:extLst>
          </p:cNvPr>
          <p:cNvSpPr>
            <a:spLocks noGrp="1" noChangeArrowheads="1"/>
          </p:cNvSpPr>
          <p:nvPr>
            <p:ph idx="1"/>
          </p:nvPr>
        </p:nvSpPr>
        <p:spPr/>
        <p:txBody>
          <a:bodyPr/>
          <a:lstStyle/>
          <a:p>
            <a:r>
              <a:rPr lang="en-US" altLang="en-US" sz="2000" b="0" dirty="0"/>
              <a:t>Peer specialists can have the most influence on organizational planning and learning when they:</a:t>
            </a:r>
          </a:p>
          <a:p>
            <a:pPr lvl="1">
              <a:buFont typeface="Courier New" panose="02070309020205020404" pitchFamily="49" charset="0"/>
              <a:buChar char="o"/>
            </a:pPr>
            <a:r>
              <a:rPr lang="en-US" altLang="en-US" sz="2000" i="0" dirty="0"/>
              <a:t>Make up a significant portion of the service provider workforce;</a:t>
            </a:r>
          </a:p>
          <a:p>
            <a:pPr lvl="1">
              <a:buFont typeface="Courier New" panose="02070309020205020404" pitchFamily="49" charset="0"/>
              <a:buChar char="o"/>
            </a:pPr>
            <a:r>
              <a:rPr lang="en-US" altLang="en-US" sz="2000" i="0" dirty="0"/>
              <a:t>Are educated on the best &amp; evidence based practices;</a:t>
            </a:r>
          </a:p>
          <a:p>
            <a:pPr lvl="1">
              <a:buFont typeface="Courier New" panose="02070309020205020404" pitchFamily="49" charset="0"/>
              <a:buChar char="o"/>
            </a:pPr>
            <a:r>
              <a:rPr lang="en-US" altLang="en-US" sz="2000" i="0" dirty="0"/>
              <a:t>Are active participants on committees and workgroups relevant to their work;</a:t>
            </a:r>
          </a:p>
          <a:p>
            <a:pPr lvl="1">
              <a:buFont typeface="Courier New" panose="02070309020205020404" pitchFamily="49" charset="0"/>
              <a:buChar char="o"/>
            </a:pPr>
            <a:r>
              <a:rPr lang="en-US" altLang="en-US" sz="2000" i="0" dirty="0"/>
              <a:t>Are in organizational leadership roles.</a:t>
            </a:r>
          </a:p>
          <a:p>
            <a:r>
              <a:rPr lang="en-US" altLang="en-US" sz="2000" b="0" dirty="0"/>
              <a:t>Peer specialists integration into organizational leadership</a:t>
            </a:r>
          </a:p>
          <a:p>
            <a:pPr lvl="1">
              <a:buFont typeface="Courier New" panose="02070309020205020404" pitchFamily="49" charset="0"/>
              <a:buChar char="o"/>
            </a:pPr>
            <a:r>
              <a:rPr lang="en-US" altLang="en-US" sz="2000" i="0" dirty="0"/>
              <a:t>Centralize peer education</a:t>
            </a:r>
          </a:p>
          <a:p>
            <a:pPr lvl="1">
              <a:buFont typeface="Courier New" panose="02070309020205020404" pitchFamily="49" charset="0"/>
              <a:buChar char="o"/>
            </a:pPr>
            <a:r>
              <a:rPr lang="en-US" altLang="en-US" sz="2000" i="0" dirty="0"/>
              <a:t>Peer specialist(s) in senior management</a:t>
            </a:r>
          </a:p>
          <a:p>
            <a:pPr lvl="1">
              <a:buFont typeface="Courier New" panose="02070309020205020404" pitchFamily="49" charset="0"/>
              <a:buChar char="o"/>
            </a:pPr>
            <a:r>
              <a:rPr lang="en-US" altLang="en-US" sz="2000" i="0" dirty="0"/>
              <a:t>Build relationships with peer run organizations                        </a:t>
            </a:r>
            <a:r>
              <a:rPr lang="en-US" altLang="en-US" sz="2000" dirty="0">
                <a:solidFill>
                  <a:schemeClr val="accent2"/>
                </a:solidFill>
              </a:rPr>
              <a:t>							</a:t>
            </a:r>
            <a:r>
              <a:rPr lang="en-US" altLang="en-US" sz="1400" dirty="0"/>
              <a:t>TK Pp. 95-98</a:t>
            </a:r>
          </a:p>
          <a:p>
            <a:pPr eaLnBrk="1" hangingPunct="1"/>
            <a:endParaRPr lang="en-US" altLang="en-US" dirty="0"/>
          </a:p>
        </p:txBody>
      </p:sp>
      <p:sp>
        <p:nvSpPr>
          <p:cNvPr id="95236" name="Slide Number Placeholder 1">
            <a:extLst>
              <a:ext uri="{FF2B5EF4-FFF2-40B4-BE49-F238E27FC236}">
                <a16:creationId xmlns:a16="http://schemas.microsoft.com/office/drawing/2014/main" xmlns="" id="{05698C7C-4967-4CB6-A60F-C823F83520F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b="0" dirty="0">
                <a:latin typeface="Calibri" panose="020F0502020204030204" pitchFamily="34" charset="0"/>
              </a:rPr>
              <a:t>Slide </a:t>
            </a:r>
            <a:fld id="{05BE9654-4923-4D39-99A2-505FDDCFD439}" type="slidenum">
              <a:rPr lang="en-US" altLang="en-US" sz="1400" b="0" smtClean="0">
                <a:latin typeface="Calibri" panose="020F0502020204030204" pitchFamily="34" charset="0"/>
              </a:rPr>
              <a:pPr>
                <a:spcBef>
                  <a:spcPct val="0"/>
                </a:spcBef>
                <a:buClrTx/>
                <a:buFontTx/>
                <a:buNone/>
              </a:pPr>
              <a:t>59</a:t>
            </a:fld>
            <a:endParaRPr lang="en-US" altLang="en-US" sz="1400" b="0" dirty="0">
              <a:latin typeface="Calibri" panose="020F0502020204030204" pitchFamily="34" charset="0"/>
            </a:endParaRPr>
          </a:p>
        </p:txBody>
      </p:sp>
    </p:spTree>
    <p:extLst>
      <p:ext uri="{BB962C8B-B14F-4D97-AF65-F5344CB8AC3E}">
        <p14:creationId xmlns:p14="http://schemas.microsoft.com/office/powerpoint/2010/main" val="358115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solidFill>
                  <a:srgbClr val="0070C0"/>
                </a:solidFill>
                <a:latin typeface="Khmer UI" pitchFamily="34" charset="0"/>
                <a:cs typeface="Khmer UI" pitchFamily="34" charset="0"/>
              </a:rPr>
              <a:t>Toolkit Chapters</a:t>
            </a:r>
          </a:p>
        </p:txBody>
      </p:sp>
      <p:sp>
        <p:nvSpPr>
          <p:cNvPr id="3" name="Content Placeholder 2"/>
          <p:cNvSpPr>
            <a:spLocks noGrp="1"/>
          </p:cNvSpPr>
          <p:nvPr>
            <p:ph idx="1"/>
          </p:nvPr>
        </p:nvSpPr>
        <p:spPr>
          <a:xfrm>
            <a:off x="457200" y="1219200"/>
            <a:ext cx="8229600" cy="5181600"/>
          </a:xfrm>
        </p:spPr>
        <p:txBody>
          <a:bodyPr>
            <a:normAutofit/>
          </a:bodyPr>
          <a:lstStyle/>
          <a:p>
            <a:pPr marL="571500" lvl="2" indent="-571500">
              <a:buFont typeface="+mj-lt"/>
              <a:buAutoNum type="romanUcPeriod"/>
            </a:pPr>
            <a:r>
              <a:rPr lang="en-US" sz="2000" dirty="0"/>
              <a:t>Background</a:t>
            </a:r>
          </a:p>
          <a:p>
            <a:pPr marL="571500" lvl="2" indent="-571500">
              <a:buFont typeface="+mj-lt"/>
              <a:buAutoNum type="romanUcPeriod"/>
            </a:pPr>
            <a:r>
              <a:rPr lang="en-US" sz="2000" dirty="0"/>
              <a:t>Young Adults in the Peer Provider Role </a:t>
            </a:r>
            <a:endParaRPr lang="en-US" sz="2000" dirty="0">
              <a:solidFill>
                <a:srgbClr val="7030A0"/>
              </a:solidFill>
            </a:endParaRPr>
          </a:p>
          <a:p>
            <a:pPr marL="514350" lvl="2" indent="-514350">
              <a:buFont typeface="+mj-lt"/>
              <a:buAutoNum type="romanUcPeriod"/>
            </a:pPr>
            <a:r>
              <a:rPr lang="en-US" sz="2000" dirty="0"/>
              <a:t>Conceptualizing and Structuring the Young Adult Peer Role in Your Agency- Hiring, training et al</a:t>
            </a:r>
          </a:p>
          <a:p>
            <a:pPr marL="514350" lvl="2" indent="-514350">
              <a:buFont typeface="+mj-lt"/>
              <a:buAutoNum type="romanUcPeriod"/>
            </a:pPr>
            <a:r>
              <a:rPr lang="en-US" sz="2000" dirty="0"/>
              <a:t>Establishing an Organizational Culture that Supports Young Adult Peers  Youth development</a:t>
            </a:r>
            <a:endParaRPr lang="en-US" sz="2000" dirty="0">
              <a:solidFill>
                <a:srgbClr val="FF0000"/>
              </a:solidFill>
            </a:endParaRPr>
          </a:p>
          <a:p>
            <a:pPr marL="571500" lvl="2" indent="-571500">
              <a:buFont typeface="+mj-lt"/>
              <a:buAutoNum type="romanUcPeriod"/>
            </a:pPr>
            <a:r>
              <a:rPr lang="en-US" sz="2000" dirty="0"/>
              <a:t>Recruiting, Hiring and Training Young Adult Peers </a:t>
            </a:r>
            <a:endParaRPr lang="en-US" sz="2000" dirty="0">
              <a:solidFill>
                <a:srgbClr val="FF0000"/>
              </a:solidFill>
            </a:endParaRPr>
          </a:p>
          <a:p>
            <a:pPr marL="571500" lvl="2" indent="-571500">
              <a:buFont typeface="+mj-lt"/>
              <a:buAutoNum type="romanUcPeriod"/>
            </a:pPr>
            <a:r>
              <a:rPr lang="en-US" sz="2000" dirty="0"/>
              <a:t>Effective Supervision for Young Adult Peers</a:t>
            </a:r>
          </a:p>
          <a:p>
            <a:pPr marL="571500" lvl="2" indent="-571500">
              <a:buFont typeface="+mj-lt"/>
              <a:buAutoNum type="romanUcPeriod"/>
            </a:pPr>
            <a:r>
              <a:rPr lang="en-US" sz="2000" dirty="0"/>
              <a:t>Addressing Significant Job Difficulties Using the ADA’s Reasonable Accommodation Framework </a:t>
            </a:r>
            <a:endParaRPr lang="en-US" sz="2000" dirty="0">
              <a:solidFill>
                <a:srgbClr val="7030A0"/>
              </a:solidFill>
            </a:endParaRPr>
          </a:p>
          <a:p>
            <a:pPr marL="571500" lvl="2" indent="-571500">
              <a:buFont typeface="+mj-lt"/>
              <a:buAutoNum type="romanUcPeriod"/>
            </a:pPr>
            <a:r>
              <a:rPr lang="en-US" sz="2000" dirty="0"/>
              <a:t>Preparing and Engaging Non-peer Staff-</a:t>
            </a:r>
          </a:p>
          <a:p>
            <a:pPr marL="571500" lvl="2" indent="-571500">
              <a:buFont typeface="+mj-lt"/>
              <a:buAutoNum type="romanUcPeriod"/>
            </a:pPr>
            <a:r>
              <a:rPr lang="en-US" sz="2000" dirty="0"/>
              <a:t>Infrastructure and Framework </a:t>
            </a:r>
            <a:endParaRPr lang="en-US" sz="2000" dirty="0">
              <a:solidFill>
                <a:srgbClr val="FF0000"/>
              </a:solidFill>
            </a:endParaRPr>
          </a:p>
          <a:p>
            <a:pPr>
              <a:buNone/>
            </a:pPr>
            <a:endParaRPr lang="en-US" dirty="0"/>
          </a:p>
        </p:txBody>
      </p:sp>
      <p:sp>
        <p:nvSpPr>
          <p:cNvPr id="4" name="Slide Number Placeholder 3"/>
          <p:cNvSpPr>
            <a:spLocks noGrp="1"/>
          </p:cNvSpPr>
          <p:nvPr>
            <p:ph type="sldNum" sz="quarter" idx="12"/>
          </p:nvPr>
        </p:nvSpPr>
        <p:spPr/>
        <p:txBody>
          <a:bodyPr/>
          <a:lstStyle/>
          <a:p>
            <a:fld id="{9BC4BBCC-BBD3-4C0F-BA08-4C95CA0FA794}" type="slidenum">
              <a:rPr lang="en-US" smtClean="0"/>
              <a:pPr/>
              <a:t>6</a:t>
            </a:fld>
            <a:endParaRPr lang="en-US" dirty="0"/>
          </a:p>
        </p:txBody>
      </p:sp>
    </p:spTree>
    <p:extLst>
      <p:ext uri="{BB962C8B-B14F-4D97-AF65-F5344CB8AC3E}">
        <p14:creationId xmlns:p14="http://schemas.microsoft.com/office/powerpoint/2010/main" val="4203483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a:extLst>
              <a:ext uri="{FF2B5EF4-FFF2-40B4-BE49-F238E27FC236}">
                <a16:creationId xmlns:a16="http://schemas.microsoft.com/office/drawing/2014/main" xmlns="" id="{5A833333-9F48-420E-8F6D-F0DD90443940}"/>
              </a:ext>
            </a:extLst>
          </p:cNvPr>
          <p:cNvSpPr>
            <a:spLocks noGrp="1" noChangeArrowheads="1"/>
          </p:cNvSpPr>
          <p:nvPr>
            <p:ph type="title"/>
          </p:nvPr>
        </p:nvSpPr>
        <p:spPr>
          <a:xfrm>
            <a:off x="533400" y="762000"/>
            <a:ext cx="8229600" cy="777875"/>
          </a:xfrm>
        </p:spPr>
        <p:txBody>
          <a:bodyPr>
            <a:normAutofit fontScale="90000"/>
          </a:bodyPr>
          <a:lstStyle/>
          <a:p>
            <a:pPr algn="l" eaLnBrk="1" hangingPunct="1"/>
            <a:r>
              <a:rPr lang="en-US" altLang="en-US" sz="3600" b="0" dirty="0">
                <a:solidFill>
                  <a:srgbClr val="4F81BD"/>
                </a:solidFill>
              </a:rPr>
              <a:t>Strong Organizational Communication Endorsing the Peer Role</a:t>
            </a:r>
            <a:r>
              <a:rPr lang="en-US" altLang="en-US" sz="2000" dirty="0"/>
              <a:t/>
            </a:r>
            <a:br>
              <a:rPr lang="en-US" altLang="en-US" sz="2000" dirty="0"/>
            </a:br>
            <a:endParaRPr lang="en-US" altLang="en-US" sz="2000" dirty="0"/>
          </a:p>
        </p:txBody>
      </p:sp>
      <p:sp>
        <p:nvSpPr>
          <p:cNvPr id="6147" name="Content Placeholder 3">
            <a:extLst>
              <a:ext uri="{FF2B5EF4-FFF2-40B4-BE49-F238E27FC236}">
                <a16:creationId xmlns:a16="http://schemas.microsoft.com/office/drawing/2014/main" xmlns="" id="{943FB359-4D9B-43D5-BD40-CCD59781E89C}"/>
              </a:ext>
            </a:extLst>
          </p:cNvPr>
          <p:cNvSpPr>
            <a:spLocks noGrp="1"/>
          </p:cNvSpPr>
          <p:nvPr>
            <p:ph idx="1"/>
          </p:nvPr>
        </p:nvSpPr>
        <p:spPr>
          <a:ln>
            <a:miter lim="800000"/>
            <a:headEnd/>
            <a:tailEnd/>
          </a:ln>
          <a:extLst/>
        </p:spPr>
        <p:txBody>
          <a:bodyPr/>
          <a:lstStyle/>
          <a:p>
            <a:pPr marL="0" indent="0">
              <a:buFontTx/>
              <a:buNone/>
              <a:defRPr/>
            </a:pPr>
            <a:r>
              <a:rPr lang="en-US" sz="1800" b="0" u="sng" dirty="0"/>
              <a:t>Internal messages</a:t>
            </a:r>
          </a:p>
          <a:p>
            <a:pPr>
              <a:defRPr/>
            </a:pPr>
            <a:r>
              <a:rPr lang="en-US" sz="1800" b="0" dirty="0">
                <a:highlight>
                  <a:srgbClr val="FFFF00"/>
                </a:highlight>
              </a:rPr>
              <a:t>Champions</a:t>
            </a:r>
          </a:p>
          <a:p>
            <a:pPr>
              <a:defRPr/>
            </a:pPr>
            <a:r>
              <a:rPr lang="en-US" sz="1800" b="0" dirty="0"/>
              <a:t>Trainers with direct experience</a:t>
            </a:r>
          </a:p>
          <a:p>
            <a:pPr lvl="1">
              <a:buFont typeface="Courier New" charset="0"/>
              <a:buChar char="o"/>
              <a:defRPr/>
            </a:pPr>
            <a:r>
              <a:rPr lang="en-US" sz="1800" i="0" dirty="0"/>
              <a:t>Peer specialists</a:t>
            </a:r>
          </a:p>
          <a:p>
            <a:pPr lvl="1">
              <a:buFont typeface="Courier New" charset="0"/>
              <a:buChar char="o"/>
              <a:defRPr/>
            </a:pPr>
            <a:r>
              <a:rPr lang="en-US" sz="1800" i="0" dirty="0"/>
              <a:t>Management and supervisors</a:t>
            </a:r>
          </a:p>
          <a:p>
            <a:pPr>
              <a:defRPr/>
            </a:pPr>
            <a:r>
              <a:rPr lang="en-US" sz="1800" b="0" dirty="0"/>
              <a:t>Internal publications</a:t>
            </a:r>
          </a:p>
          <a:p>
            <a:pPr>
              <a:defRPr/>
            </a:pPr>
            <a:r>
              <a:rPr lang="en-US" sz="1800" b="0" dirty="0"/>
              <a:t>Office walls and corridors</a:t>
            </a:r>
          </a:p>
          <a:p>
            <a:pPr>
              <a:defRPr/>
            </a:pPr>
            <a:r>
              <a:rPr lang="en-US" sz="1800" b="0" dirty="0"/>
              <a:t>Presence of peer specialists</a:t>
            </a:r>
          </a:p>
          <a:p>
            <a:pPr marL="0" indent="0">
              <a:buFontTx/>
              <a:buNone/>
              <a:defRPr/>
            </a:pPr>
            <a:r>
              <a:rPr lang="en-US" sz="1800" b="0" u="sng" dirty="0">
                <a:highlight>
                  <a:srgbClr val="FFFF00"/>
                </a:highlight>
              </a:rPr>
              <a:t>External messages</a:t>
            </a:r>
          </a:p>
          <a:p>
            <a:pPr>
              <a:defRPr/>
            </a:pPr>
            <a:r>
              <a:rPr lang="en-US" sz="1800" b="0" dirty="0">
                <a:highlight>
                  <a:srgbClr val="FFFF00"/>
                </a:highlight>
              </a:rPr>
              <a:t>Mission and policy statements</a:t>
            </a:r>
          </a:p>
          <a:p>
            <a:pPr>
              <a:defRPr/>
            </a:pPr>
            <a:r>
              <a:rPr lang="en-US" sz="1800" b="0" dirty="0">
                <a:highlight>
                  <a:srgbClr val="FFFF00"/>
                </a:highlight>
              </a:rPr>
              <a:t>Websites</a:t>
            </a:r>
          </a:p>
          <a:p>
            <a:pPr>
              <a:defRPr/>
            </a:pPr>
            <a:r>
              <a:rPr lang="en-US" sz="1800" b="0" dirty="0">
                <a:highlight>
                  <a:srgbClr val="FFFF00"/>
                </a:highlight>
              </a:rPr>
              <a:t>Newsletters</a:t>
            </a:r>
          </a:p>
          <a:p>
            <a:pPr eaLnBrk="1" hangingPunct="1">
              <a:defRPr/>
            </a:pPr>
            <a:endParaRPr lang="en-US" altLang="en-US" dirty="0"/>
          </a:p>
        </p:txBody>
      </p:sp>
      <p:pic>
        <p:nvPicPr>
          <p:cNvPr id="96260" name="Picture 1">
            <a:extLst>
              <a:ext uri="{FF2B5EF4-FFF2-40B4-BE49-F238E27FC236}">
                <a16:creationId xmlns:a16="http://schemas.microsoft.com/office/drawing/2014/main" xmlns="" id="{B7DB0F09-8F82-4E0C-ACDD-C91CDD3A87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405188"/>
            <a:ext cx="2627313"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Slide Number Placeholder 1">
            <a:extLst>
              <a:ext uri="{FF2B5EF4-FFF2-40B4-BE49-F238E27FC236}">
                <a16:creationId xmlns:a16="http://schemas.microsoft.com/office/drawing/2014/main" xmlns="" id="{74FE8746-3F52-427C-A196-A8D01C526BD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b="0" dirty="0">
                <a:latin typeface="Calibri" panose="020F0502020204030204" pitchFamily="34" charset="0"/>
              </a:rPr>
              <a:t>Slide </a:t>
            </a:r>
            <a:fld id="{DC1F777E-BDFB-4A16-A7E3-2738E6AD3DBE}" type="slidenum">
              <a:rPr lang="en-US" altLang="en-US" sz="1400" b="0" smtClean="0">
                <a:latin typeface="Calibri" panose="020F0502020204030204" pitchFamily="34" charset="0"/>
              </a:rPr>
              <a:pPr>
                <a:spcBef>
                  <a:spcPct val="0"/>
                </a:spcBef>
                <a:buClrTx/>
                <a:buFontTx/>
                <a:buNone/>
              </a:pPr>
              <a:t>60</a:t>
            </a:fld>
            <a:endParaRPr lang="en-US" altLang="en-US" sz="1400" b="0" dirty="0">
              <a:latin typeface="Calibri" panose="020F0502020204030204" pitchFamily="34" charset="0"/>
            </a:endParaRPr>
          </a:p>
        </p:txBody>
      </p:sp>
    </p:spTree>
    <p:extLst>
      <p:ext uri="{BB962C8B-B14F-4D97-AF65-F5344CB8AC3E}">
        <p14:creationId xmlns:p14="http://schemas.microsoft.com/office/powerpoint/2010/main" val="2010949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2">
            <a:extLst>
              <a:ext uri="{FF2B5EF4-FFF2-40B4-BE49-F238E27FC236}">
                <a16:creationId xmlns:a16="http://schemas.microsoft.com/office/drawing/2014/main" xmlns="" id="{51826755-46E5-4A42-A130-0FAB85D36090}"/>
              </a:ext>
            </a:extLst>
          </p:cNvPr>
          <p:cNvSpPr>
            <a:spLocks noGrp="1" noChangeArrowheads="1"/>
          </p:cNvSpPr>
          <p:nvPr>
            <p:ph type="title"/>
          </p:nvPr>
        </p:nvSpPr>
        <p:spPr/>
        <p:txBody>
          <a:bodyPr/>
          <a:lstStyle/>
          <a:p>
            <a:pPr algn="l" eaLnBrk="1" hangingPunct="1"/>
            <a:r>
              <a:rPr lang="en-US" altLang="en-US" sz="3600" b="0" dirty="0">
                <a:solidFill>
                  <a:srgbClr val="4F81BD"/>
                </a:solidFill>
              </a:rPr>
              <a:t>References</a:t>
            </a:r>
          </a:p>
        </p:txBody>
      </p:sp>
      <p:sp>
        <p:nvSpPr>
          <p:cNvPr id="97283" name="Content Placeholder 3">
            <a:extLst>
              <a:ext uri="{FF2B5EF4-FFF2-40B4-BE49-F238E27FC236}">
                <a16:creationId xmlns:a16="http://schemas.microsoft.com/office/drawing/2014/main" xmlns="" id="{D69D4190-5C11-4A02-9B42-758C1682A87C}"/>
              </a:ext>
            </a:extLst>
          </p:cNvPr>
          <p:cNvSpPr>
            <a:spLocks noGrp="1" noChangeArrowheads="1"/>
          </p:cNvSpPr>
          <p:nvPr>
            <p:ph idx="1"/>
          </p:nvPr>
        </p:nvSpPr>
        <p:spPr>
          <a:xfrm>
            <a:off x="457200" y="1600200"/>
            <a:ext cx="8229600" cy="4983163"/>
          </a:xfrm>
        </p:spPr>
        <p:txBody>
          <a:bodyPr/>
          <a:lstStyle/>
          <a:p>
            <a:r>
              <a:rPr lang="en-US" altLang="en-US" sz="1300" b="0" dirty="0"/>
              <a:t>Delman J, Clark JA, Eisen SV, Parker VA. Facilitators and barriers to the active participation of clients with serious mental illnesses in medication decision making: the perceptions of young adult clients. J Behav Health Serv Res. 2015 Apr;42(2):238-53 </a:t>
            </a:r>
          </a:p>
          <a:p>
            <a:r>
              <a:rPr lang="en-US" altLang="en-US" sz="1300" b="0" dirty="0"/>
              <a:t>Delman, J., &amp; Klodnick, V. V. (2017). Factors supporting the employment of young adult peer providers: Perspectives of peers and supervisors. </a:t>
            </a:r>
            <a:r>
              <a:rPr lang="en-US" altLang="en-US" sz="1300" b="0" i="1" dirty="0"/>
              <a:t>Community mental health journal</a:t>
            </a:r>
            <a:r>
              <a:rPr lang="en-US" altLang="en-US" sz="1300" b="0" dirty="0"/>
              <a:t>, </a:t>
            </a:r>
            <a:r>
              <a:rPr lang="en-US" altLang="en-US" sz="1300" b="0" i="1" dirty="0"/>
              <a:t>53</a:t>
            </a:r>
            <a:r>
              <a:rPr lang="en-US" altLang="en-US" sz="1300" b="0" dirty="0"/>
              <a:t>(7), 811-822.</a:t>
            </a:r>
          </a:p>
          <a:p>
            <a:r>
              <a:rPr lang="en-US" altLang="en-US" sz="1300" b="0" dirty="0"/>
              <a:t>Delman, J., Kovich, L., Burke, S., &amp; Martone, K. (2017). The promise of demand side employer-based strategies to increase employment rates for people living with serious mental illnesses. </a:t>
            </a:r>
            <a:r>
              <a:rPr lang="en-US" altLang="en-US" sz="1300" b="0" i="1" dirty="0"/>
              <a:t>Psychiatric Rehabilitation Journal</a:t>
            </a:r>
            <a:r>
              <a:rPr lang="en-US" altLang="en-US" sz="1300" b="0" dirty="0"/>
              <a:t>, </a:t>
            </a:r>
            <a:r>
              <a:rPr lang="en-US" altLang="en-US" sz="1300" b="0" i="1" dirty="0"/>
              <a:t>40</a:t>
            </a:r>
            <a:r>
              <a:rPr lang="en-US" altLang="en-US" sz="1300" b="0" dirty="0"/>
              <a:t>(2), 179.</a:t>
            </a:r>
          </a:p>
          <a:p>
            <a:r>
              <a:rPr lang="en-US" altLang="en-US" sz="1300" b="0" dirty="0"/>
              <a:t>Gopalan, G., Lee, S. J., Harris, R., Acri, M. C., &amp; Munson, M. R. (2017). Utilization of peers in services for youth with emotional and behavioral challenges: A scoping review. </a:t>
            </a:r>
            <a:r>
              <a:rPr lang="en-US" altLang="en-US" sz="1300" b="0" i="1" dirty="0"/>
              <a:t>Journal of adolescence</a:t>
            </a:r>
            <a:r>
              <a:rPr lang="en-US" altLang="en-US" sz="1300" b="0" dirty="0"/>
              <a:t>, </a:t>
            </a:r>
            <a:r>
              <a:rPr lang="en-US" altLang="en-US" sz="1300" b="0" i="1" dirty="0"/>
              <a:t>55</a:t>
            </a:r>
            <a:r>
              <a:rPr lang="en-US" altLang="en-US" sz="1300" b="0" dirty="0"/>
              <a:t>, 88-115</a:t>
            </a:r>
          </a:p>
          <a:p>
            <a:r>
              <a:rPr lang="en-US" altLang="en-US" sz="1300" b="0" dirty="0"/>
              <a:t>Gutheil, T. G., &amp; Gabbard, G. O. (1993). The concept of boundaries in clinical practice: Theoretical and risk-management dimensions. </a:t>
            </a:r>
            <a:r>
              <a:rPr lang="en-US" altLang="en-US" sz="1300" b="0" i="1" dirty="0"/>
              <a:t>The American journal of psychiatry.</a:t>
            </a:r>
            <a:endParaRPr lang="en-US" altLang="en-US" sz="1300" b="0" dirty="0"/>
          </a:p>
          <a:p>
            <a:r>
              <a:rPr lang="en-US" altLang="en-US" sz="1300" b="0" dirty="0"/>
              <a:t>Reamer, F. G. (2003). Boundary issues in social work: Managing dual relationships. </a:t>
            </a:r>
            <a:r>
              <a:rPr lang="en-US" altLang="en-US" sz="1300" b="0" i="1" dirty="0"/>
              <a:t>Social work</a:t>
            </a:r>
            <a:r>
              <a:rPr lang="en-US" altLang="en-US" sz="1300" b="0" dirty="0"/>
              <a:t>, </a:t>
            </a:r>
            <a:r>
              <a:rPr lang="en-US" altLang="en-US" sz="1300" b="0" i="1" dirty="0"/>
              <a:t>48</a:t>
            </a:r>
            <a:r>
              <a:rPr lang="en-US" altLang="en-US" sz="1300" b="0" dirty="0"/>
              <a:t>(1), 121-133.</a:t>
            </a:r>
          </a:p>
          <a:p>
            <a:r>
              <a:rPr lang="en-US" altLang="en-US" sz="1300" b="0" dirty="0"/>
              <a:t>Simmons, M. B., Coates, D., Batchelor, S., Dimopoulos‐Bick, T., &amp; Howe, D. (2017). The CHOICE pilot project: Challenges of implementing a combined peer work and shared decision‐making programme in an early intervention service. </a:t>
            </a:r>
            <a:r>
              <a:rPr lang="en-US" altLang="en-US" sz="1300" b="0" i="1" dirty="0"/>
              <a:t>Early intervention in psychiatry</a:t>
            </a:r>
            <a:r>
              <a:rPr lang="en-US" altLang="en-US" sz="1300" b="0" dirty="0"/>
              <a:t>.</a:t>
            </a:r>
          </a:p>
          <a:p>
            <a:r>
              <a:rPr lang="en-US" altLang="en-US" sz="1300" b="0" dirty="0"/>
              <a:t>Walker, J. S., Baird, C., &amp; Welch, M. B. (2018). Peer Support for Youth and Young Adults who Experience Serious Mental Health Conditions: State of the Science. </a:t>
            </a:r>
          </a:p>
          <a:p>
            <a:r>
              <a:rPr lang="en-US" altLang="en-US" sz="1300" b="0" dirty="0" err="1"/>
              <a:t>Zur</a:t>
            </a:r>
            <a:r>
              <a:rPr lang="en-US" altLang="en-US" sz="1300" b="0" dirty="0"/>
              <a:t>, O. (2010). Self-disclosure &amp; transparency in psychotherapy and counseling, </a:t>
            </a:r>
            <a:r>
              <a:rPr lang="en-US" altLang="en-US" sz="1300" b="0" dirty="0">
                <a:hlinkClick r:id="rId3"/>
              </a:rPr>
              <a:t>http://www.zurinstitute.com/selfdisclosure1.html</a:t>
            </a:r>
            <a:r>
              <a:rPr lang="en-US" altLang="en-US" sz="1300" b="0" dirty="0"/>
              <a:t>. </a:t>
            </a:r>
          </a:p>
          <a:p>
            <a:pPr eaLnBrk="1" hangingPunct="1"/>
            <a:endParaRPr lang="en-US" altLang="en-US" dirty="0"/>
          </a:p>
        </p:txBody>
      </p:sp>
      <p:sp>
        <p:nvSpPr>
          <p:cNvPr id="97284" name="Slide Number Placeholder 1">
            <a:extLst>
              <a:ext uri="{FF2B5EF4-FFF2-40B4-BE49-F238E27FC236}">
                <a16:creationId xmlns:a16="http://schemas.microsoft.com/office/drawing/2014/main" xmlns="" id="{100FF82C-F03E-47CE-8B2A-2D606BB1908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b="0" dirty="0">
                <a:latin typeface="Calibri" panose="020F0502020204030204" pitchFamily="34" charset="0"/>
              </a:rPr>
              <a:t>Slide </a:t>
            </a:r>
            <a:fld id="{CE9AF930-71B8-4EB5-8CB8-EED77763AB62}" type="slidenum">
              <a:rPr lang="en-US" altLang="en-US" sz="1400" b="0" smtClean="0">
                <a:latin typeface="Calibri" panose="020F0502020204030204" pitchFamily="34" charset="0"/>
              </a:rPr>
              <a:pPr>
                <a:spcBef>
                  <a:spcPct val="0"/>
                </a:spcBef>
                <a:buClrTx/>
                <a:buFontTx/>
                <a:buNone/>
              </a:pPr>
              <a:t>61</a:t>
            </a:fld>
            <a:endParaRPr lang="en-US" altLang="en-US" sz="1400" b="0" dirty="0">
              <a:latin typeface="Calibri" panose="020F0502020204030204" pitchFamily="34" charset="0"/>
            </a:endParaRPr>
          </a:p>
        </p:txBody>
      </p:sp>
    </p:spTree>
    <p:extLst>
      <p:ext uri="{BB962C8B-B14F-4D97-AF65-F5344CB8AC3E}">
        <p14:creationId xmlns:p14="http://schemas.microsoft.com/office/powerpoint/2010/main" val="4078263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990600"/>
          </a:xfrm>
        </p:spPr>
        <p:txBody>
          <a:bodyPr>
            <a:noAutofit/>
          </a:bodyPr>
          <a:lstStyle/>
          <a:p>
            <a:pPr algn="ctr"/>
            <a:r>
              <a:rPr lang="en-US" sz="8000" b="1" dirty="0">
                <a:solidFill>
                  <a:srgbClr val="D7DE42"/>
                </a:solidFill>
              </a:rPr>
              <a:t>10</a:t>
            </a:r>
            <a:r>
              <a:rPr lang="en-US" sz="8000" b="1" dirty="0">
                <a:solidFill>
                  <a:srgbClr val="0070C0"/>
                </a:solidFill>
              </a:rPr>
              <a:t> </a:t>
            </a:r>
            <a:br>
              <a:rPr lang="en-US" sz="8000" b="1" dirty="0">
                <a:solidFill>
                  <a:srgbClr val="0070C0"/>
                </a:solidFill>
              </a:rPr>
            </a:br>
            <a:r>
              <a:rPr lang="en-US" sz="8000" b="1" dirty="0">
                <a:solidFill>
                  <a:srgbClr val="D7DE42"/>
                </a:solidFill>
              </a:rPr>
              <a:t>Toolkit </a:t>
            </a:r>
            <a:br>
              <a:rPr lang="en-US" sz="8000" b="1" dirty="0">
                <a:solidFill>
                  <a:srgbClr val="D7DE42"/>
                </a:solidFill>
              </a:rPr>
            </a:br>
            <a:r>
              <a:rPr lang="en-US" sz="8000" b="1" dirty="0">
                <a:solidFill>
                  <a:srgbClr val="D7DE42"/>
                </a:solidFill>
              </a:rPr>
              <a:t>Takeaways</a:t>
            </a:r>
          </a:p>
        </p:txBody>
      </p:sp>
      <p:sp>
        <p:nvSpPr>
          <p:cNvPr id="3" name="Slide Number Placeholder 2">
            <a:extLst>
              <a:ext uri="{FF2B5EF4-FFF2-40B4-BE49-F238E27FC236}">
                <a16:creationId xmlns:a16="http://schemas.microsoft.com/office/drawing/2014/main" xmlns="" id="{580E14C6-C1D8-4F56-AB99-494D5ED5B2D5}"/>
              </a:ext>
            </a:extLst>
          </p:cNvPr>
          <p:cNvSpPr>
            <a:spLocks noGrp="1"/>
          </p:cNvSpPr>
          <p:nvPr>
            <p:ph type="sldNum" sz="quarter" idx="12"/>
          </p:nvPr>
        </p:nvSpPr>
        <p:spPr/>
        <p:txBody>
          <a:bodyPr/>
          <a:lstStyle/>
          <a:p>
            <a:fld id="{9BC4BBCC-BBD3-4C0F-BA08-4C95CA0FA794}" type="slidenum">
              <a:rPr lang="en-US" smtClean="0"/>
              <a:pPr/>
              <a:t>62</a:t>
            </a:fld>
            <a:endParaRPr lang="en-US" dirty="0"/>
          </a:p>
        </p:txBody>
      </p:sp>
    </p:spTree>
    <p:extLst>
      <p:ext uri="{BB962C8B-B14F-4D97-AF65-F5344CB8AC3E}">
        <p14:creationId xmlns:p14="http://schemas.microsoft.com/office/powerpoint/2010/main" val="8260313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noAutofit/>
          </a:bodyPr>
          <a:lstStyle/>
          <a:p>
            <a:pPr algn="ctr"/>
            <a:r>
              <a:rPr lang="en-US" sz="3600" b="1" dirty="0">
                <a:solidFill>
                  <a:srgbClr val="0070C0"/>
                </a:solidFill>
              </a:rPr>
              <a:t>Toolkit Takeaways: Preparation </a:t>
            </a:r>
            <a:br>
              <a:rPr lang="en-US" sz="3600" b="1" dirty="0">
                <a:solidFill>
                  <a:srgbClr val="0070C0"/>
                </a:solidFill>
              </a:rPr>
            </a:br>
            <a:r>
              <a:rPr lang="en-US" sz="3600" b="1" dirty="0">
                <a:solidFill>
                  <a:srgbClr val="0070C0"/>
                </a:solidFill>
              </a:rPr>
              <a:t>for the YA Peer Provider Role</a:t>
            </a:r>
            <a:r>
              <a:rPr lang="en-US" sz="3800" b="1" dirty="0">
                <a:solidFill>
                  <a:srgbClr val="0070C0"/>
                </a:solidFill>
              </a:rPr>
              <a:t/>
            </a:r>
            <a:br>
              <a:rPr lang="en-US" sz="3800" b="1" dirty="0">
                <a:solidFill>
                  <a:srgbClr val="0070C0"/>
                </a:solidFill>
              </a:rPr>
            </a:br>
            <a:endParaRPr lang="en-US" sz="3800" b="1" dirty="0">
              <a:solidFill>
                <a:srgbClr val="0070C0"/>
              </a:solidFill>
            </a:endParaRPr>
          </a:p>
        </p:txBody>
      </p:sp>
      <p:sp>
        <p:nvSpPr>
          <p:cNvPr id="3" name="Content Placeholder 2"/>
          <p:cNvSpPr>
            <a:spLocks noGrp="1"/>
          </p:cNvSpPr>
          <p:nvPr>
            <p:ph idx="1"/>
          </p:nvPr>
        </p:nvSpPr>
        <p:spPr>
          <a:xfrm>
            <a:off x="228600" y="1828800"/>
            <a:ext cx="8686800" cy="4876800"/>
          </a:xfrm>
          <a:noFill/>
        </p:spPr>
        <p:txBody>
          <a:bodyPr>
            <a:normAutofit/>
          </a:bodyPr>
          <a:lstStyle/>
          <a:p>
            <a:pPr marL="0" indent="0">
              <a:buNone/>
            </a:pPr>
            <a:endParaRPr lang="en-US" sz="1400" b="1" dirty="0"/>
          </a:p>
          <a:p>
            <a:pPr marL="463550" indent="-463550">
              <a:buFont typeface="+mj-lt"/>
              <a:buAutoNum type="arabicPeriod"/>
            </a:pPr>
            <a:r>
              <a:rPr lang="en-US" dirty="0"/>
              <a:t>All staff should understand the purpose and unique qualities of the young adult peer role via orientation, training, teambuilding and supervision. [Chapters 1, 3, 8]</a:t>
            </a:r>
          </a:p>
          <a:p>
            <a:pPr marL="457200" indent="-457200">
              <a:buFont typeface="+mj-lt"/>
              <a:buAutoNum type="arabicPeriod"/>
            </a:pPr>
            <a:endParaRPr lang="en-US" dirty="0"/>
          </a:p>
          <a:p>
            <a:pPr marL="514350" indent="-514350">
              <a:buFont typeface="+mj-lt"/>
              <a:buAutoNum type="arabicPeriod"/>
            </a:pPr>
            <a:r>
              <a:rPr lang="en-US" dirty="0"/>
              <a:t>Agency staff must understand the unique developmental experiences of young adults in today’s society. [Chapter 4]</a:t>
            </a:r>
          </a:p>
          <a:p>
            <a:pPr marL="514350" indent="-514350">
              <a:buAutoNum type="arabicPeriod"/>
            </a:pPr>
            <a:endParaRPr lang="en-US" dirty="0"/>
          </a:p>
          <a:p>
            <a:pPr marL="514350" indent="-514350">
              <a:buAutoNum type="arabicPeriod"/>
            </a:pPr>
            <a:r>
              <a:rPr lang="en-US" dirty="0"/>
              <a:t>Organizational leadership must proactively address discrimination and prevent discrimination toward young adult employees diagnosed with mental conditions. [Chapters 4, 8, 9]</a:t>
            </a:r>
          </a:p>
          <a:p>
            <a:endParaRPr lang="en-US" dirty="0"/>
          </a:p>
          <a:p>
            <a:pPr>
              <a:buNone/>
            </a:pPr>
            <a:endParaRPr lang="en-US" dirty="0"/>
          </a:p>
          <a:p>
            <a:endParaRPr lang="en-US" dirty="0"/>
          </a:p>
        </p:txBody>
      </p:sp>
      <p:sp>
        <p:nvSpPr>
          <p:cNvPr id="4" name="Slide Number Placeholder 3">
            <a:extLst>
              <a:ext uri="{FF2B5EF4-FFF2-40B4-BE49-F238E27FC236}">
                <a16:creationId xmlns:a16="http://schemas.microsoft.com/office/drawing/2014/main" xmlns="" id="{465B9B8F-AB4F-4572-926B-A09E308508E4}"/>
              </a:ext>
            </a:extLst>
          </p:cNvPr>
          <p:cNvSpPr>
            <a:spLocks noGrp="1"/>
          </p:cNvSpPr>
          <p:nvPr>
            <p:ph type="sldNum" sz="quarter" idx="12"/>
          </p:nvPr>
        </p:nvSpPr>
        <p:spPr/>
        <p:txBody>
          <a:bodyPr/>
          <a:lstStyle/>
          <a:p>
            <a:fld id="{9BC4BBCC-BBD3-4C0F-BA08-4C95CA0FA794}" type="slidenum">
              <a:rPr lang="en-US" smtClean="0"/>
              <a:pPr/>
              <a:t>63</a:t>
            </a:fld>
            <a:endParaRPr lang="en-US" dirty="0"/>
          </a:p>
        </p:txBody>
      </p:sp>
    </p:spTree>
    <p:extLst>
      <p:ext uri="{BB962C8B-B14F-4D97-AF65-F5344CB8AC3E}">
        <p14:creationId xmlns:p14="http://schemas.microsoft.com/office/powerpoint/2010/main" val="66102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latin typeface="Khmer UI" pitchFamily="34" charset="0"/>
                <a:cs typeface="Khmer UI" pitchFamily="34" charset="0"/>
              </a:rPr>
              <a:t> </a:t>
            </a:r>
            <a:r>
              <a:rPr lang="en-US" sz="3600" b="1" dirty="0">
                <a:solidFill>
                  <a:srgbClr val="0070C0"/>
                </a:solidFill>
                <a:latin typeface="Khmer UI" pitchFamily="34" charset="0"/>
                <a:cs typeface="Khmer UI" pitchFamily="34" charset="0"/>
              </a:rPr>
              <a:t>Toolkit Takeaways: </a:t>
            </a:r>
            <a:br>
              <a:rPr lang="en-US" sz="3600" b="1" dirty="0">
                <a:solidFill>
                  <a:srgbClr val="0070C0"/>
                </a:solidFill>
                <a:latin typeface="Khmer UI" pitchFamily="34" charset="0"/>
                <a:cs typeface="Khmer UI" pitchFamily="34" charset="0"/>
              </a:rPr>
            </a:br>
            <a:r>
              <a:rPr lang="en-US" sz="3600" b="1" dirty="0">
                <a:solidFill>
                  <a:srgbClr val="0070C0"/>
                </a:solidFill>
              </a:rPr>
              <a:t>Recruiting &amp; Hiring</a:t>
            </a:r>
          </a:p>
        </p:txBody>
      </p:sp>
      <p:sp>
        <p:nvSpPr>
          <p:cNvPr id="3" name="Content Placeholder 2"/>
          <p:cNvSpPr>
            <a:spLocks noGrp="1"/>
          </p:cNvSpPr>
          <p:nvPr>
            <p:ph idx="1"/>
          </p:nvPr>
        </p:nvSpPr>
        <p:spPr>
          <a:xfrm>
            <a:off x="304800" y="1676400"/>
            <a:ext cx="8534400" cy="5029200"/>
          </a:xfrm>
          <a:noFill/>
        </p:spPr>
        <p:txBody>
          <a:bodyPr>
            <a:normAutofit fontScale="62500" lnSpcReduction="20000"/>
          </a:bodyPr>
          <a:lstStyle/>
          <a:p>
            <a:pPr marL="0" indent="0">
              <a:buNone/>
            </a:pPr>
            <a:r>
              <a:rPr lang="en-US" sz="3800" dirty="0"/>
              <a:t>4. Establish YA peer provider job qualifications, functions and pay grade before starting the hiring process and in collaboration with HR. [Chapter 5]</a:t>
            </a:r>
          </a:p>
          <a:p>
            <a:pPr marL="0" indent="0">
              <a:buNone/>
            </a:pPr>
            <a:endParaRPr lang="en-US" sz="3800" dirty="0"/>
          </a:p>
          <a:p>
            <a:pPr marL="0" indent="0">
              <a:buNone/>
            </a:pPr>
            <a:r>
              <a:rPr lang="en-US" sz="3800" dirty="0"/>
              <a:t>5. Avoid job qualification exclusions related to criminal history; do not inquire about criminal history on job application or at the first interview. [Chapter 5]</a:t>
            </a:r>
          </a:p>
          <a:p>
            <a:pPr marL="0" indent="0">
              <a:buNone/>
            </a:pPr>
            <a:endParaRPr lang="en-US" sz="3800" dirty="0"/>
          </a:p>
          <a:p>
            <a:pPr marL="0" indent="0">
              <a:buNone/>
            </a:pPr>
            <a:r>
              <a:rPr lang="en-US" sz="3800" dirty="0"/>
              <a:t>6. All staff should be recruiters: </a:t>
            </a:r>
            <a:r>
              <a:rPr lang="en-US" sz="3800" i="1" dirty="0"/>
              <a:t>“Your son is looking for work?  We have a job opening for people with lived experience that may be a good fit. Let me help you look into it.”</a:t>
            </a:r>
            <a:endParaRPr lang="en-US" sz="3800" dirty="0"/>
          </a:p>
          <a:p>
            <a:pPr marL="0" indent="0">
              <a:buNone/>
            </a:pPr>
            <a:endParaRPr lang="en-US" sz="3800" dirty="0"/>
          </a:p>
          <a:p>
            <a:pPr marL="0" indent="0">
              <a:buNone/>
            </a:pPr>
            <a:r>
              <a:rPr lang="en-US" sz="3800" dirty="0"/>
              <a:t>7. Orientation and training for YA peers should clarify organizational policies, including those on communications, absences, accommodations, and health benefits. [Chapter 5]</a:t>
            </a:r>
          </a:p>
          <a:p>
            <a:endParaRPr lang="en-US" dirty="0"/>
          </a:p>
        </p:txBody>
      </p:sp>
      <p:sp>
        <p:nvSpPr>
          <p:cNvPr id="4" name="Slide Number Placeholder 3">
            <a:extLst>
              <a:ext uri="{FF2B5EF4-FFF2-40B4-BE49-F238E27FC236}">
                <a16:creationId xmlns:a16="http://schemas.microsoft.com/office/drawing/2014/main" xmlns="" id="{CB132316-DD20-4EEF-AF0C-833C42BF3B43}"/>
              </a:ext>
            </a:extLst>
          </p:cNvPr>
          <p:cNvSpPr>
            <a:spLocks noGrp="1"/>
          </p:cNvSpPr>
          <p:nvPr>
            <p:ph type="sldNum" sz="quarter" idx="12"/>
          </p:nvPr>
        </p:nvSpPr>
        <p:spPr/>
        <p:txBody>
          <a:bodyPr/>
          <a:lstStyle/>
          <a:p>
            <a:fld id="{9BC4BBCC-BBD3-4C0F-BA08-4C95CA0FA794}" type="slidenum">
              <a:rPr lang="en-US" smtClean="0"/>
              <a:pPr/>
              <a:t>64</a:t>
            </a:fld>
            <a:endParaRPr lang="en-US" dirty="0"/>
          </a:p>
        </p:txBody>
      </p:sp>
    </p:spTree>
    <p:extLst>
      <p:ext uri="{BB962C8B-B14F-4D97-AF65-F5344CB8AC3E}">
        <p14:creationId xmlns:p14="http://schemas.microsoft.com/office/powerpoint/2010/main" val="121933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pPr algn="ctr"/>
            <a:r>
              <a:rPr lang="en-US" sz="4000" b="1" dirty="0">
                <a:solidFill>
                  <a:srgbClr val="0070C0"/>
                </a:solidFill>
              </a:rPr>
              <a:t>Toolkit Takeaways: Practice</a:t>
            </a:r>
          </a:p>
        </p:txBody>
      </p:sp>
      <p:sp>
        <p:nvSpPr>
          <p:cNvPr id="3" name="Content Placeholder 2"/>
          <p:cNvSpPr>
            <a:spLocks noGrp="1"/>
          </p:cNvSpPr>
          <p:nvPr>
            <p:ph idx="1"/>
          </p:nvPr>
        </p:nvSpPr>
        <p:spPr>
          <a:xfrm>
            <a:off x="381000" y="1447800"/>
            <a:ext cx="8763000" cy="5105400"/>
          </a:xfrm>
          <a:noFill/>
        </p:spPr>
        <p:txBody>
          <a:bodyPr>
            <a:normAutofit fontScale="25000" lnSpcReduction="20000"/>
          </a:bodyPr>
          <a:lstStyle/>
          <a:p>
            <a:pPr marL="0" indent="0">
              <a:buNone/>
            </a:pPr>
            <a:r>
              <a:rPr lang="en-US" sz="10400" dirty="0"/>
              <a:t>8. Individualized &amp; regular supervision that is reflective and addresses career and skill development, wellness, &amp; relationship development is essential for YA on-the-job peer success. [Chapter 6]</a:t>
            </a:r>
          </a:p>
          <a:p>
            <a:pPr marL="1371600" indent="-1371600">
              <a:buFont typeface="+mj-lt"/>
              <a:buAutoNum type="arabicPeriod"/>
            </a:pPr>
            <a:endParaRPr lang="en-US" sz="10400" dirty="0">
              <a:solidFill>
                <a:srgbClr val="FF0000"/>
              </a:solidFill>
            </a:endParaRPr>
          </a:p>
          <a:p>
            <a:pPr marL="0" indent="0">
              <a:buNone/>
            </a:pPr>
            <a:r>
              <a:rPr lang="en-US" sz="10400" dirty="0"/>
              <a:t>9. When a supervisor is considering an accommodation or job support for a peer, start by identifying the job functions the person is having trouble with before focusing on the person’s mental health status and symptoms. [Chapter 7] </a:t>
            </a:r>
          </a:p>
          <a:p>
            <a:pPr marL="742950" indent="-742950">
              <a:buAutoNum type="arabicPeriod"/>
            </a:pPr>
            <a:endParaRPr lang="en-US" sz="10400" dirty="0"/>
          </a:p>
          <a:p>
            <a:pPr marL="0" indent="0">
              <a:buNone/>
            </a:pPr>
            <a:r>
              <a:rPr lang="en-US" sz="10400" dirty="0"/>
              <a:t>10. Team building activities such as cross training, co-learning and mentoring are important approaches toward YA peers and non-peer staff developing high quality working relationships. [Chapter 8]</a:t>
            </a:r>
          </a:p>
          <a:p>
            <a:endParaRPr lang="en-US" dirty="0"/>
          </a:p>
        </p:txBody>
      </p:sp>
      <p:sp>
        <p:nvSpPr>
          <p:cNvPr id="4" name="Slide Number Placeholder 3">
            <a:extLst>
              <a:ext uri="{FF2B5EF4-FFF2-40B4-BE49-F238E27FC236}">
                <a16:creationId xmlns:a16="http://schemas.microsoft.com/office/drawing/2014/main" xmlns="" id="{55DAA2F8-9192-4E32-9F3A-57F6FBA588F4}"/>
              </a:ext>
            </a:extLst>
          </p:cNvPr>
          <p:cNvSpPr>
            <a:spLocks noGrp="1"/>
          </p:cNvSpPr>
          <p:nvPr>
            <p:ph type="sldNum" sz="quarter" idx="12"/>
          </p:nvPr>
        </p:nvSpPr>
        <p:spPr/>
        <p:txBody>
          <a:bodyPr/>
          <a:lstStyle/>
          <a:p>
            <a:fld id="{9BC4BBCC-BBD3-4C0F-BA08-4C95CA0FA794}" type="slidenum">
              <a:rPr lang="en-US" smtClean="0"/>
              <a:pPr/>
              <a:t>65</a:t>
            </a:fld>
            <a:endParaRPr lang="en-US" dirty="0"/>
          </a:p>
        </p:txBody>
      </p:sp>
    </p:spTree>
    <p:extLst>
      <p:ext uri="{BB962C8B-B14F-4D97-AF65-F5344CB8AC3E}">
        <p14:creationId xmlns:p14="http://schemas.microsoft.com/office/powerpoint/2010/main" val="70320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E2AD91-778E-47E6-A11C-C8B535ADB726}"/>
              </a:ext>
            </a:extLst>
          </p:cNvPr>
          <p:cNvSpPr>
            <a:spLocks noGrp="1"/>
          </p:cNvSpPr>
          <p:nvPr>
            <p:ph type="ctrTitle"/>
          </p:nvPr>
        </p:nvSpPr>
        <p:spPr/>
        <p:txBody>
          <a:bodyPr/>
          <a:lstStyle/>
          <a:p>
            <a:r>
              <a:rPr lang="en-US" b="1" u="sng" dirty="0"/>
              <a:t> </a:t>
            </a:r>
            <a:endParaRPr lang="en-US" dirty="0"/>
          </a:p>
        </p:txBody>
      </p:sp>
      <p:sp>
        <p:nvSpPr>
          <p:cNvPr id="3" name="Content Placeholder 2">
            <a:extLst>
              <a:ext uri="{FF2B5EF4-FFF2-40B4-BE49-F238E27FC236}">
                <a16:creationId xmlns:a16="http://schemas.microsoft.com/office/drawing/2014/main" xmlns="" id="{E3A539DC-B2CA-434F-8EF0-70C014890AC7}"/>
              </a:ext>
            </a:extLst>
          </p:cNvPr>
          <p:cNvSpPr>
            <a:spLocks noGrp="1"/>
          </p:cNvSpPr>
          <p:nvPr>
            <p:ph type="subTitle" idx="1"/>
          </p:nvPr>
        </p:nvSpPr>
        <p:spPr/>
        <p:txBody>
          <a:bodyPr/>
          <a:lstStyle/>
          <a:p>
            <a:pPr marL="0" indent="0">
              <a:buNone/>
            </a:pPr>
            <a:r>
              <a:rPr lang="en-US" sz="4000" b="1" dirty="0">
                <a:solidFill>
                  <a:srgbClr val="D7DE42"/>
                </a:solidFill>
              </a:rPr>
              <a:t>1. Background</a:t>
            </a:r>
          </a:p>
          <a:p>
            <a:endParaRPr lang="en-US" dirty="0"/>
          </a:p>
        </p:txBody>
      </p:sp>
      <p:sp>
        <p:nvSpPr>
          <p:cNvPr id="4" name="Slide Number Placeholder 3">
            <a:extLst>
              <a:ext uri="{FF2B5EF4-FFF2-40B4-BE49-F238E27FC236}">
                <a16:creationId xmlns:a16="http://schemas.microsoft.com/office/drawing/2014/main" xmlns="" id="{75035CFE-9475-4F35-AF61-FE732953396C}"/>
              </a:ext>
            </a:extLst>
          </p:cNvPr>
          <p:cNvSpPr>
            <a:spLocks noGrp="1"/>
          </p:cNvSpPr>
          <p:nvPr>
            <p:ph type="sldNum" sz="quarter" idx="12"/>
          </p:nvPr>
        </p:nvSpPr>
        <p:spPr/>
        <p:txBody>
          <a:bodyPr/>
          <a:lstStyle/>
          <a:p>
            <a:fld id="{9BC4BBCC-BBD3-4C0F-BA08-4C95CA0FA794}" type="slidenum">
              <a:rPr lang="en-US" smtClean="0"/>
              <a:pPr/>
              <a:t>7</a:t>
            </a:fld>
            <a:endParaRPr lang="en-US" dirty="0"/>
          </a:p>
        </p:txBody>
      </p:sp>
    </p:spTree>
    <p:extLst>
      <p:ext uri="{BB962C8B-B14F-4D97-AF65-F5344CB8AC3E}">
        <p14:creationId xmlns:p14="http://schemas.microsoft.com/office/powerpoint/2010/main" val="256946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DD4CA3-358B-4B69-BB69-7E5D79584EFE}"/>
              </a:ext>
            </a:extLst>
          </p:cNvPr>
          <p:cNvSpPr>
            <a:spLocks noGrp="1"/>
          </p:cNvSpPr>
          <p:nvPr>
            <p:ph type="title"/>
          </p:nvPr>
        </p:nvSpPr>
        <p:spPr/>
        <p:txBody>
          <a:bodyPr>
            <a:normAutofit fontScale="90000"/>
          </a:bodyPr>
          <a:lstStyle/>
          <a:p>
            <a:r>
              <a:rPr lang="en-US" dirty="0"/>
              <a:t>      </a:t>
            </a:r>
            <a:br>
              <a:rPr lang="en-US" dirty="0"/>
            </a:br>
            <a:r>
              <a:rPr lang="en-US" dirty="0">
                <a:solidFill>
                  <a:srgbClr val="4F81BD"/>
                </a:solidFill>
              </a:rPr>
              <a:t>Young Adults with Serious Mental Health Conditions</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64B4D379-1E38-47EC-9323-E41D39747FA9}"/>
              </a:ext>
            </a:extLst>
          </p:cNvPr>
          <p:cNvSpPr>
            <a:spLocks noGrp="1"/>
          </p:cNvSpPr>
          <p:nvPr>
            <p:ph idx="1"/>
          </p:nvPr>
        </p:nvSpPr>
        <p:spPr>
          <a:xfrm>
            <a:off x="457200" y="1600200"/>
            <a:ext cx="8229600" cy="4876800"/>
          </a:xfrm>
        </p:spPr>
        <p:txBody>
          <a:bodyPr/>
          <a:lstStyle/>
          <a:p>
            <a:r>
              <a:rPr lang="en-US" dirty="0"/>
              <a:t>Recovery as short term goal</a:t>
            </a:r>
          </a:p>
          <a:p>
            <a:r>
              <a:rPr lang="en-US" dirty="0"/>
              <a:t>Risk per developmental stage </a:t>
            </a:r>
          </a:p>
          <a:p>
            <a:r>
              <a:rPr lang="en-US" dirty="0"/>
              <a:t>Resilience and confidence</a:t>
            </a:r>
          </a:p>
          <a:p>
            <a:r>
              <a:rPr lang="en-US" dirty="0"/>
              <a:t>Heightened level of shame and stigma</a:t>
            </a:r>
          </a:p>
        </p:txBody>
      </p:sp>
      <p:sp>
        <p:nvSpPr>
          <p:cNvPr id="4" name="Slide Number Placeholder 3">
            <a:extLst>
              <a:ext uri="{FF2B5EF4-FFF2-40B4-BE49-F238E27FC236}">
                <a16:creationId xmlns:a16="http://schemas.microsoft.com/office/drawing/2014/main" xmlns="" id="{501B708D-CAE7-4D26-9157-6CDB1A7AD5AB}"/>
              </a:ext>
            </a:extLst>
          </p:cNvPr>
          <p:cNvSpPr>
            <a:spLocks noGrp="1"/>
          </p:cNvSpPr>
          <p:nvPr>
            <p:ph type="sldNum" sz="quarter" idx="12"/>
          </p:nvPr>
        </p:nvSpPr>
        <p:spPr/>
        <p:txBody>
          <a:bodyPr/>
          <a:lstStyle/>
          <a:p>
            <a:fld id="{9BC4BBCC-BBD3-4C0F-BA08-4C95CA0FA794}" type="slidenum">
              <a:rPr lang="en-US" smtClean="0"/>
              <a:pPr/>
              <a:t>8</a:t>
            </a:fld>
            <a:endParaRPr lang="en-US" dirty="0"/>
          </a:p>
        </p:txBody>
      </p:sp>
      <p:sp>
        <p:nvSpPr>
          <p:cNvPr id="5" name="TextBox 4">
            <a:extLst>
              <a:ext uri="{FF2B5EF4-FFF2-40B4-BE49-F238E27FC236}">
                <a16:creationId xmlns:a16="http://schemas.microsoft.com/office/drawing/2014/main" xmlns="" id="{45EC7F82-14D2-4B90-9BA8-ECC58BD9A67A}"/>
              </a:ext>
            </a:extLst>
          </p:cNvPr>
          <p:cNvSpPr txBox="1"/>
          <p:nvPr/>
        </p:nvSpPr>
        <p:spPr>
          <a:xfrm>
            <a:off x="576416" y="4555448"/>
            <a:ext cx="8153399" cy="669414"/>
          </a:xfrm>
          <a:prstGeom prst="rect">
            <a:avLst/>
          </a:prstGeom>
          <a:noFill/>
        </p:spPr>
        <p:txBody>
          <a:bodyPr wrap="square" rtlCol="0">
            <a:spAutoFit/>
          </a:bodyPr>
          <a:lstStyle/>
          <a:p>
            <a:r>
              <a:rPr lang="en-US" sz="1750" dirty="0">
                <a:latin typeface="+mj-lt"/>
              </a:rPr>
              <a:t>18       19       20       21        22       23       24       25       26       27       28       29     </a:t>
            </a:r>
            <a:r>
              <a:rPr lang="en-US" sz="2000" dirty="0">
                <a:latin typeface="+mj-lt"/>
              </a:rPr>
              <a:t>	</a:t>
            </a:r>
          </a:p>
        </p:txBody>
      </p:sp>
      <p:cxnSp>
        <p:nvCxnSpPr>
          <p:cNvPr id="6" name="Straight Arrow Connector 5">
            <a:extLst>
              <a:ext uri="{FF2B5EF4-FFF2-40B4-BE49-F238E27FC236}">
                <a16:creationId xmlns:a16="http://schemas.microsoft.com/office/drawing/2014/main" xmlns="" id="{60B735BB-1078-4B87-8202-6F7209B4C7C7}"/>
              </a:ext>
            </a:extLst>
          </p:cNvPr>
          <p:cNvCxnSpPr/>
          <p:nvPr/>
        </p:nvCxnSpPr>
        <p:spPr>
          <a:xfrm flipV="1">
            <a:off x="162232" y="4191000"/>
            <a:ext cx="8981768" cy="20922"/>
          </a:xfrm>
          <a:prstGeom prst="straightConnector1">
            <a:avLst/>
          </a:prstGeom>
          <a:ln w="127000">
            <a:solidFill>
              <a:srgbClr val="4F81BD"/>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xmlns="" id="{E38922F6-3707-4D8E-8761-806BA90B1C82}"/>
              </a:ext>
            </a:extLst>
          </p:cNvPr>
          <p:cNvSpPr txBox="1"/>
          <p:nvPr/>
        </p:nvSpPr>
        <p:spPr>
          <a:xfrm>
            <a:off x="152400" y="4888468"/>
            <a:ext cx="4893590" cy="369332"/>
          </a:xfrm>
          <a:prstGeom prst="rect">
            <a:avLst/>
          </a:prstGeom>
          <a:noFill/>
        </p:spPr>
        <p:txBody>
          <a:bodyPr wrap="square" rtlCol="0">
            <a:spAutoFit/>
          </a:bodyPr>
          <a:lstStyle/>
          <a:p>
            <a:r>
              <a:rPr lang="en-US" dirty="0"/>
              <a:t>According to Dr. Jeffrey Arnett, Adulthood is….</a:t>
            </a:r>
          </a:p>
        </p:txBody>
      </p:sp>
      <p:sp>
        <p:nvSpPr>
          <p:cNvPr id="8" name="TextBox 7">
            <a:extLst>
              <a:ext uri="{FF2B5EF4-FFF2-40B4-BE49-F238E27FC236}">
                <a16:creationId xmlns:a16="http://schemas.microsoft.com/office/drawing/2014/main" xmlns="" id="{686C97FB-BFCA-4D7D-80F6-6B4E47FB9AC9}"/>
              </a:ext>
            </a:extLst>
          </p:cNvPr>
          <p:cNvSpPr txBox="1"/>
          <p:nvPr/>
        </p:nvSpPr>
        <p:spPr>
          <a:xfrm>
            <a:off x="4800600" y="5301062"/>
            <a:ext cx="4038600" cy="923330"/>
          </a:xfrm>
          <a:prstGeom prst="rect">
            <a:avLst/>
          </a:prstGeom>
          <a:noFill/>
          <a:ln w="12700" cmpd="sng">
            <a:noFill/>
            <a:prstDash val="solid"/>
          </a:ln>
        </p:spPr>
        <p:txBody>
          <a:bodyPr wrap="square" rtlCol="0">
            <a:spAutoFit/>
          </a:bodyPr>
          <a:lstStyle/>
          <a:p>
            <a:r>
              <a:rPr lang="en-US" dirty="0">
                <a:latin typeface="Calibri Light"/>
                <a:cs typeface="Calibri Light"/>
              </a:rPr>
              <a:t>1. Taking responsibility for yourself</a:t>
            </a:r>
          </a:p>
          <a:p>
            <a:r>
              <a:rPr lang="en-US" dirty="0">
                <a:latin typeface="Calibri Light"/>
                <a:cs typeface="Calibri Light"/>
              </a:rPr>
              <a:t>2. Making independent decisions</a:t>
            </a:r>
          </a:p>
          <a:p>
            <a:r>
              <a:rPr lang="en-US" dirty="0">
                <a:latin typeface="Calibri Light"/>
                <a:cs typeface="Calibri Light"/>
              </a:rPr>
              <a:t>3. Becoming financially independent</a:t>
            </a:r>
            <a:endParaRPr lang="en-US" dirty="0">
              <a:solidFill>
                <a:schemeClr val="accent6">
                  <a:lumMod val="50000"/>
                </a:schemeClr>
              </a:solidFill>
              <a:latin typeface="Calibri Light"/>
              <a:cs typeface="Calibri Light"/>
            </a:endParaRPr>
          </a:p>
        </p:txBody>
      </p:sp>
    </p:spTree>
    <p:extLst>
      <p:ext uri="{BB962C8B-B14F-4D97-AF65-F5344CB8AC3E}">
        <p14:creationId xmlns:p14="http://schemas.microsoft.com/office/powerpoint/2010/main" val="93962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87" y="353023"/>
            <a:ext cx="8229600" cy="1143000"/>
          </a:xfrm>
        </p:spPr>
        <p:txBody>
          <a:bodyPr>
            <a:normAutofit fontScale="90000"/>
          </a:bodyPr>
          <a:lstStyle/>
          <a:p>
            <a:r>
              <a:rPr lang="en-US" b="1" dirty="0">
                <a:solidFill>
                  <a:srgbClr val="0070C0"/>
                </a:solidFill>
              </a:rPr>
              <a:t> </a:t>
            </a:r>
            <a:r>
              <a:rPr lang="en-US" sz="4000" dirty="0">
                <a:solidFill>
                  <a:srgbClr val="0070C0"/>
                </a:solidFill>
              </a:rPr>
              <a:t>Young </a:t>
            </a:r>
            <a:r>
              <a:rPr lang="en-US" sz="4000" dirty="0">
                <a:solidFill>
                  <a:srgbClr val="4F81BD"/>
                </a:solidFill>
              </a:rPr>
              <a:t>Adults</a:t>
            </a:r>
            <a:r>
              <a:rPr lang="en-US" sz="4000" dirty="0">
                <a:solidFill>
                  <a:srgbClr val="0070C0"/>
                </a:solidFill>
              </a:rPr>
              <a:t> today are </a:t>
            </a:r>
            <a:br>
              <a:rPr lang="en-US" sz="4000" dirty="0">
                <a:solidFill>
                  <a:srgbClr val="0070C0"/>
                </a:solidFill>
              </a:rPr>
            </a:br>
            <a:r>
              <a:rPr lang="en-US" sz="4000" dirty="0">
                <a:solidFill>
                  <a:srgbClr val="0070C0"/>
                </a:solidFill>
              </a:rPr>
              <a:t>generationally different from past</a:t>
            </a:r>
          </a:p>
        </p:txBody>
      </p:sp>
      <p:sp>
        <p:nvSpPr>
          <p:cNvPr id="3" name="Content Placeholder 2"/>
          <p:cNvSpPr>
            <a:spLocks noGrp="1"/>
          </p:cNvSpPr>
          <p:nvPr>
            <p:ph idx="1"/>
          </p:nvPr>
        </p:nvSpPr>
        <p:spPr>
          <a:xfrm>
            <a:off x="381000" y="1512246"/>
            <a:ext cx="8229600" cy="4525963"/>
          </a:xfrm>
        </p:spPr>
        <p:txBody>
          <a:bodyPr>
            <a:normAutofit/>
          </a:bodyPr>
          <a:lstStyle/>
          <a:p>
            <a:endParaRPr lang="en-US" sz="2600" dirty="0"/>
          </a:p>
          <a:p>
            <a:r>
              <a:rPr lang="en-US" sz="2600" dirty="0"/>
              <a:t>Communication through social media &amp; technology (disclosure &amp; confidentiality)</a:t>
            </a:r>
          </a:p>
          <a:p>
            <a:r>
              <a:rPr lang="en-US" sz="2600" dirty="0"/>
              <a:t>Opioid crisis</a:t>
            </a:r>
          </a:p>
          <a:p>
            <a:r>
              <a:rPr lang="en-US" sz="2600" dirty="0"/>
              <a:t>Economic &amp; jobs/career uncertainty</a:t>
            </a:r>
          </a:p>
          <a:p>
            <a:r>
              <a:rPr lang="en-US" sz="2600" dirty="0"/>
              <a:t>Family formation- later marriage</a:t>
            </a:r>
          </a:p>
          <a:p>
            <a:r>
              <a:rPr lang="en-US" sz="2600" dirty="0"/>
              <a:t>Greater tolerance of &amp; sensitivity towards diversity</a:t>
            </a:r>
          </a:p>
          <a:p>
            <a:r>
              <a:rPr lang="en-US" sz="2600" dirty="0"/>
              <a:t>“Emerging Adulthood” defined by identity exploration, instability, being self-focused, &amp; exploring possibilities</a:t>
            </a:r>
          </a:p>
        </p:txBody>
      </p:sp>
      <p:sp>
        <p:nvSpPr>
          <p:cNvPr id="4" name="Slide Number Placeholder 3"/>
          <p:cNvSpPr>
            <a:spLocks noGrp="1"/>
          </p:cNvSpPr>
          <p:nvPr>
            <p:ph type="sldNum" sz="quarter" idx="12"/>
          </p:nvPr>
        </p:nvSpPr>
        <p:spPr/>
        <p:txBody>
          <a:bodyPr/>
          <a:lstStyle/>
          <a:p>
            <a:fld id="{9BC4BBCC-BBD3-4C0F-BA08-4C95CA0FA794}" type="slidenum">
              <a:rPr lang="en-US" smtClean="0"/>
              <a:pPr/>
              <a:t>9</a:t>
            </a:fld>
            <a:endParaRPr lang="en-US" dirty="0"/>
          </a:p>
        </p:txBody>
      </p:sp>
    </p:spTree>
    <p:extLst>
      <p:ext uri="{BB962C8B-B14F-4D97-AF65-F5344CB8AC3E}">
        <p14:creationId xmlns:p14="http://schemas.microsoft.com/office/powerpoint/2010/main" val="24729132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6 - &amp;quot;Title Goes Here&amp;quot;&quot;/&gt;&lt;property id=&quot;20307&quot; value=&quot;257&quot;/&gt;&lt;/object&gt;&lt;object type=&quot;3&quot; unique_id=&quot;10006&quot;&gt;&lt;property id=&quot;20148&quot; value=&quot;5&quot;/&gt;&lt;property id=&quot;20300&quot; value=&quot;Slide 1 - &amp;quot;Transitions RTC&amp;#x0D;&amp;#x0A;The Learning &amp;amp; Working &amp;#x0D;&amp;#x0A;During the Transition to Adulthood &amp;#x0D;&amp;#x0A;Rehabilitation Research &amp;amp; Training Cent&quot;/&gt;&lt;property id=&quot;20307&quot; value=&quot;258&quot;/&gt;&lt;/object&gt;&lt;object type=&quot;3&quot; unique_id=&quot;10011&quot;&gt;&lt;property id=&quot;20148&quot; value=&quot;5&quot;/&gt;&lt;property id=&quot;20300&quot; value=&quot;Slide 3 - &amp;quot;Title Goes Here&amp;quot;&quot;/&gt;&lt;property id=&quot;20307&quot; value=&quot;265&quot;/&gt;&lt;/object&gt;&lt;object type=&quot;3&quot; unique_id=&quot;10012&quot;&gt;&lt;property id=&quot;20148&quot; value=&quot;5&quot;/&gt;&lt;property id=&quot;20300&quot; value=&quot;Slide 7 - &amp;quot;Section Header&amp;quot;&quot;/&gt;&lt;property id=&quot;20307&quot; value=&quot;263&quot;/&gt;&lt;/object&gt;&lt;object type=&quot;3&quot; unique_id=&quot;10021&quot;&gt;&lt;property id=&quot;20148&quot; value=&quot;5&quot;/&gt;&lt;property id=&quot;20300&quot; value=&quot;Slide 4 - &amp;quot;Title Goes Here&amp;quot;&quot;/&gt;&lt;property id=&quot;20307&quot; value=&quot;266&quot;/&gt;&lt;/object&gt;&lt;object type=&quot;3&quot; unique_id=&quot;10030&quot;&gt;&lt;property id=&quot;20148&quot; value=&quot;5&quot;/&gt;&lt;property id=&quot;20300&quot; value=&quot;Slide 5 - &amp;quot;Title Goes Here&amp;quot;&quot;/&gt;&lt;property id=&quot;20307&quot; value=&quot;267&quot;/&gt;&lt;/object&gt;&lt;object type=&quot;3&quot; unique_id=&quot;10040&quot;&gt;&lt;property id=&quot;20148&quot; value=&quot;5&quot;/&gt;&lt;property id=&quot;20300&quot; value=&quot;Slide 2&quot;/&gt;&lt;property id=&quot;20307&quot; value=&quot;26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nsitions RTC_template2012">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2083632E-DF2E-4734-B4BE-C30C289ACC35}">
  <ds:schemaRefs>
    <ds:schemaRef ds:uri="http://schemas.microsoft.com/sharepoint/v3/contenttype/forms"/>
  </ds:schemaRefs>
</ds:datastoreItem>
</file>

<file path=customXml/itemProps2.xml><?xml version="1.0" encoding="utf-8"?>
<ds:datastoreItem xmlns:ds="http://schemas.openxmlformats.org/officeDocument/2006/customXml" ds:itemID="{FE5AB9B4-E340-4AFF-BB3A-3803C11C49F2}">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2AF06F75-CE6D-4E07-A9E6-87212BC7BA0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3243</TotalTime>
  <Words>5930</Words>
  <Application>Microsoft Office PowerPoint</Application>
  <PresentationFormat>On-screen Show (4:3)</PresentationFormat>
  <Paragraphs>844</Paragraphs>
  <Slides>65</Slides>
  <Notes>48</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Transitions RTC_template2012</vt:lpstr>
      <vt:lpstr>Transitions ACR The Learning &amp; Working  During the Transition to Adulthood  Rehabilitation Research &amp; Training Center</vt:lpstr>
      <vt:lpstr>PowerPoint Presentation</vt:lpstr>
      <vt:lpstr>Presenters</vt:lpstr>
      <vt:lpstr>  </vt:lpstr>
      <vt:lpstr>What Informed the Toolkit? </vt:lpstr>
      <vt:lpstr>Toolkit Chapters</vt:lpstr>
      <vt:lpstr> </vt:lpstr>
      <vt:lpstr>       Young Adults with Serious Mental Health Conditions </vt:lpstr>
      <vt:lpstr> Young Adults today are  generationally different from past</vt:lpstr>
      <vt:lpstr>New MH Services Designed to Meet the Needs of Young Adults </vt:lpstr>
      <vt:lpstr>Peer Specialists</vt:lpstr>
      <vt:lpstr>Unique Qualities of Peer Specialist</vt:lpstr>
      <vt:lpstr>Boundaries and dual relationships</vt:lpstr>
      <vt:lpstr>Codes of ethics  </vt:lpstr>
      <vt:lpstr>Peers specialists who had been program clients</vt:lpstr>
      <vt:lpstr>PowerPoint Presentation</vt:lpstr>
      <vt:lpstr> Specific Demand and Need for Young Adult  Peer Workers    </vt:lpstr>
      <vt:lpstr>PowerPoint Presentation</vt:lpstr>
      <vt:lpstr>Multiple Factors Impact Success  YA Peers on-the-Job</vt:lpstr>
      <vt:lpstr>YA Peer Role Implementation Challenges  </vt:lpstr>
      <vt:lpstr>Workplace social capital paradigm</vt:lpstr>
      <vt:lpstr>Workplace challenges to  implementing peer specialist role</vt:lpstr>
      <vt:lpstr>The impact of Organizational Social Capital</vt:lpstr>
      <vt:lpstr>PowerPoint Presentation</vt:lpstr>
      <vt:lpstr> 1. Define and clarify the peer specialist role for all staff: a) before hiring,  and b) with HR  </vt:lpstr>
      <vt:lpstr>Minimize role confusion</vt:lpstr>
      <vt:lpstr>Peer job classification and pay</vt:lpstr>
      <vt:lpstr>Qualifications, Recruiting &amp; Hiring: Criminal history </vt:lpstr>
      <vt:lpstr>Training peers specialists: Basics</vt:lpstr>
      <vt:lpstr>4. Establishing the requisite organizational culture for YA Peer Provider Success</vt:lpstr>
      <vt:lpstr>Recognizing &amp; Addressing Workplace Stigma: Myths &amp; Misconceptions </vt:lpstr>
      <vt:lpstr>  Embracing legal obligations to not discriminate against employees with disabilities </vt:lpstr>
      <vt:lpstr>Addressing Stigma in the Workplace</vt:lpstr>
      <vt:lpstr>Provider Staff Must Embrace  Positive Youth Development Paradigm</vt:lpstr>
      <vt:lpstr>Need to understand &amp; value: Self-determination &amp; Dignity of Risk</vt:lpstr>
      <vt:lpstr> Promoting Employee Wellness</vt:lpstr>
      <vt:lpstr>PowerPoint Presentation</vt:lpstr>
      <vt:lpstr>  </vt:lpstr>
      <vt:lpstr>Essential Supervision Topics</vt:lpstr>
      <vt:lpstr>Continuous Reflection upon Peer  “Relational Processes” in Supervision</vt:lpstr>
      <vt:lpstr>Building Strong “Working Alliances” between Supervisor &amp; YA Peers</vt:lpstr>
      <vt:lpstr>   E.g.,  Follow up after a new                                                                                  kind of assignment  </vt:lpstr>
      <vt:lpstr>   Reasonable Accommodations</vt:lpstr>
      <vt:lpstr>Reasonable Accommodations</vt:lpstr>
      <vt:lpstr> Process for achieving RA</vt:lpstr>
      <vt:lpstr> Staff Awareness of Opportunities  &amp; Responsibilities</vt:lpstr>
      <vt:lpstr>PowerPoint Presentation</vt:lpstr>
      <vt:lpstr>Educating and supporting non-peer staff</vt:lpstr>
      <vt:lpstr>Management tools</vt:lpstr>
      <vt:lpstr>Key components of effective trainings </vt:lpstr>
      <vt:lpstr>Workshop 1 </vt:lpstr>
      <vt:lpstr>Informed Consent, Providers’ responsibility</vt:lpstr>
      <vt:lpstr>Shared decision making model</vt:lpstr>
      <vt:lpstr>Prescribers, recommendations, and decisions:  Balancing risk and reward with young adults </vt:lpstr>
      <vt:lpstr>Critical competencies and best practices</vt:lpstr>
      <vt:lpstr>Workshop 2 </vt:lpstr>
      <vt:lpstr>Integrate Team Building Activities </vt:lpstr>
      <vt:lpstr>Organizational approach to support peers</vt:lpstr>
      <vt:lpstr>Peer specialists influencing policy and practice</vt:lpstr>
      <vt:lpstr>Strong Organizational Communication Endorsing the Peer Role </vt:lpstr>
      <vt:lpstr>References</vt:lpstr>
      <vt:lpstr>10  Toolkit  Takeaways</vt:lpstr>
      <vt:lpstr>Toolkit Takeaways: Preparation  for the YA Peer Provider Role </vt:lpstr>
      <vt:lpstr> Toolkit Takeaways:  Recruiting &amp; Hiring</vt:lpstr>
      <vt:lpstr>Toolkit Takeaways: Practice</vt:lpstr>
    </vt:vector>
  </TitlesOfParts>
  <Company>Umass Medical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Transitions RTC The Learning &amp; Working  During the Transition to Adulthood  Rehabilitation Research &amp; Training Center</dc:title>
  <dc:creator>sabellak</dc:creator>
  <cp:lastModifiedBy> </cp:lastModifiedBy>
  <cp:revision>421</cp:revision>
  <dcterms:created xsi:type="dcterms:W3CDTF">2012-02-07T16:06:20Z</dcterms:created>
  <dcterms:modified xsi:type="dcterms:W3CDTF">2018-06-15T18:58:05Z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TC300002559990</vt:lpwstr>
  </property>
</Properties>
</file>