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charts/chart6.xml" ContentType="application/vnd.openxmlformats-officedocument.drawingml.chart+xml"/>
  <Override PartName="/ppt/drawings/drawing4.xml" ContentType="application/vnd.openxmlformats-officedocument.drawingml.chartshapes+xml"/>
  <Override PartName="/ppt/charts/chartEx1.xml" ContentType="application/vnd.ms-office.chartex+xml"/>
  <Override PartName="/ppt/charts/style4.xml" ContentType="application/vnd.ms-office.chartstyle+xml"/>
  <Override PartName="/ppt/charts/colors4.xml" ContentType="application/vnd.ms-office.chartcolorstyle+xml"/>
  <Override PartName="/ppt/charts/chartEx2.xml" ContentType="application/vnd.ms-office.chartex+xml"/>
  <Override PartName="/ppt/charts/style5.xml" ContentType="application/vnd.ms-office.chartstyle+xml"/>
  <Override PartName="/ppt/charts/colors5.xml" ContentType="application/vnd.ms-office.chartcolorstyl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89" r:id="rId2"/>
    <p:sldId id="897" r:id="rId3"/>
    <p:sldId id="1294" r:id="rId4"/>
    <p:sldId id="256" r:id="rId5"/>
    <p:sldId id="896" r:id="rId6"/>
    <p:sldId id="1330" r:id="rId7"/>
    <p:sldId id="1308" r:id="rId8"/>
    <p:sldId id="1309" r:id="rId9"/>
    <p:sldId id="1313" r:id="rId10"/>
    <p:sldId id="1318" r:id="rId11"/>
    <p:sldId id="1325" r:id="rId12"/>
    <p:sldId id="878" r:id="rId13"/>
    <p:sldId id="895" r:id="rId14"/>
    <p:sldId id="893" r:id="rId15"/>
    <p:sldId id="1307" r:id="rId16"/>
    <p:sldId id="1333" r:id="rId17"/>
    <p:sldId id="1334" r:id="rId18"/>
    <p:sldId id="1331" r:id="rId19"/>
    <p:sldId id="1314" r:id="rId20"/>
    <p:sldId id="1332" r:id="rId21"/>
    <p:sldId id="459" r:id="rId22"/>
    <p:sldId id="83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549C"/>
    <a:srgbClr val="3A58A4"/>
    <a:srgbClr val="FFFFFF"/>
    <a:srgbClr val="5AA2AE"/>
    <a:srgbClr val="9B69BC"/>
    <a:srgbClr val="6699FF"/>
    <a:srgbClr val="864DAD"/>
    <a:srgbClr val="404A5C"/>
    <a:srgbClr val="230871"/>
    <a:srgbClr val="5757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17" autoAdjust="0"/>
    <p:restoredTop sz="89065" autoAdjust="0"/>
  </p:normalViewPr>
  <p:slideViewPr>
    <p:cSldViewPr snapToGrid="0">
      <p:cViewPr varScale="1">
        <p:scale>
          <a:sx n="75" d="100"/>
          <a:sy n="75" d="100"/>
        </p:scale>
        <p:origin x="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3.xml"/><Relationship Id="rId4" Type="http://schemas.openxmlformats.org/officeDocument/2006/relationships/oleObject" Target="file:///\\umassmemorial.org\umass\NICUResearch\Implementation%20Project\Data%20Analysis\Deviation%20Types\Deviation%20Types%201.3.2022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4.xlsx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oleObject" Target="Book3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microsoft.com/office/2011/relationships/chartStyle" Target="style5.xml"/><Relationship Id="rId1" Type="http://schemas.openxmlformats.org/officeDocument/2006/relationships/oleObject" Target="file:///\\nas02\nicuresearch\Implementation%20Project\Data%20Analysis\Duration%20by%20Initial%20Flow%20Rate\Duration%20by%20Initial%20Flow%20Rate%20Workbook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0" i="0" u="none" strike="noStrike" kern="1200" spc="0" baseline="0">
                <a:solidFill>
                  <a:srgbClr val="22549C"/>
                </a:solidFill>
                <a:latin typeface="Apple Braille"/>
                <a:ea typeface="+mn-ea"/>
                <a:cs typeface="+mn-cs"/>
              </a:defRPr>
            </a:pPr>
            <a:r>
              <a:rPr lang="en-US" sz="4000" b="0" dirty="0">
                <a:solidFill>
                  <a:srgbClr val="22549C"/>
                </a:solidFill>
              </a:rPr>
              <a:t>Site Start Up Progress</a:t>
            </a:r>
          </a:p>
        </c:rich>
      </c:tx>
      <c:layout>
        <c:manualLayout>
          <c:xMode val="edge"/>
          <c:yMode val="edge"/>
          <c:x val="0.32849909776902891"/>
          <c:y val="4.12892129282950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0" i="0" u="none" strike="noStrike" kern="1200" spc="0" baseline="0">
              <a:solidFill>
                <a:srgbClr val="22549C"/>
              </a:solidFill>
              <a:latin typeface="Apple Braille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0868922244094484"/>
          <c:y val="0.28270697534657707"/>
          <c:w val="0.63334219160104988"/>
          <c:h val="0.6568180689019895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Simplified!$B$1</c:f>
              <c:strCache>
                <c:ptCount val="1"/>
                <c:pt idx="0">
                  <c:v>Executed Contract</c:v>
                </c:pt>
              </c:strCache>
            </c:strRef>
          </c:tx>
          <c:spPr>
            <a:solidFill>
              <a:srgbClr val="BC73F3"/>
            </a:solidFill>
            <a:ln w="28575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BC73F3">
                  <a:alpha val="15000"/>
                </a:srgbClr>
              </a:solidFill>
              <a:ln w="285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558-49B9-8684-A511D8D81DDC}"/>
              </c:ext>
            </c:extLst>
          </c:dPt>
          <c:dPt>
            <c:idx val="1"/>
            <c:invertIfNegative val="0"/>
            <c:bubble3D val="0"/>
            <c:spPr>
              <a:solidFill>
                <a:srgbClr val="BC73F3"/>
              </a:solidFill>
              <a:ln w="285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558-49B9-8684-A511D8D81DDC}"/>
              </c:ext>
            </c:extLst>
          </c:dPt>
          <c:dPt>
            <c:idx val="4"/>
            <c:invertIfNegative val="0"/>
            <c:bubble3D val="0"/>
            <c:spPr>
              <a:solidFill>
                <a:srgbClr val="BC73F3"/>
              </a:solidFill>
              <a:ln w="285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558-49B9-8684-A511D8D81DDC}"/>
              </c:ext>
            </c:extLst>
          </c:dPt>
          <c:dPt>
            <c:idx val="5"/>
            <c:invertIfNegative val="0"/>
            <c:bubble3D val="0"/>
            <c:spPr>
              <a:solidFill>
                <a:srgbClr val="BC73F3"/>
              </a:solidFill>
              <a:ln w="285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558-49B9-8684-A511D8D81DDC}"/>
              </c:ext>
            </c:extLst>
          </c:dPt>
          <c:dPt>
            <c:idx val="6"/>
            <c:invertIfNegative val="0"/>
            <c:bubble3D val="0"/>
            <c:spPr>
              <a:solidFill>
                <a:srgbClr val="BC73F3"/>
              </a:solidFill>
              <a:ln w="285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558-49B9-8684-A511D8D81DDC}"/>
              </c:ext>
            </c:extLst>
          </c:dPt>
          <c:dPt>
            <c:idx val="7"/>
            <c:invertIfNegative val="0"/>
            <c:bubble3D val="0"/>
            <c:spPr>
              <a:solidFill>
                <a:srgbClr val="BC73F3"/>
              </a:solidFill>
              <a:ln w="285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1558-49B9-8684-A511D8D81DDC}"/>
              </c:ext>
            </c:extLst>
          </c:dPt>
          <c:dPt>
            <c:idx val="9"/>
            <c:invertIfNegative val="0"/>
            <c:bubble3D val="0"/>
            <c:spPr>
              <a:solidFill>
                <a:srgbClr val="BC73F3"/>
              </a:solidFill>
              <a:ln w="285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1558-49B9-8684-A511D8D81DDC}"/>
              </c:ext>
            </c:extLst>
          </c:dPt>
          <c:dPt>
            <c:idx val="10"/>
            <c:invertIfNegative val="0"/>
            <c:bubble3D val="0"/>
            <c:spPr>
              <a:solidFill>
                <a:srgbClr val="BC73F3"/>
              </a:solidFill>
              <a:ln w="285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1558-49B9-8684-A511D8D81DDC}"/>
              </c:ext>
            </c:extLst>
          </c:dPt>
          <c:cat>
            <c:strRef>
              <c:f>Simplified!$A$2:$A$15</c:f>
              <c:strCache>
                <c:ptCount val="14"/>
                <c:pt idx="0">
                  <c:v>Vanderbilt</c:v>
                </c:pt>
                <c:pt idx="1">
                  <c:v>Maryland</c:v>
                </c:pt>
                <c:pt idx="2">
                  <c:v>Kentucky</c:v>
                </c:pt>
                <c:pt idx="3">
                  <c:v>San Diego</c:v>
                </c:pt>
                <c:pt idx="4">
                  <c:v>Peyton Manning</c:v>
                </c:pt>
                <c:pt idx="5">
                  <c:v>Nationwide</c:v>
                </c:pt>
                <c:pt idx="6">
                  <c:v>Colorado</c:v>
                </c:pt>
                <c:pt idx="7">
                  <c:v>MGH</c:v>
                </c:pt>
                <c:pt idx="8">
                  <c:v>New York</c:v>
                </c:pt>
                <c:pt idx="9">
                  <c:v>Dartmouth</c:v>
                </c:pt>
                <c:pt idx="10">
                  <c:v>Cincinnati</c:v>
                </c:pt>
                <c:pt idx="11">
                  <c:v>CHOP</c:v>
                </c:pt>
                <c:pt idx="12">
                  <c:v>BCH</c:v>
                </c:pt>
                <c:pt idx="13">
                  <c:v>Arkansas</c:v>
                </c:pt>
              </c:strCache>
            </c:strRef>
          </c:cat>
          <c:val>
            <c:numRef>
              <c:f>Simplified!$B$2:$B$15</c:f>
              <c:numCache>
                <c:formatCode>0%</c:formatCode>
                <c:ptCount val="14"/>
                <c:pt idx="0">
                  <c:v>0.33</c:v>
                </c:pt>
                <c:pt idx="1">
                  <c:v>0.33</c:v>
                </c:pt>
                <c:pt idx="2">
                  <c:v>0.33</c:v>
                </c:pt>
                <c:pt idx="3">
                  <c:v>0.33</c:v>
                </c:pt>
                <c:pt idx="4">
                  <c:v>0.33</c:v>
                </c:pt>
                <c:pt idx="5">
                  <c:v>0.33</c:v>
                </c:pt>
                <c:pt idx="6">
                  <c:v>0.33</c:v>
                </c:pt>
                <c:pt idx="7">
                  <c:v>0.33</c:v>
                </c:pt>
                <c:pt idx="8">
                  <c:v>0.33</c:v>
                </c:pt>
                <c:pt idx="9">
                  <c:v>0.33</c:v>
                </c:pt>
                <c:pt idx="10">
                  <c:v>0.33</c:v>
                </c:pt>
                <c:pt idx="11">
                  <c:v>0.33</c:v>
                </c:pt>
                <c:pt idx="12">
                  <c:v>0.33</c:v>
                </c:pt>
                <c:pt idx="13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1558-49B9-8684-A511D8D81DDC}"/>
            </c:ext>
          </c:extLst>
        </c:ser>
        <c:ser>
          <c:idx val="1"/>
          <c:order val="1"/>
          <c:tx>
            <c:strRef>
              <c:f>Simplified!$C$1</c:f>
              <c:strCache>
                <c:ptCount val="1"/>
                <c:pt idx="0">
                  <c:v>IRB Approval</c:v>
                </c:pt>
              </c:strCache>
            </c:strRef>
          </c:tx>
          <c:spPr>
            <a:solidFill>
              <a:schemeClr val="accent3"/>
            </a:solidFill>
            <a:ln w="28575"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bg2"/>
              </a:solidFill>
              <a:ln w="285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1558-49B9-8684-A511D8D81DDC}"/>
              </c:ext>
            </c:extLst>
          </c:dPt>
          <c:dPt>
            <c:idx val="3"/>
            <c:invertIfNegative val="0"/>
            <c:bubble3D val="0"/>
            <c:spPr>
              <a:solidFill>
                <a:sysClr val="window" lastClr="FFFFFF">
                  <a:lumMod val="65000"/>
                </a:sysClr>
              </a:solidFill>
              <a:ln w="285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1558-49B9-8684-A511D8D81DDC}"/>
              </c:ext>
            </c:extLst>
          </c:dPt>
          <c:dPt>
            <c:idx val="4"/>
            <c:invertIfNegative val="0"/>
            <c:bubble3D val="0"/>
            <c:spPr>
              <a:solidFill>
                <a:schemeClr val="bg2"/>
              </a:solidFill>
              <a:ln w="285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1558-49B9-8684-A511D8D81DDC}"/>
              </c:ext>
            </c:extLst>
          </c:dPt>
          <c:dPt>
            <c:idx val="6"/>
            <c:invertIfNegative val="0"/>
            <c:bubble3D val="0"/>
            <c:spPr>
              <a:solidFill>
                <a:srgbClr val="7F8FA9">
                  <a:lumMod val="20000"/>
                  <a:lumOff val="80000"/>
                </a:srgbClr>
              </a:solidFill>
              <a:ln w="285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E-1A58-4183-AB67-AD1EEDDB0DE3}"/>
              </c:ext>
            </c:extLst>
          </c:dPt>
          <c:dPt>
            <c:idx val="10"/>
            <c:invertIfNegative val="0"/>
            <c:bubble3D val="0"/>
            <c:spPr>
              <a:solidFill>
                <a:sysClr val="window" lastClr="FFFFFF">
                  <a:lumMod val="65000"/>
                </a:sysClr>
              </a:solidFill>
              <a:ln w="285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1558-49B9-8684-A511D8D81DDC}"/>
              </c:ext>
            </c:extLst>
          </c:dPt>
          <c:dPt>
            <c:idx val="11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 w="285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A-1558-49B9-8684-A511D8D81DDC}"/>
              </c:ext>
            </c:extLst>
          </c:dPt>
          <c:dPt>
            <c:idx val="13"/>
            <c:invertIfNegative val="0"/>
            <c:bubble3D val="0"/>
            <c:spPr>
              <a:solidFill>
                <a:sysClr val="window" lastClr="FFFFFF">
                  <a:lumMod val="65000"/>
                </a:sysClr>
              </a:solidFill>
              <a:ln w="285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C-1558-49B9-8684-A511D8D81DDC}"/>
              </c:ext>
            </c:extLst>
          </c:dPt>
          <c:cat>
            <c:strRef>
              <c:f>Simplified!$A$2:$A$15</c:f>
              <c:strCache>
                <c:ptCount val="14"/>
                <c:pt idx="0">
                  <c:v>Vanderbilt</c:v>
                </c:pt>
                <c:pt idx="1">
                  <c:v>Maryland</c:v>
                </c:pt>
                <c:pt idx="2">
                  <c:v>Kentucky</c:v>
                </c:pt>
                <c:pt idx="3">
                  <c:v>San Diego</c:v>
                </c:pt>
                <c:pt idx="4">
                  <c:v>Peyton Manning</c:v>
                </c:pt>
                <c:pt idx="5">
                  <c:v>Nationwide</c:v>
                </c:pt>
                <c:pt idx="6">
                  <c:v>Colorado</c:v>
                </c:pt>
                <c:pt idx="7">
                  <c:v>MGH</c:v>
                </c:pt>
                <c:pt idx="8">
                  <c:v>New York</c:v>
                </c:pt>
                <c:pt idx="9">
                  <c:v>Dartmouth</c:v>
                </c:pt>
                <c:pt idx="10">
                  <c:v>Cincinnati</c:v>
                </c:pt>
                <c:pt idx="11">
                  <c:v>CHOP</c:v>
                </c:pt>
                <c:pt idx="12">
                  <c:v>BCH</c:v>
                </c:pt>
                <c:pt idx="13">
                  <c:v>Arkansas</c:v>
                </c:pt>
              </c:strCache>
            </c:strRef>
          </c:cat>
          <c:val>
            <c:numRef>
              <c:f>Simplified!$C$2:$C$15</c:f>
              <c:numCache>
                <c:formatCode>0%</c:formatCode>
                <c:ptCount val="14"/>
                <c:pt idx="0">
                  <c:v>0.33333333333333331</c:v>
                </c:pt>
                <c:pt idx="1">
                  <c:v>0.33333333333333331</c:v>
                </c:pt>
                <c:pt idx="2">
                  <c:v>0.33333333333333331</c:v>
                </c:pt>
                <c:pt idx="3">
                  <c:v>0.33333333333333331</c:v>
                </c:pt>
                <c:pt idx="4">
                  <c:v>0.33333333333333331</c:v>
                </c:pt>
                <c:pt idx="5">
                  <c:v>0.33333333333333331</c:v>
                </c:pt>
                <c:pt idx="6">
                  <c:v>0.33333333333333331</c:v>
                </c:pt>
                <c:pt idx="7">
                  <c:v>0.33333333333333331</c:v>
                </c:pt>
                <c:pt idx="8">
                  <c:v>0.33333333333333331</c:v>
                </c:pt>
                <c:pt idx="9">
                  <c:v>0.33333333333333331</c:v>
                </c:pt>
                <c:pt idx="10">
                  <c:v>0.33333333333333331</c:v>
                </c:pt>
                <c:pt idx="11">
                  <c:v>0.33333333333333331</c:v>
                </c:pt>
                <c:pt idx="12">
                  <c:v>0.33333333333333331</c:v>
                </c:pt>
                <c:pt idx="13">
                  <c:v>0.33333333333333331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1558-49B9-8684-A511D8D81DDC}"/>
            </c:ext>
          </c:extLst>
        </c:ser>
        <c:ser>
          <c:idx val="2"/>
          <c:order val="2"/>
          <c:tx>
            <c:strRef>
              <c:f>Simplified!$D$1</c:f>
              <c:strCache>
                <c:ptCount val="1"/>
                <c:pt idx="0">
                  <c:v>Equipment Available</c:v>
                </c:pt>
              </c:strCache>
            </c:strRef>
          </c:tx>
          <c:spPr>
            <a:solidFill>
              <a:srgbClr val="6699FF"/>
            </a:solidFill>
            <a:ln w="28575">
              <a:noFill/>
            </a:ln>
            <a:effectLst/>
          </c:spPr>
          <c:invertIfNegative val="0"/>
          <c:dPt>
            <c:idx val="11"/>
            <c:invertIfNegative val="0"/>
            <c:bubble3D val="0"/>
            <c:spPr>
              <a:solidFill>
                <a:srgbClr val="6699FF"/>
              </a:solidFill>
              <a:ln w="285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1558-49B9-8684-A511D8D81DDC}"/>
              </c:ext>
            </c:extLst>
          </c:dPt>
          <c:cat>
            <c:strRef>
              <c:f>Simplified!$A$2:$A$15</c:f>
              <c:strCache>
                <c:ptCount val="14"/>
                <c:pt idx="0">
                  <c:v>Vanderbilt</c:v>
                </c:pt>
                <c:pt idx="1">
                  <c:v>Maryland</c:v>
                </c:pt>
                <c:pt idx="2">
                  <c:v>Kentucky</c:v>
                </c:pt>
                <c:pt idx="3">
                  <c:v>San Diego</c:v>
                </c:pt>
                <c:pt idx="4">
                  <c:v>Peyton Manning</c:v>
                </c:pt>
                <c:pt idx="5">
                  <c:v>Nationwide</c:v>
                </c:pt>
                <c:pt idx="6">
                  <c:v>Colorado</c:v>
                </c:pt>
                <c:pt idx="7">
                  <c:v>MGH</c:v>
                </c:pt>
                <c:pt idx="8">
                  <c:v>New York</c:v>
                </c:pt>
                <c:pt idx="9">
                  <c:v>Dartmouth</c:v>
                </c:pt>
                <c:pt idx="10">
                  <c:v>Cincinnati</c:v>
                </c:pt>
                <c:pt idx="11">
                  <c:v>CHOP</c:v>
                </c:pt>
                <c:pt idx="12">
                  <c:v>BCH</c:v>
                </c:pt>
                <c:pt idx="13">
                  <c:v>Arkansas</c:v>
                </c:pt>
              </c:strCache>
            </c:strRef>
          </c:cat>
          <c:val>
            <c:numRef>
              <c:f>Simplified!$D$2:$D$15</c:f>
              <c:numCache>
                <c:formatCode>0%</c:formatCode>
                <c:ptCount val="14"/>
                <c:pt idx="0">
                  <c:v>0.33333333333333331</c:v>
                </c:pt>
                <c:pt idx="1">
                  <c:v>0.33333333333333331</c:v>
                </c:pt>
                <c:pt idx="2">
                  <c:v>0.33333333333333331</c:v>
                </c:pt>
                <c:pt idx="3">
                  <c:v>0.33333333333333331</c:v>
                </c:pt>
                <c:pt idx="4">
                  <c:v>0.33333333333333331</c:v>
                </c:pt>
                <c:pt idx="5">
                  <c:v>0.33333333333333331</c:v>
                </c:pt>
                <c:pt idx="6">
                  <c:v>0.33333333333333331</c:v>
                </c:pt>
                <c:pt idx="7">
                  <c:v>0.33333333333333331</c:v>
                </c:pt>
                <c:pt idx="8">
                  <c:v>0.33333333333333331</c:v>
                </c:pt>
                <c:pt idx="9">
                  <c:v>0.33333333333333331</c:v>
                </c:pt>
                <c:pt idx="10">
                  <c:v>0.33333333333333331</c:v>
                </c:pt>
                <c:pt idx="11">
                  <c:v>0.33333333333333331</c:v>
                </c:pt>
                <c:pt idx="12">
                  <c:v>0.33333333333333331</c:v>
                </c:pt>
                <c:pt idx="13">
                  <c:v>0.33333333333333331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1558-49B9-8684-A511D8D81D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76403471"/>
        <c:axId val="1476385999"/>
      </c:barChart>
      <c:catAx>
        <c:axId val="147640347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ple Braille"/>
                <a:ea typeface="+mn-ea"/>
                <a:cs typeface="+mn-cs"/>
              </a:defRPr>
            </a:pPr>
            <a:endParaRPr lang="en-US"/>
          </a:p>
        </c:txPr>
        <c:crossAx val="1476385999"/>
        <c:crosses val="autoZero"/>
        <c:auto val="1"/>
        <c:lblAlgn val="ctr"/>
        <c:lblOffset val="100"/>
        <c:noMultiLvlLbl val="0"/>
      </c:catAx>
      <c:valAx>
        <c:axId val="1476385999"/>
        <c:scaling>
          <c:orientation val="minMax"/>
          <c:max val="1"/>
        </c:scaling>
        <c:delete val="1"/>
        <c:axPos val="b"/>
        <c:numFmt formatCode="0%" sourceLinked="1"/>
        <c:majorTickMark val="none"/>
        <c:minorTickMark val="none"/>
        <c:tickLblPos val="nextTo"/>
        <c:crossAx val="14764034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577936351706035"/>
          <c:y val="0.20698616347359344"/>
          <c:w val="0.75808511573779835"/>
          <c:h val="5.52097934595198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pple Braille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 sz="1400">
          <a:latin typeface="Apple Braille"/>
        </a:defRPr>
      </a:pPr>
      <a:endParaRPr lang="en-U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400"/>
              <a:t>Recorded Home Oximetry Program</a:t>
            </a:r>
            <a:r>
              <a:rPr lang="en-US" sz="2400" baseline="0"/>
              <a:t> </a:t>
            </a:r>
            <a:r>
              <a:rPr lang="en-US" sz="2400"/>
              <a:t>Implementation Trial</a:t>
            </a:r>
            <a:r>
              <a:rPr lang="en-US" sz="2400" baseline="0"/>
              <a:t> </a:t>
            </a:r>
            <a:r>
              <a:rPr lang="en-US" sz="2400"/>
              <a:t>Enrollment</a:t>
            </a:r>
          </a:p>
          <a:p>
            <a:pPr>
              <a:defRPr/>
            </a:pPr>
            <a:r>
              <a:rPr lang="en-US" sz="1800"/>
              <a:t>(July 2021 to Present)</a:t>
            </a:r>
          </a:p>
        </c:rich>
      </c:tx>
      <c:layout>
        <c:manualLayout>
          <c:xMode val="edge"/>
          <c:yMode val="edge"/>
          <c:x val="0.10150332718802073"/>
          <c:y val="1.4529665572861238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5027866679138808E-2"/>
          <c:y val="0.2707544793996618"/>
          <c:w val="0.875581691658466"/>
          <c:h val="0.57545662397854302"/>
        </c:manualLayout>
      </c:layout>
      <c:lineChart>
        <c:grouping val="standard"/>
        <c:varyColors val="0"/>
        <c:ser>
          <c:idx val="0"/>
          <c:order val="0"/>
          <c:tx>
            <c:strRef>
              <c:f>'Participants Enrolled c Char'!$B$1</c:f>
              <c:strCache>
                <c:ptCount val="1"/>
                <c:pt idx="0">
                  <c:v>Participants Enrolled</c:v>
                </c:pt>
              </c:strCache>
            </c:strRef>
          </c:tx>
          <c:spPr>
            <a:ln w="50800">
              <a:solidFill>
                <a:srgbClr val="864DAD"/>
              </a:solidFill>
              <a:prstDash val="solid"/>
            </a:ln>
            <a:effectLst/>
          </c:spPr>
          <c:marker>
            <c:symbol val="circle"/>
            <c:size val="6"/>
            <c:spPr>
              <a:solidFill>
                <a:srgbClr val="864DAD"/>
              </a:solidFill>
              <a:ln w="25400">
                <a:solidFill>
                  <a:srgbClr val="864DAD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5.7142857142857143E-3"/>
                  <c:y val="6.023809410877213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BCH &amp; MGH initiated enrollment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CF4D-40CA-AE21-BE8E3EE7535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UMB enrollment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CF4D-40CA-AE21-BE8E3EE75351}"/>
                </c:ext>
              </c:extLst>
            </c:dLbl>
            <c:dLbl>
              <c:idx val="4"/>
              <c:layout>
                <c:manualLayout>
                  <c:x val="-6.6232579079164605E-2"/>
                  <c:y val="0.10497610347124918"/>
                </c:manualLayout>
              </c:layout>
              <c:tx>
                <c:rich>
                  <a:bodyPr/>
                  <a:lstStyle/>
                  <a:p>
                    <a:r>
                      <a:rPr lang="en-US" sz="1400" b="0" i="0" u="none" strike="noStrike" kern="1200" baseline="0" dirty="0">
                        <a:solidFill>
                          <a:prstClr val="black"/>
                        </a:solidFill>
                      </a:rPr>
                      <a:t>ACH, RCH &amp; MFCH initiated enrollment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CF4D-40CA-AE21-BE8E3EE753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'Participants Enrolled c Char'!$A$2:$A$12</c:f>
              <c:strCache>
                <c:ptCount val="11"/>
                <c:pt idx="0">
                  <c:v>Jul-21</c:v>
                </c:pt>
                <c:pt idx="1">
                  <c:v>Aug-21</c:v>
                </c:pt>
                <c:pt idx="2">
                  <c:v>Sep-21</c:v>
                </c:pt>
                <c:pt idx="3">
                  <c:v>Oct-21</c:v>
                </c:pt>
                <c:pt idx="4">
                  <c:v>Nov-21</c:v>
                </c:pt>
                <c:pt idx="5">
                  <c:v>Dec-21</c:v>
                </c:pt>
                <c:pt idx="6">
                  <c:v>Jan-22</c:v>
                </c:pt>
                <c:pt idx="7">
                  <c:v>Feb-22</c:v>
                </c:pt>
                <c:pt idx="8">
                  <c:v>Mar-22</c:v>
                </c:pt>
                <c:pt idx="9">
                  <c:v>Apr-22</c:v>
                </c:pt>
                <c:pt idx="10">
                  <c:v>May-22</c:v>
                </c:pt>
              </c:strCache>
            </c:strRef>
          </c:cat>
          <c:val>
            <c:numRef>
              <c:f>'Participants Enrolled c Char'!$B$2:$B$12</c:f>
              <c:numCache>
                <c:formatCode>General</c:formatCode>
                <c:ptCount val="11"/>
                <c:pt idx="0">
                  <c:v>3</c:v>
                </c:pt>
                <c:pt idx="1">
                  <c:v>3</c:v>
                </c:pt>
                <c:pt idx="2">
                  <c:v>1</c:v>
                </c:pt>
                <c:pt idx="3">
                  <c:v>5</c:v>
                </c:pt>
                <c:pt idx="4">
                  <c:v>5</c:v>
                </c:pt>
                <c:pt idx="5">
                  <c:v>1</c:v>
                </c:pt>
                <c:pt idx="6">
                  <c:v>8</c:v>
                </c:pt>
                <c:pt idx="7">
                  <c:v>3</c:v>
                </c:pt>
                <c:pt idx="8">
                  <c:v>8</c:v>
                </c:pt>
                <c:pt idx="9">
                  <c:v>3</c:v>
                </c:pt>
                <c:pt idx="10">
                  <c:v>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F4D-40CA-AE21-BE8E3EE75351}"/>
            </c:ext>
          </c:extLst>
        </c:ser>
        <c:ser>
          <c:idx val="1"/>
          <c:order val="1"/>
          <c:tx>
            <c:strRef>
              <c:f>'Participants Enrolled c Char'!$C$1</c:f>
              <c:strCache>
                <c:ptCount val="1"/>
                <c:pt idx="0">
                  <c:v>UCL</c:v>
                </c:pt>
              </c:strCache>
            </c:strRef>
          </c:tx>
          <c:spPr>
            <a:ln w="15875">
              <a:solidFill>
                <a:srgbClr val="7F8FA9"/>
              </a:solidFill>
              <a:prstDash val="solid"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0.53454287003738921"/>
                  <c:y val="-3.1174157040852489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UCL</a:t>
                    </a:r>
                  </a:p>
                </c:rich>
              </c:tx>
              <c:numFmt formatCode="#,##0.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CF4D-40CA-AE21-BE8E3EE75351}"/>
                </c:ext>
              </c:extLst>
            </c:dLbl>
            <c:dLbl>
              <c:idx val="2"/>
              <c:layout>
                <c:manualLayout>
                  <c:x val="0.48700125088067653"/>
                  <c:y val="-3.4908036369468924E-2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F4D-40CA-AE21-BE8E3EE75351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'Participants Enrolled c Char'!$A$2:$A$12</c:f>
              <c:strCache>
                <c:ptCount val="11"/>
                <c:pt idx="0">
                  <c:v>Jul-21</c:v>
                </c:pt>
                <c:pt idx="1">
                  <c:v>Aug-21</c:v>
                </c:pt>
                <c:pt idx="2">
                  <c:v>Sep-21</c:v>
                </c:pt>
                <c:pt idx="3">
                  <c:v>Oct-21</c:v>
                </c:pt>
                <c:pt idx="4">
                  <c:v>Nov-21</c:v>
                </c:pt>
                <c:pt idx="5">
                  <c:v>Dec-21</c:v>
                </c:pt>
                <c:pt idx="6">
                  <c:v>Jan-22</c:v>
                </c:pt>
                <c:pt idx="7">
                  <c:v>Feb-22</c:v>
                </c:pt>
                <c:pt idx="8">
                  <c:v>Mar-22</c:v>
                </c:pt>
                <c:pt idx="9">
                  <c:v>Apr-22</c:v>
                </c:pt>
                <c:pt idx="10">
                  <c:v>May-22</c:v>
                </c:pt>
              </c:strCache>
            </c:strRef>
          </c:cat>
          <c:val>
            <c:numRef>
              <c:f>'Participants Enrolled c Char'!$C$2:$C$12</c:f>
              <c:numCache>
                <c:formatCode>0.00</c:formatCode>
                <c:ptCount val="11"/>
                <c:pt idx="0">
                  <c:v>11.096028699451097</c:v>
                </c:pt>
                <c:pt idx="1">
                  <c:v>11.096028699451097</c:v>
                </c:pt>
                <c:pt idx="2">
                  <c:v>11.096028699451097</c:v>
                </c:pt>
                <c:pt idx="3">
                  <c:v>11.096028699451097</c:v>
                </c:pt>
                <c:pt idx="4">
                  <c:v>11.096028699451097</c:v>
                </c:pt>
                <c:pt idx="5">
                  <c:v>11.096028699451097</c:v>
                </c:pt>
                <c:pt idx="6">
                  <c:v>11.096028699451097</c:v>
                </c:pt>
                <c:pt idx="7">
                  <c:v>11.096028699451097</c:v>
                </c:pt>
                <c:pt idx="8">
                  <c:v>11.096028699451097</c:v>
                </c:pt>
                <c:pt idx="9">
                  <c:v>11.096028699451097</c:v>
                </c:pt>
                <c:pt idx="10">
                  <c:v>11.1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CF4D-40CA-AE21-BE8E3EE75351}"/>
            </c:ext>
          </c:extLst>
        </c:ser>
        <c:ser>
          <c:idx val="2"/>
          <c:order val="2"/>
          <c:tx>
            <c:strRef>
              <c:f>'Participants Enrolled c Char'!$D$1</c:f>
              <c:strCache>
                <c:ptCount val="1"/>
                <c:pt idx="0">
                  <c:v> +2 Sigma</c:v>
                </c:pt>
              </c:strCache>
            </c:strRef>
          </c:tx>
          <c:spPr>
            <a:ln w="19050" cap="rnd" cmpd="sng" algn="ctr">
              <a:noFill/>
              <a:prstDash val="solid"/>
              <a:round/>
            </a:ln>
            <a:effectLst/>
            <a:extLst>
              <a:ext uri="{91240B29-F687-4F45-9708-019B960494DF}">
                <a14:hiddenLine xmlns:a14="http://schemas.microsoft.com/office/drawing/2010/main" w="19050" cap="rnd" cmpd="sng" algn="ctr">
                  <a:solidFill>
                    <a:srgbClr val="A5A5A5">
                      <a:shade val="76000"/>
                    </a:srgbClr>
                  </a:solidFill>
                  <a:prstDash val="solid"/>
                  <a:round/>
                </a14:hiddenLine>
              </a:ext>
            </a:extLst>
          </c:spPr>
          <c:marker>
            <c:symbol val="none"/>
          </c:marker>
          <c:cat>
            <c:strRef>
              <c:f>'Participants Enrolled c Char'!$A$2:$A$12</c:f>
              <c:strCache>
                <c:ptCount val="11"/>
                <c:pt idx="0">
                  <c:v>Jul-21</c:v>
                </c:pt>
                <c:pt idx="1">
                  <c:v>Aug-21</c:v>
                </c:pt>
                <c:pt idx="2">
                  <c:v>Sep-21</c:v>
                </c:pt>
                <c:pt idx="3">
                  <c:v>Oct-21</c:v>
                </c:pt>
                <c:pt idx="4">
                  <c:v>Nov-21</c:v>
                </c:pt>
                <c:pt idx="5">
                  <c:v>Dec-21</c:v>
                </c:pt>
                <c:pt idx="6">
                  <c:v>Jan-22</c:v>
                </c:pt>
                <c:pt idx="7">
                  <c:v>Feb-22</c:v>
                </c:pt>
                <c:pt idx="8">
                  <c:v>Mar-22</c:v>
                </c:pt>
                <c:pt idx="9">
                  <c:v>Apr-22</c:v>
                </c:pt>
                <c:pt idx="10">
                  <c:v>May-22</c:v>
                </c:pt>
              </c:strCache>
            </c:strRef>
          </c:cat>
          <c:val>
            <c:numRef>
              <c:f>'Participants Enrolled c Char'!$D$2:$D$7</c:f>
              <c:numCache>
                <c:formatCode>0.00</c:formatCode>
                <c:ptCount val="6"/>
                <c:pt idx="0">
                  <c:v>8.9428070117552778</c:v>
                </c:pt>
                <c:pt idx="1">
                  <c:v>8.9428070117552778</c:v>
                </c:pt>
                <c:pt idx="2">
                  <c:v>8.9428070117552778</c:v>
                </c:pt>
                <c:pt idx="3">
                  <c:v>8.9428070117552778</c:v>
                </c:pt>
                <c:pt idx="4">
                  <c:v>8.9428070117552778</c:v>
                </c:pt>
                <c:pt idx="5">
                  <c:v>8.9428070117552778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CF4D-40CA-AE21-BE8E3EE75351}"/>
            </c:ext>
          </c:extLst>
        </c:ser>
        <c:ser>
          <c:idx val="3"/>
          <c:order val="3"/>
          <c:tx>
            <c:strRef>
              <c:f>'Participants Enrolled c Char'!$E$1</c:f>
              <c:strCache>
                <c:ptCount val="1"/>
                <c:pt idx="0">
                  <c:v> +1 Sigma</c:v>
                </c:pt>
              </c:strCache>
            </c:strRef>
          </c:tx>
          <c:spPr>
            <a:ln w="19050" cap="rnd" cmpd="sng" algn="ctr">
              <a:noFill/>
              <a:prstDash val="solid"/>
              <a:round/>
            </a:ln>
            <a:effectLst/>
            <a:extLst>
              <a:ext uri="{91240B29-F687-4F45-9708-019B960494DF}">
                <a14:hiddenLine xmlns:a14="http://schemas.microsoft.com/office/drawing/2010/main" w="19050" cap="rnd" cmpd="sng" algn="ctr">
                  <a:solidFill>
                    <a:srgbClr val="FFC000">
                      <a:shade val="76000"/>
                    </a:srgbClr>
                  </a:solidFill>
                  <a:prstDash val="solid"/>
                  <a:round/>
                </a14:hiddenLine>
              </a:ext>
            </a:extLst>
          </c:spPr>
          <c:marker>
            <c:symbol val="none"/>
          </c:marker>
          <c:cat>
            <c:strRef>
              <c:f>'Participants Enrolled c Char'!$A$2:$A$12</c:f>
              <c:strCache>
                <c:ptCount val="11"/>
                <c:pt idx="0">
                  <c:v>Jul-21</c:v>
                </c:pt>
                <c:pt idx="1">
                  <c:v>Aug-21</c:v>
                </c:pt>
                <c:pt idx="2">
                  <c:v>Sep-21</c:v>
                </c:pt>
                <c:pt idx="3">
                  <c:v>Oct-21</c:v>
                </c:pt>
                <c:pt idx="4">
                  <c:v>Nov-21</c:v>
                </c:pt>
                <c:pt idx="5">
                  <c:v>Dec-21</c:v>
                </c:pt>
                <c:pt idx="6">
                  <c:v>Jan-22</c:v>
                </c:pt>
                <c:pt idx="7">
                  <c:v>Feb-22</c:v>
                </c:pt>
                <c:pt idx="8">
                  <c:v>Mar-22</c:v>
                </c:pt>
                <c:pt idx="9">
                  <c:v>Apr-22</c:v>
                </c:pt>
                <c:pt idx="10">
                  <c:v>May-22</c:v>
                </c:pt>
              </c:strCache>
            </c:strRef>
          </c:cat>
          <c:val>
            <c:numRef>
              <c:f>'Participants Enrolled c Char'!$E$2:$E$7</c:f>
              <c:numCache>
                <c:formatCode>0.00</c:formatCode>
                <c:ptCount val="6"/>
                <c:pt idx="0">
                  <c:v>6.7895853240594572</c:v>
                </c:pt>
                <c:pt idx="1">
                  <c:v>6.7895853240594572</c:v>
                </c:pt>
                <c:pt idx="2">
                  <c:v>6.7895853240594572</c:v>
                </c:pt>
                <c:pt idx="3">
                  <c:v>6.7895853240594572</c:v>
                </c:pt>
                <c:pt idx="4">
                  <c:v>6.7895853240594572</c:v>
                </c:pt>
                <c:pt idx="5">
                  <c:v>6.7895853240594572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CF4D-40CA-AE21-BE8E3EE75351}"/>
            </c:ext>
          </c:extLst>
        </c:ser>
        <c:ser>
          <c:idx val="4"/>
          <c:order val="4"/>
          <c:tx>
            <c:strRef>
              <c:f>'Participants Enrolled c Char'!$F$1</c:f>
              <c:strCache>
                <c:ptCount val="1"/>
                <c:pt idx="0">
                  <c:v>Average</c:v>
                </c:pt>
              </c:strCache>
            </c:strRef>
          </c:tx>
          <c:spPr>
            <a:ln w="44450">
              <a:solidFill>
                <a:schemeClr val="accent5"/>
              </a:solidFill>
              <a:prstDash val="sysDash"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0.53102240131121337"/>
                  <c:y val="-3.6652365197812058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CL</a:t>
                    </a:r>
                  </a:p>
                </c:rich>
              </c:tx>
              <c:numFmt formatCode="#,##0.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CF4D-40CA-AE21-BE8E3EE75351}"/>
                </c:ext>
              </c:extLst>
            </c:dLbl>
            <c:dLbl>
              <c:idx val="2"/>
              <c:layout>
                <c:manualLayout>
                  <c:x val="0.50392630042480513"/>
                  <c:y val="-3.8187324071213863E-2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F4D-40CA-AE21-BE8E3EE75351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'Participants Enrolled c Char'!$A$2:$A$12</c:f>
              <c:strCache>
                <c:ptCount val="11"/>
                <c:pt idx="0">
                  <c:v>Jul-21</c:v>
                </c:pt>
                <c:pt idx="1">
                  <c:v>Aug-21</c:v>
                </c:pt>
                <c:pt idx="2">
                  <c:v>Sep-21</c:v>
                </c:pt>
                <c:pt idx="3">
                  <c:v>Oct-21</c:v>
                </c:pt>
                <c:pt idx="4">
                  <c:v>Nov-21</c:v>
                </c:pt>
                <c:pt idx="5">
                  <c:v>Dec-21</c:v>
                </c:pt>
                <c:pt idx="6">
                  <c:v>Jan-22</c:v>
                </c:pt>
                <c:pt idx="7">
                  <c:v>Feb-22</c:v>
                </c:pt>
                <c:pt idx="8">
                  <c:v>Mar-22</c:v>
                </c:pt>
                <c:pt idx="9">
                  <c:v>Apr-22</c:v>
                </c:pt>
                <c:pt idx="10">
                  <c:v>May-22</c:v>
                </c:pt>
              </c:strCache>
            </c:strRef>
          </c:cat>
          <c:val>
            <c:numRef>
              <c:f>'Participants Enrolled c Char'!$F$2:$F$12</c:f>
              <c:numCache>
                <c:formatCode>0.00</c:formatCode>
                <c:ptCount val="11"/>
                <c:pt idx="0">
                  <c:v>4.6363636363636367</c:v>
                </c:pt>
                <c:pt idx="1">
                  <c:v>4.6363636363636367</c:v>
                </c:pt>
                <c:pt idx="2">
                  <c:v>4.6363636363636367</c:v>
                </c:pt>
                <c:pt idx="3">
                  <c:v>4.6363636363636367</c:v>
                </c:pt>
                <c:pt idx="4">
                  <c:v>4.6363636363636367</c:v>
                </c:pt>
                <c:pt idx="5">
                  <c:v>4.6363636363636367</c:v>
                </c:pt>
                <c:pt idx="6">
                  <c:v>4.6363636363636367</c:v>
                </c:pt>
                <c:pt idx="7">
                  <c:v>4.6363636363636367</c:v>
                </c:pt>
                <c:pt idx="8">
                  <c:v>4.6363636363636367</c:v>
                </c:pt>
                <c:pt idx="9">
                  <c:v>4.6363636363636367</c:v>
                </c:pt>
                <c:pt idx="10">
                  <c:v>4.6363636363636367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CF4D-40CA-AE21-BE8E3EE75351}"/>
            </c:ext>
          </c:extLst>
        </c:ser>
        <c:ser>
          <c:idx val="5"/>
          <c:order val="5"/>
          <c:tx>
            <c:strRef>
              <c:f>'Participants Enrolled c Char'!$G$1</c:f>
              <c:strCache>
                <c:ptCount val="1"/>
                <c:pt idx="0">
                  <c:v> -1 Sigma</c:v>
                </c:pt>
              </c:strCache>
            </c:strRef>
          </c:tx>
          <c:spPr>
            <a:ln w="19050" cap="rnd" cmpd="sng" algn="ctr">
              <a:noFill/>
              <a:prstDash val="solid"/>
              <a:round/>
            </a:ln>
            <a:effectLst/>
            <a:extLst>
              <a:ext uri="{91240B29-F687-4F45-9708-019B960494DF}">
                <a14:hiddenLine xmlns:a14="http://schemas.microsoft.com/office/drawing/2010/main" w="19050" cap="rnd" cmpd="sng" algn="ctr">
                  <a:solidFill>
                    <a:srgbClr val="70AD47">
                      <a:shade val="76000"/>
                    </a:srgbClr>
                  </a:solidFill>
                  <a:prstDash val="solid"/>
                  <a:round/>
                </a14:hiddenLine>
              </a:ext>
            </a:extLst>
          </c:spPr>
          <c:marker>
            <c:symbol val="none"/>
          </c:marker>
          <c:cat>
            <c:strRef>
              <c:f>'Participants Enrolled c Char'!$A$2:$A$12</c:f>
              <c:strCache>
                <c:ptCount val="11"/>
                <c:pt idx="0">
                  <c:v>Jul-21</c:v>
                </c:pt>
                <c:pt idx="1">
                  <c:v>Aug-21</c:v>
                </c:pt>
                <c:pt idx="2">
                  <c:v>Sep-21</c:v>
                </c:pt>
                <c:pt idx="3">
                  <c:v>Oct-21</c:v>
                </c:pt>
                <c:pt idx="4">
                  <c:v>Nov-21</c:v>
                </c:pt>
                <c:pt idx="5">
                  <c:v>Dec-21</c:v>
                </c:pt>
                <c:pt idx="6">
                  <c:v>Jan-22</c:v>
                </c:pt>
                <c:pt idx="7">
                  <c:v>Feb-22</c:v>
                </c:pt>
                <c:pt idx="8">
                  <c:v>Mar-22</c:v>
                </c:pt>
                <c:pt idx="9">
                  <c:v>Apr-22</c:v>
                </c:pt>
                <c:pt idx="10">
                  <c:v>May-22</c:v>
                </c:pt>
              </c:strCache>
            </c:strRef>
          </c:cat>
          <c:val>
            <c:numRef>
              <c:f>'Participants Enrolled c Char'!$G$2:$G$7</c:f>
              <c:numCache>
                <c:formatCode>0.00</c:formatCode>
                <c:ptCount val="6"/>
                <c:pt idx="0">
                  <c:v>2.4831419486678166</c:v>
                </c:pt>
                <c:pt idx="1">
                  <c:v>2.4831419486678166</c:v>
                </c:pt>
                <c:pt idx="2">
                  <c:v>2.4831419486678166</c:v>
                </c:pt>
                <c:pt idx="3">
                  <c:v>2.4831419486678166</c:v>
                </c:pt>
                <c:pt idx="4">
                  <c:v>2.4831419486678166</c:v>
                </c:pt>
                <c:pt idx="5">
                  <c:v>2.4831419486678166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CF4D-40CA-AE21-BE8E3EE75351}"/>
            </c:ext>
          </c:extLst>
        </c:ser>
        <c:ser>
          <c:idx val="6"/>
          <c:order val="6"/>
          <c:tx>
            <c:strRef>
              <c:f>'Participants Enrolled c Char'!$H$1</c:f>
              <c:strCache>
                <c:ptCount val="1"/>
                <c:pt idx="0">
                  <c:v> -2 Sigma</c:v>
                </c:pt>
              </c:strCache>
            </c:strRef>
          </c:tx>
          <c:spPr>
            <a:ln w="19050" cap="rnd" cmpd="sng" algn="ctr">
              <a:noFill/>
              <a:prstDash val="solid"/>
              <a:round/>
            </a:ln>
            <a:effectLst/>
            <a:extLst>
              <a:ext uri="{91240B29-F687-4F45-9708-019B960494DF}">
                <a14:hiddenLine xmlns:a14="http://schemas.microsoft.com/office/drawing/2010/main" w="19050" cap="rnd" cmpd="sng" algn="ctr">
                  <a:solidFill>
                    <a:srgbClr val="5B9BD5">
                      <a:tint val="77000"/>
                    </a:srgbClr>
                  </a:solidFill>
                  <a:prstDash val="solid"/>
                  <a:round/>
                </a14:hiddenLine>
              </a:ext>
            </a:extLst>
          </c:spPr>
          <c:marker>
            <c:symbol val="none"/>
          </c:marker>
          <c:cat>
            <c:strRef>
              <c:f>'Participants Enrolled c Char'!$A$2:$A$12</c:f>
              <c:strCache>
                <c:ptCount val="11"/>
                <c:pt idx="0">
                  <c:v>Jul-21</c:v>
                </c:pt>
                <c:pt idx="1">
                  <c:v>Aug-21</c:v>
                </c:pt>
                <c:pt idx="2">
                  <c:v>Sep-21</c:v>
                </c:pt>
                <c:pt idx="3">
                  <c:v>Oct-21</c:v>
                </c:pt>
                <c:pt idx="4">
                  <c:v>Nov-21</c:v>
                </c:pt>
                <c:pt idx="5">
                  <c:v>Dec-21</c:v>
                </c:pt>
                <c:pt idx="6">
                  <c:v>Jan-22</c:v>
                </c:pt>
                <c:pt idx="7">
                  <c:v>Feb-22</c:v>
                </c:pt>
                <c:pt idx="8">
                  <c:v>Mar-22</c:v>
                </c:pt>
                <c:pt idx="9">
                  <c:v>Apr-22</c:v>
                </c:pt>
                <c:pt idx="10">
                  <c:v>May-22</c:v>
                </c:pt>
              </c:strCache>
            </c:strRef>
          </c:cat>
          <c:val>
            <c:numRef>
              <c:f>'Participants Enrolled c Char'!$H$2:$H$7</c:f>
              <c:numCache>
                <c:formatCode>0.00</c:formatCode>
                <c:ptCount val="6"/>
                <c:pt idx="0">
                  <c:v>0.32992026097199645</c:v>
                </c:pt>
                <c:pt idx="1">
                  <c:v>0.32992026097199645</c:v>
                </c:pt>
                <c:pt idx="2">
                  <c:v>0.32992026097199645</c:v>
                </c:pt>
                <c:pt idx="3">
                  <c:v>0.32992026097199645</c:v>
                </c:pt>
                <c:pt idx="4">
                  <c:v>0.32992026097199645</c:v>
                </c:pt>
                <c:pt idx="5">
                  <c:v>0.32992026097199645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CF4D-40CA-AE21-BE8E3EE75351}"/>
            </c:ext>
          </c:extLst>
        </c:ser>
        <c:ser>
          <c:idx val="7"/>
          <c:order val="7"/>
          <c:tx>
            <c:strRef>
              <c:f>'Participants Enrolled c Char'!$I$1</c:f>
              <c:strCache>
                <c:ptCount val="1"/>
                <c:pt idx="0">
                  <c:v>LCL</c:v>
                </c:pt>
              </c:strCache>
            </c:strRef>
          </c:tx>
          <c:spPr>
            <a:ln w="19050">
              <a:solidFill>
                <a:srgbClr val="7F8FA9"/>
              </a:solidFill>
              <a:prstDash val="sysDash"/>
            </a:ln>
            <a:effectLst/>
          </c:spPr>
          <c:marker>
            <c:symbol val="none"/>
          </c:marker>
          <c:cat>
            <c:strRef>
              <c:f>'Participants Enrolled c Char'!$A$2:$A$12</c:f>
              <c:strCache>
                <c:ptCount val="11"/>
                <c:pt idx="0">
                  <c:v>Jul-21</c:v>
                </c:pt>
                <c:pt idx="1">
                  <c:v>Aug-21</c:v>
                </c:pt>
                <c:pt idx="2">
                  <c:v>Sep-21</c:v>
                </c:pt>
                <c:pt idx="3">
                  <c:v>Oct-21</c:v>
                </c:pt>
                <c:pt idx="4">
                  <c:v>Nov-21</c:v>
                </c:pt>
                <c:pt idx="5">
                  <c:v>Dec-21</c:v>
                </c:pt>
                <c:pt idx="6">
                  <c:v>Jan-22</c:v>
                </c:pt>
                <c:pt idx="7">
                  <c:v>Feb-22</c:v>
                </c:pt>
                <c:pt idx="8">
                  <c:v>Mar-22</c:v>
                </c:pt>
                <c:pt idx="9">
                  <c:v>Apr-22</c:v>
                </c:pt>
                <c:pt idx="10">
                  <c:v>May-22</c:v>
                </c:pt>
              </c:strCache>
            </c:strRef>
          </c:cat>
          <c:val>
            <c:numRef>
              <c:f>'Participants Enrolled c Char'!$I$2:$I$7</c:f>
              <c:numCache>
                <c:formatCode>0.00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CF4D-40CA-AE21-BE8E3EE75351}"/>
            </c:ext>
          </c:extLst>
        </c:ser>
        <c:ser>
          <c:idx val="8"/>
          <c:order val="8"/>
          <c:tx>
            <c:strRef>
              <c:f>'Participants Enrolled c Char'!$K$1</c:f>
              <c:strCache>
                <c:ptCount val="1"/>
                <c:pt idx="0">
                  <c:v>Projected Enrollment</c:v>
                </c:pt>
              </c:strCache>
            </c:strRef>
          </c:tx>
          <c:spPr>
            <a:ln w="44450">
              <a:solidFill>
                <a:schemeClr val="accent5">
                  <a:lumMod val="75000"/>
                </a:schemeClr>
              </a:solidFill>
              <a:prstDash val="solid"/>
            </a:ln>
          </c:spPr>
          <c:marker>
            <c:symbol val="none"/>
          </c:marker>
          <c:dLbls>
            <c:dLbl>
              <c:idx val="1"/>
              <c:layout>
                <c:manualLayout>
                  <c:x val="0.42791436992271975"/>
                  <c:y val="-0.4188442615149575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Projected Enrollment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CF4D-40CA-AE21-BE8E3EE7535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'Participants Enrolled c Char'!$A$2:$A$12</c:f>
              <c:strCache>
                <c:ptCount val="11"/>
                <c:pt idx="0">
                  <c:v>Jul-21</c:v>
                </c:pt>
                <c:pt idx="1">
                  <c:v>Aug-21</c:v>
                </c:pt>
                <c:pt idx="2">
                  <c:v>Sep-21</c:v>
                </c:pt>
                <c:pt idx="3">
                  <c:v>Oct-21</c:v>
                </c:pt>
                <c:pt idx="4">
                  <c:v>Nov-21</c:v>
                </c:pt>
                <c:pt idx="5">
                  <c:v>Dec-21</c:v>
                </c:pt>
                <c:pt idx="6">
                  <c:v>Jan-22</c:v>
                </c:pt>
                <c:pt idx="7">
                  <c:v>Feb-22</c:v>
                </c:pt>
                <c:pt idx="8">
                  <c:v>Mar-22</c:v>
                </c:pt>
                <c:pt idx="9">
                  <c:v>Apr-22</c:v>
                </c:pt>
                <c:pt idx="10">
                  <c:v>May-22</c:v>
                </c:pt>
              </c:strCache>
            </c:strRef>
          </c:cat>
          <c:val>
            <c:numRef>
              <c:f>'Participants Enrolled c Char'!$K$2:$K$12</c:f>
              <c:numCache>
                <c:formatCode>General</c:formatCode>
                <c:ptCount val="11"/>
                <c:pt idx="0">
                  <c:v>3.8</c:v>
                </c:pt>
                <c:pt idx="1">
                  <c:v>4.3</c:v>
                </c:pt>
                <c:pt idx="2">
                  <c:v>4.3</c:v>
                </c:pt>
                <c:pt idx="3">
                  <c:v>14.9</c:v>
                </c:pt>
                <c:pt idx="4">
                  <c:v>14.9</c:v>
                </c:pt>
                <c:pt idx="5">
                  <c:v>14.9</c:v>
                </c:pt>
                <c:pt idx="6">
                  <c:v>14.9</c:v>
                </c:pt>
                <c:pt idx="7">
                  <c:v>14.9</c:v>
                </c:pt>
                <c:pt idx="8">
                  <c:v>14.9</c:v>
                </c:pt>
                <c:pt idx="9">
                  <c:v>14.9</c:v>
                </c:pt>
                <c:pt idx="10">
                  <c:v>14.9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CF4D-40CA-AE21-BE8E3EE753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12508960"/>
        <c:axId val="1912527264"/>
      </c:lineChart>
      <c:catAx>
        <c:axId val="19125089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NICU Discharge Month - Year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912527264"/>
        <c:crosses val="autoZero"/>
        <c:auto val="0"/>
        <c:lblAlgn val="ctr"/>
        <c:lblOffset val="100"/>
        <c:noMultiLvlLbl val="0"/>
      </c:catAx>
      <c:valAx>
        <c:axId val="191252726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Participants Followed</a:t>
                </a:r>
                <a:r>
                  <a:rPr lang="en-US" baseline="0"/>
                  <a:t> by the RHO Program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9.2022695066979725E-3"/>
              <c:y val="0.107839177881776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912508960"/>
        <c:crosses val="autoZero"/>
        <c:crossBetween val="midCat"/>
      </c:valAx>
      <c:spPr>
        <a:noFill/>
        <a:ln w="25400">
          <a:noFill/>
        </a:ln>
      </c:spPr>
    </c:plotArea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12700" cap="flat" cmpd="sng" algn="ctr">
      <a:noFill/>
      <a:prstDash val="solid"/>
      <a:miter lim="800000"/>
    </a:ln>
    <a:effectLst/>
  </c:spPr>
  <c:txPr>
    <a:bodyPr/>
    <a:lstStyle/>
    <a:p>
      <a:pPr>
        <a:defRPr sz="1400"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Recorded Home Oximetry Implementation Trial Related Barriers and Problems</a:t>
            </a:r>
          </a:p>
        </c:rich>
      </c:tx>
      <c:layout>
        <c:manualLayout>
          <c:xMode val="edge"/>
          <c:yMode val="edge"/>
          <c:x val="0.14585262286100817"/>
          <c:y val="2.257696612190929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6147393784928564E-2"/>
          <c:y val="0.17426642456469524"/>
          <c:w val="0.8550535237584459"/>
          <c:h val="0.680155696131023"/>
        </c:manualLayout>
      </c:layout>
      <c:lineChart>
        <c:grouping val="standard"/>
        <c:varyColors val="0"/>
        <c:ser>
          <c:idx val="0"/>
          <c:order val="0"/>
          <c:tx>
            <c:strRef>
              <c:f>'Problem Count c Chart'!$B$1</c:f>
              <c:strCache>
                <c:ptCount val="1"/>
                <c:pt idx="0">
                  <c:v>Problem Count</c:v>
                </c:pt>
              </c:strCache>
            </c:strRef>
          </c:tx>
          <c:spPr>
            <a:ln w="31750">
              <a:solidFill>
                <a:srgbClr val="864DAD"/>
              </a:solidFill>
              <a:prstDash val="solid"/>
            </a:ln>
            <a:effectLst/>
          </c:spPr>
          <c:marker>
            <c:symbol val="circle"/>
            <c:size val="6"/>
            <c:spPr>
              <a:solidFill>
                <a:srgbClr val="864DAD"/>
              </a:solidFill>
              <a:ln w="25400">
                <a:solidFill>
                  <a:srgbClr val="864DAD"/>
                </a:solidFill>
                <a:prstDash val="solid"/>
              </a:ln>
            </c:spPr>
          </c:marker>
          <c:cat>
            <c:numRef>
              <c:f>'Problem Count c Chart'!$A$2:$A$12</c:f>
              <c:numCache>
                <c:formatCode>mmm\-yy</c:formatCode>
                <c:ptCount val="11"/>
                <c:pt idx="0">
                  <c:v>44378</c:v>
                </c:pt>
                <c:pt idx="1">
                  <c:v>44409</c:v>
                </c:pt>
                <c:pt idx="2">
                  <c:v>44440</c:v>
                </c:pt>
                <c:pt idx="3">
                  <c:v>44470</c:v>
                </c:pt>
                <c:pt idx="4">
                  <c:v>44501</c:v>
                </c:pt>
                <c:pt idx="5">
                  <c:v>44531</c:v>
                </c:pt>
                <c:pt idx="6">
                  <c:v>44562</c:v>
                </c:pt>
                <c:pt idx="7">
                  <c:v>44593</c:v>
                </c:pt>
                <c:pt idx="8">
                  <c:v>44621</c:v>
                </c:pt>
                <c:pt idx="9">
                  <c:v>44652</c:v>
                </c:pt>
                <c:pt idx="10">
                  <c:v>44682</c:v>
                </c:pt>
              </c:numCache>
            </c:numRef>
          </c:cat>
          <c:val>
            <c:numRef>
              <c:f>'Problem Count c Chart'!$B$2:$B$12</c:f>
              <c:numCache>
                <c:formatCode>General</c:formatCode>
                <c:ptCount val="11"/>
                <c:pt idx="0">
                  <c:v>1</c:v>
                </c:pt>
                <c:pt idx="1">
                  <c:v>6</c:v>
                </c:pt>
                <c:pt idx="2">
                  <c:v>2</c:v>
                </c:pt>
                <c:pt idx="3">
                  <c:v>1</c:v>
                </c:pt>
                <c:pt idx="4">
                  <c:v>6</c:v>
                </c:pt>
                <c:pt idx="5">
                  <c:v>4</c:v>
                </c:pt>
                <c:pt idx="6">
                  <c:v>5</c:v>
                </c:pt>
                <c:pt idx="7">
                  <c:v>8</c:v>
                </c:pt>
                <c:pt idx="8">
                  <c:v>5</c:v>
                </c:pt>
                <c:pt idx="9">
                  <c:v>6</c:v>
                </c:pt>
                <c:pt idx="10">
                  <c:v>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0F5-4651-A457-BE2232516032}"/>
            </c:ext>
          </c:extLst>
        </c:ser>
        <c:ser>
          <c:idx val="1"/>
          <c:order val="1"/>
          <c:tx>
            <c:strRef>
              <c:f>'Problem Count c Chart'!$C$1</c:f>
              <c:strCache>
                <c:ptCount val="1"/>
                <c:pt idx="0">
                  <c:v>UCL</c:v>
                </c:pt>
              </c:strCache>
            </c:strRef>
          </c:tx>
          <c:spPr>
            <a:ln w="19050">
              <a:solidFill>
                <a:srgbClr val="7F8FA9"/>
              </a:solidFill>
              <a:prstDash val="solid"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0.43800587507942085"/>
                  <c:y val="-3.0435061002295156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UCL</a:t>
                    </a:r>
                  </a:p>
                </c:rich>
              </c:tx>
              <c:numFmt formatCode="0.00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20F5-4651-A457-BE2232516032}"/>
                </c:ext>
              </c:extLst>
            </c:dLbl>
            <c:dLbl>
              <c:idx val="2"/>
              <c:layout>
                <c:manualLayout>
                  <c:x val="0.53219767204813184"/>
                  <c:y val="-2.7681944115643443E-2"/>
                </c:manualLayout>
              </c:layout>
              <c:numFmt formatCode="0.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0F5-4651-A457-BE223251603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'Problem Count c Chart'!$A$2:$A$12</c:f>
              <c:numCache>
                <c:formatCode>mmm\-yy</c:formatCode>
                <c:ptCount val="11"/>
                <c:pt idx="0">
                  <c:v>44378</c:v>
                </c:pt>
                <c:pt idx="1">
                  <c:v>44409</c:v>
                </c:pt>
                <c:pt idx="2">
                  <c:v>44440</c:v>
                </c:pt>
                <c:pt idx="3">
                  <c:v>44470</c:v>
                </c:pt>
                <c:pt idx="4">
                  <c:v>44501</c:v>
                </c:pt>
                <c:pt idx="5">
                  <c:v>44531</c:v>
                </c:pt>
                <c:pt idx="6">
                  <c:v>44562</c:v>
                </c:pt>
                <c:pt idx="7">
                  <c:v>44593</c:v>
                </c:pt>
                <c:pt idx="8">
                  <c:v>44621</c:v>
                </c:pt>
                <c:pt idx="9">
                  <c:v>44652</c:v>
                </c:pt>
                <c:pt idx="10">
                  <c:v>44682</c:v>
                </c:pt>
              </c:numCache>
            </c:numRef>
          </c:cat>
          <c:val>
            <c:numRef>
              <c:f>'Problem Count c Chart'!$C$2:$C$12</c:f>
              <c:numCache>
                <c:formatCode>0.00</c:formatCode>
                <c:ptCount val="11"/>
                <c:pt idx="0">
                  <c:v>10.692853089020911</c:v>
                </c:pt>
                <c:pt idx="1">
                  <c:v>10.692853089020911</c:v>
                </c:pt>
                <c:pt idx="2">
                  <c:v>10.692853089020911</c:v>
                </c:pt>
                <c:pt idx="3">
                  <c:v>10.692853089020911</c:v>
                </c:pt>
                <c:pt idx="4" formatCode="General">
                  <c:v>10.692853089020911</c:v>
                </c:pt>
                <c:pt idx="5" formatCode="General">
                  <c:v>10.692853089020911</c:v>
                </c:pt>
                <c:pt idx="6" formatCode="General">
                  <c:v>10.692853089020911</c:v>
                </c:pt>
                <c:pt idx="7" formatCode="General">
                  <c:v>10.692853089020911</c:v>
                </c:pt>
                <c:pt idx="8" formatCode="General">
                  <c:v>10.692853089020911</c:v>
                </c:pt>
                <c:pt idx="9" formatCode="General">
                  <c:v>10.692853089020911</c:v>
                </c:pt>
                <c:pt idx="10" formatCode="General">
                  <c:v>10.6929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0F5-4651-A457-BE2232516032}"/>
            </c:ext>
          </c:extLst>
        </c:ser>
        <c:ser>
          <c:idx val="2"/>
          <c:order val="2"/>
          <c:tx>
            <c:strRef>
              <c:f>'Problem Count c Chart'!$D$1</c:f>
              <c:strCache>
                <c:ptCount val="1"/>
                <c:pt idx="0">
                  <c:v> +2 Sigma</c:v>
                </c:pt>
              </c:strCache>
            </c:strRef>
          </c:tx>
          <c:spPr>
            <a:ln w="19050" cap="rnd" cmpd="sng" algn="ctr">
              <a:noFill/>
              <a:prstDash val="solid"/>
              <a:round/>
            </a:ln>
            <a:effectLst/>
            <a:extLst>
              <a:ext uri="{91240B29-F687-4F45-9708-019B960494DF}">
                <a14:hiddenLine xmlns:a14="http://schemas.microsoft.com/office/drawing/2010/main" w="19050" cap="rnd" cmpd="sng" algn="ctr">
                  <a:solidFill>
                    <a:srgbClr val="297FD5">
                      <a:shade val="76000"/>
                    </a:srgbClr>
                  </a:solidFill>
                  <a:prstDash val="solid"/>
                  <a:round/>
                </a14:hiddenLine>
              </a:ext>
            </a:extLst>
          </c:spPr>
          <c:marker>
            <c:symbol val="none"/>
          </c:marker>
          <c:cat>
            <c:numRef>
              <c:f>'Problem Count c Chart'!$A$2:$A$12</c:f>
              <c:numCache>
                <c:formatCode>mmm\-yy</c:formatCode>
                <c:ptCount val="11"/>
                <c:pt idx="0">
                  <c:v>44378</c:v>
                </c:pt>
                <c:pt idx="1">
                  <c:v>44409</c:v>
                </c:pt>
                <c:pt idx="2">
                  <c:v>44440</c:v>
                </c:pt>
                <c:pt idx="3">
                  <c:v>44470</c:v>
                </c:pt>
                <c:pt idx="4">
                  <c:v>44501</c:v>
                </c:pt>
                <c:pt idx="5">
                  <c:v>44531</c:v>
                </c:pt>
                <c:pt idx="6">
                  <c:v>44562</c:v>
                </c:pt>
                <c:pt idx="7">
                  <c:v>44593</c:v>
                </c:pt>
                <c:pt idx="8">
                  <c:v>44621</c:v>
                </c:pt>
                <c:pt idx="9">
                  <c:v>44652</c:v>
                </c:pt>
                <c:pt idx="10">
                  <c:v>44682</c:v>
                </c:pt>
              </c:numCache>
            </c:numRef>
          </c:cat>
          <c:val>
            <c:numRef>
              <c:f>'Problem Count c Chart'!$D$2:$D$12</c:f>
              <c:numCache>
                <c:formatCode>0.00</c:formatCode>
                <c:ptCount val="11"/>
                <c:pt idx="0">
                  <c:v>8.5952353926806069</c:v>
                </c:pt>
                <c:pt idx="1">
                  <c:v>8.5952353926806069</c:v>
                </c:pt>
                <c:pt idx="2">
                  <c:v>8.5952353926806069</c:v>
                </c:pt>
                <c:pt idx="3">
                  <c:v>8.5952353926806069</c:v>
                </c:pt>
                <c:pt idx="4" formatCode="General">
                  <c:v>8.5952353926806069</c:v>
                </c:pt>
                <c:pt idx="5" formatCode="General">
                  <c:v>8.5952353926806069</c:v>
                </c:pt>
                <c:pt idx="6" formatCode="General">
                  <c:v>8.5952353926806069</c:v>
                </c:pt>
                <c:pt idx="7" formatCode="General">
                  <c:v>8.5952353926806069</c:v>
                </c:pt>
                <c:pt idx="8" formatCode="General">
                  <c:v>8.5952353926806069</c:v>
                </c:pt>
                <c:pt idx="9" formatCode="General">
                  <c:v>8.5952353926806069</c:v>
                </c:pt>
                <c:pt idx="10" formatCode="General">
                  <c:v>8.5952400000000004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0F5-4651-A457-BE2232516032}"/>
            </c:ext>
          </c:extLst>
        </c:ser>
        <c:ser>
          <c:idx val="3"/>
          <c:order val="3"/>
          <c:tx>
            <c:strRef>
              <c:f>'Problem Count c Chart'!$E$1</c:f>
              <c:strCache>
                <c:ptCount val="1"/>
                <c:pt idx="0">
                  <c:v> +1 Sigma</c:v>
                </c:pt>
              </c:strCache>
            </c:strRef>
          </c:tx>
          <c:spPr>
            <a:ln w="19050" cap="rnd" cmpd="sng" algn="ctr">
              <a:noFill/>
              <a:prstDash val="solid"/>
              <a:round/>
            </a:ln>
            <a:effectLst/>
            <a:extLst>
              <a:ext uri="{91240B29-F687-4F45-9708-019B960494DF}">
                <a14:hiddenLine xmlns:a14="http://schemas.microsoft.com/office/drawing/2010/main" w="19050" cap="rnd" cmpd="sng" algn="ctr">
                  <a:solidFill>
                    <a:srgbClr val="7F8FA9">
                      <a:shade val="76000"/>
                    </a:srgbClr>
                  </a:solidFill>
                  <a:prstDash val="solid"/>
                  <a:round/>
                </a14:hiddenLine>
              </a:ext>
            </a:extLst>
          </c:spPr>
          <c:marker>
            <c:symbol val="none"/>
          </c:marker>
          <c:cat>
            <c:numRef>
              <c:f>'Problem Count c Chart'!$A$2:$A$12</c:f>
              <c:numCache>
                <c:formatCode>mmm\-yy</c:formatCode>
                <c:ptCount val="11"/>
                <c:pt idx="0">
                  <c:v>44378</c:v>
                </c:pt>
                <c:pt idx="1">
                  <c:v>44409</c:v>
                </c:pt>
                <c:pt idx="2">
                  <c:v>44440</c:v>
                </c:pt>
                <c:pt idx="3">
                  <c:v>44470</c:v>
                </c:pt>
                <c:pt idx="4">
                  <c:v>44501</c:v>
                </c:pt>
                <c:pt idx="5">
                  <c:v>44531</c:v>
                </c:pt>
                <c:pt idx="6">
                  <c:v>44562</c:v>
                </c:pt>
                <c:pt idx="7">
                  <c:v>44593</c:v>
                </c:pt>
                <c:pt idx="8">
                  <c:v>44621</c:v>
                </c:pt>
                <c:pt idx="9">
                  <c:v>44652</c:v>
                </c:pt>
                <c:pt idx="10">
                  <c:v>44682</c:v>
                </c:pt>
              </c:numCache>
            </c:numRef>
          </c:cat>
          <c:val>
            <c:numRef>
              <c:f>'Problem Count c Chart'!$E$2:$E$12</c:f>
              <c:numCache>
                <c:formatCode>0.00</c:formatCode>
                <c:ptCount val="11"/>
                <c:pt idx="0">
                  <c:v>6.4976176963403036</c:v>
                </c:pt>
                <c:pt idx="1">
                  <c:v>6.4976176963403036</c:v>
                </c:pt>
                <c:pt idx="2">
                  <c:v>6.4976176963403036</c:v>
                </c:pt>
                <c:pt idx="3">
                  <c:v>6.4976176963403036</c:v>
                </c:pt>
                <c:pt idx="4" formatCode="General">
                  <c:v>6.4976176963403036</c:v>
                </c:pt>
                <c:pt idx="5" formatCode="General">
                  <c:v>6.4976176963403036</c:v>
                </c:pt>
                <c:pt idx="6" formatCode="General">
                  <c:v>6.4976176963403036</c:v>
                </c:pt>
                <c:pt idx="7" formatCode="General">
                  <c:v>6.4976176963403036</c:v>
                </c:pt>
                <c:pt idx="8" formatCode="General">
                  <c:v>6.4976176963403036</c:v>
                </c:pt>
                <c:pt idx="9" formatCode="General">
                  <c:v>6.4976176963403036</c:v>
                </c:pt>
                <c:pt idx="10" formatCode="General">
                  <c:v>6.4976200000000004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20F5-4651-A457-BE2232516032}"/>
            </c:ext>
          </c:extLst>
        </c:ser>
        <c:ser>
          <c:idx val="4"/>
          <c:order val="4"/>
          <c:tx>
            <c:strRef>
              <c:f>'Problem Count c Chart'!$F$1</c:f>
              <c:strCache>
                <c:ptCount val="1"/>
                <c:pt idx="0">
                  <c:v>Average</c:v>
                </c:pt>
              </c:strCache>
            </c:strRef>
          </c:tx>
          <c:spPr>
            <a:ln w="34925">
              <a:solidFill>
                <a:srgbClr val="5AA2AE"/>
              </a:solidFill>
              <a:prstDash val="sysDash"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0.51516067897528328"/>
                  <c:y val="-2.5461444794585911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CL</a:t>
                    </a:r>
                  </a:p>
                </c:rich>
              </c:tx>
              <c:numFmt formatCode="0.00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20F5-4651-A457-BE2232516032}"/>
                </c:ext>
              </c:extLst>
            </c:dLbl>
            <c:dLbl>
              <c:idx val="2"/>
              <c:layout>
                <c:manualLayout>
                  <c:x val="0.64336920087549387"/>
                  <c:y val="-2.5930443213291653E-2"/>
                </c:manualLayout>
              </c:layout>
              <c:numFmt formatCode="0.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0F5-4651-A457-BE223251603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'Problem Count c Chart'!$A$2:$A$12</c:f>
              <c:numCache>
                <c:formatCode>mmm\-yy</c:formatCode>
                <c:ptCount val="11"/>
                <c:pt idx="0">
                  <c:v>44378</c:v>
                </c:pt>
                <c:pt idx="1">
                  <c:v>44409</c:v>
                </c:pt>
                <c:pt idx="2">
                  <c:v>44440</c:v>
                </c:pt>
                <c:pt idx="3">
                  <c:v>44470</c:v>
                </c:pt>
                <c:pt idx="4">
                  <c:v>44501</c:v>
                </c:pt>
                <c:pt idx="5">
                  <c:v>44531</c:v>
                </c:pt>
                <c:pt idx="6">
                  <c:v>44562</c:v>
                </c:pt>
                <c:pt idx="7">
                  <c:v>44593</c:v>
                </c:pt>
                <c:pt idx="8">
                  <c:v>44621</c:v>
                </c:pt>
                <c:pt idx="9">
                  <c:v>44652</c:v>
                </c:pt>
                <c:pt idx="10">
                  <c:v>44682</c:v>
                </c:pt>
              </c:numCache>
            </c:numRef>
          </c:cat>
          <c:val>
            <c:numRef>
              <c:f>'Problem Count c Chart'!$F$2:$F$12</c:f>
              <c:numCache>
                <c:formatCode>0.00</c:formatCode>
                <c:ptCount val="11"/>
                <c:pt idx="0">
                  <c:v>4.4000000000000004</c:v>
                </c:pt>
                <c:pt idx="1">
                  <c:v>4.4000000000000004</c:v>
                </c:pt>
                <c:pt idx="2">
                  <c:v>4.4000000000000004</c:v>
                </c:pt>
                <c:pt idx="3">
                  <c:v>4.4000000000000004</c:v>
                </c:pt>
                <c:pt idx="4">
                  <c:v>4.4000000000000004</c:v>
                </c:pt>
                <c:pt idx="5">
                  <c:v>4.4000000000000004</c:v>
                </c:pt>
                <c:pt idx="6" formatCode="General">
                  <c:v>4.4000000000000004</c:v>
                </c:pt>
                <c:pt idx="7" formatCode="General">
                  <c:v>4.4000000000000004</c:v>
                </c:pt>
                <c:pt idx="8" formatCode="General">
                  <c:v>4.4000000000000004</c:v>
                </c:pt>
                <c:pt idx="9" formatCode="General">
                  <c:v>4.4000000000000004</c:v>
                </c:pt>
                <c:pt idx="10" formatCode="General">
                  <c:v>4.4000000000000004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20F5-4651-A457-BE2232516032}"/>
            </c:ext>
          </c:extLst>
        </c:ser>
        <c:ser>
          <c:idx val="5"/>
          <c:order val="5"/>
          <c:tx>
            <c:strRef>
              <c:f>'Problem Count c Chart'!$G$1</c:f>
              <c:strCache>
                <c:ptCount val="1"/>
                <c:pt idx="0">
                  <c:v> -1 Sigma</c:v>
                </c:pt>
              </c:strCache>
            </c:strRef>
          </c:tx>
          <c:spPr>
            <a:ln w="19050" cap="rnd" cmpd="sng" algn="ctr">
              <a:noFill/>
              <a:prstDash val="solid"/>
              <a:round/>
            </a:ln>
            <a:effectLst/>
            <a:extLst>
              <a:ext uri="{91240B29-F687-4F45-9708-019B960494DF}">
                <a14:hiddenLine xmlns:a14="http://schemas.microsoft.com/office/drawing/2010/main" w="19050" cap="rnd" cmpd="sng" algn="ctr">
                  <a:solidFill>
                    <a:srgbClr val="9D90A0">
                      <a:shade val="76000"/>
                    </a:srgbClr>
                  </a:solidFill>
                  <a:prstDash val="solid"/>
                  <a:round/>
                </a14:hiddenLine>
              </a:ext>
            </a:extLst>
          </c:spPr>
          <c:marker>
            <c:symbol val="none"/>
          </c:marker>
          <c:cat>
            <c:numRef>
              <c:f>'Problem Count c Chart'!$A$2:$A$12</c:f>
              <c:numCache>
                <c:formatCode>mmm\-yy</c:formatCode>
                <c:ptCount val="11"/>
                <c:pt idx="0">
                  <c:v>44378</c:v>
                </c:pt>
                <c:pt idx="1">
                  <c:v>44409</c:v>
                </c:pt>
                <c:pt idx="2">
                  <c:v>44440</c:v>
                </c:pt>
                <c:pt idx="3">
                  <c:v>44470</c:v>
                </c:pt>
                <c:pt idx="4">
                  <c:v>44501</c:v>
                </c:pt>
                <c:pt idx="5">
                  <c:v>44531</c:v>
                </c:pt>
                <c:pt idx="6">
                  <c:v>44562</c:v>
                </c:pt>
                <c:pt idx="7">
                  <c:v>44593</c:v>
                </c:pt>
                <c:pt idx="8">
                  <c:v>44621</c:v>
                </c:pt>
                <c:pt idx="9">
                  <c:v>44652</c:v>
                </c:pt>
                <c:pt idx="10">
                  <c:v>44682</c:v>
                </c:pt>
              </c:numCache>
            </c:numRef>
          </c:cat>
          <c:val>
            <c:numRef>
              <c:f>'Problem Count c Chart'!$G$2:$G$12</c:f>
              <c:numCache>
                <c:formatCode>0.00</c:formatCode>
                <c:ptCount val="11"/>
                <c:pt idx="0">
                  <c:v>2.3023823036596971</c:v>
                </c:pt>
                <c:pt idx="1">
                  <c:v>2.3023823036596971</c:v>
                </c:pt>
                <c:pt idx="2">
                  <c:v>2.3023823036596971</c:v>
                </c:pt>
                <c:pt idx="3">
                  <c:v>2.3023823036596971</c:v>
                </c:pt>
                <c:pt idx="4" formatCode="General">
                  <c:v>2.3023823036596971</c:v>
                </c:pt>
                <c:pt idx="5" formatCode="General">
                  <c:v>2.3023823036596971</c:v>
                </c:pt>
                <c:pt idx="6" formatCode="General">
                  <c:v>2.3023823036596971</c:v>
                </c:pt>
                <c:pt idx="7" formatCode="General">
                  <c:v>2.3023823036596971</c:v>
                </c:pt>
                <c:pt idx="8" formatCode="General">
                  <c:v>2.3023823036596971</c:v>
                </c:pt>
                <c:pt idx="9" formatCode="General">
                  <c:v>2.3023823036596971</c:v>
                </c:pt>
                <c:pt idx="10" formatCode="General">
                  <c:v>2.3023823036596971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20F5-4651-A457-BE2232516032}"/>
            </c:ext>
          </c:extLst>
        </c:ser>
        <c:ser>
          <c:idx val="6"/>
          <c:order val="6"/>
          <c:tx>
            <c:strRef>
              <c:f>'Problem Count c Chart'!$H$1</c:f>
              <c:strCache>
                <c:ptCount val="1"/>
                <c:pt idx="0">
                  <c:v> -2 Sigma</c:v>
                </c:pt>
              </c:strCache>
            </c:strRef>
          </c:tx>
          <c:spPr>
            <a:ln w="19050" cap="rnd" cmpd="sng" algn="ctr">
              <a:noFill/>
              <a:prstDash val="solid"/>
              <a:round/>
            </a:ln>
            <a:effectLst/>
            <a:extLst>
              <a:ext uri="{91240B29-F687-4F45-9708-019B960494DF}">
                <a14:hiddenLine xmlns:a14="http://schemas.microsoft.com/office/drawing/2010/main" w="19050" cap="rnd" cmpd="sng" algn="ctr">
                  <a:solidFill>
                    <a:srgbClr val="4A66AC">
                      <a:tint val="77000"/>
                    </a:srgbClr>
                  </a:solidFill>
                  <a:prstDash val="solid"/>
                  <a:round/>
                </a14:hiddenLine>
              </a:ext>
            </a:extLst>
          </c:spPr>
          <c:marker>
            <c:symbol val="none"/>
          </c:marker>
          <c:cat>
            <c:numRef>
              <c:f>'Problem Count c Chart'!$A$2:$A$12</c:f>
              <c:numCache>
                <c:formatCode>mmm\-yy</c:formatCode>
                <c:ptCount val="11"/>
                <c:pt idx="0">
                  <c:v>44378</c:v>
                </c:pt>
                <c:pt idx="1">
                  <c:v>44409</c:v>
                </c:pt>
                <c:pt idx="2">
                  <c:v>44440</c:v>
                </c:pt>
                <c:pt idx="3">
                  <c:v>44470</c:v>
                </c:pt>
                <c:pt idx="4">
                  <c:v>44501</c:v>
                </c:pt>
                <c:pt idx="5">
                  <c:v>44531</c:v>
                </c:pt>
                <c:pt idx="6">
                  <c:v>44562</c:v>
                </c:pt>
                <c:pt idx="7">
                  <c:v>44593</c:v>
                </c:pt>
                <c:pt idx="8">
                  <c:v>44621</c:v>
                </c:pt>
                <c:pt idx="9">
                  <c:v>44652</c:v>
                </c:pt>
                <c:pt idx="10">
                  <c:v>44682</c:v>
                </c:pt>
              </c:numCache>
            </c:numRef>
          </c:cat>
          <c:val>
            <c:numRef>
              <c:f>'Problem Count c Chart'!$H$2:$H$12</c:f>
              <c:numCache>
                <c:formatCode>0.00</c:formatCode>
                <c:ptCount val="11"/>
                <c:pt idx="0">
                  <c:v>0.20476460731939383</c:v>
                </c:pt>
                <c:pt idx="1">
                  <c:v>0.20476460731939383</c:v>
                </c:pt>
                <c:pt idx="2">
                  <c:v>0.20476460731939383</c:v>
                </c:pt>
                <c:pt idx="3">
                  <c:v>0.20476460731939383</c:v>
                </c:pt>
                <c:pt idx="4" formatCode="General">
                  <c:v>0.20476460731939383</c:v>
                </c:pt>
                <c:pt idx="5" formatCode="General">
                  <c:v>0.20476460731939383</c:v>
                </c:pt>
                <c:pt idx="6" formatCode="General">
                  <c:v>0.20476460731939383</c:v>
                </c:pt>
                <c:pt idx="7" formatCode="General">
                  <c:v>0.20476460731939383</c:v>
                </c:pt>
                <c:pt idx="8" formatCode="General">
                  <c:v>0.20476460731939383</c:v>
                </c:pt>
                <c:pt idx="9" formatCode="General">
                  <c:v>0.20476460731939383</c:v>
                </c:pt>
                <c:pt idx="10" formatCode="General">
                  <c:v>0.20476460731939383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20F5-4651-A457-BE2232516032}"/>
            </c:ext>
          </c:extLst>
        </c:ser>
        <c:ser>
          <c:idx val="7"/>
          <c:order val="7"/>
          <c:tx>
            <c:strRef>
              <c:f>'Problem Count c Chart'!$I$1</c:f>
              <c:strCache>
                <c:ptCount val="1"/>
                <c:pt idx="0">
                  <c:v>LCL</c:v>
                </c:pt>
              </c:strCache>
            </c:strRef>
          </c:tx>
          <c:spPr>
            <a:ln w="25400">
              <a:solidFill>
                <a:srgbClr val="7F8FA9"/>
              </a:solidFill>
              <a:prstDash val="sysDash"/>
            </a:ln>
            <a:effectLst/>
          </c:spPr>
          <c:marker>
            <c:symbol val="none"/>
          </c:marker>
          <c:cat>
            <c:numRef>
              <c:f>'Problem Count c Chart'!$A$2:$A$12</c:f>
              <c:numCache>
                <c:formatCode>mmm\-yy</c:formatCode>
                <c:ptCount val="11"/>
                <c:pt idx="0">
                  <c:v>44378</c:v>
                </c:pt>
                <c:pt idx="1">
                  <c:v>44409</c:v>
                </c:pt>
                <c:pt idx="2">
                  <c:v>44440</c:v>
                </c:pt>
                <c:pt idx="3">
                  <c:v>44470</c:v>
                </c:pt>
                <c:pt idx="4">
                  <c:v>44501</c:v>
                </c:pt>
                <c:pt idx="5">
                  <c:v>44531</c:v>
                </c:pt>
                <c:pt idx="6">
                  <c:v>44562</c:v>
                </c:pt>
                <c:pt idx="7">
                  <c:v>44593</c:v>
                </c:pt>
                <c:pt idx="8">
                  <c:v>44621</c:v>
                </c:pt>
                <c:pt idx="9">
                  <c:v>44652</c:v>
                </c:pt>
                <c:pt idx="10">
                  <c:v>44682</c:v>
                </c:pt>
              </c:numCache>
            </c:numRef>
          </c:cat>
          <c:val>
            <c:numRef>
              <c:f>'Problem Count c Chart'!$I$2:$I$12</c:f>
              <c:numCache>
                <c:formatCode>0.00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 formatCode="General">
                  <c:v>0</c:v>
                </c:pt>
                <c:pt idx="5" formatCode="General">
                  <c:v>0</c:v>
                </c:pt>
                <c:pt idx="6" formatCode="General">
                  <c:v>0</c:v>
                </c:pt>
                <c:pt idx="7" formatCode="General">
                  <c:v>0</c:v>
                </c:pt>
                <c:pt idx="8" formatCode="General">
                  <c:v>0</c:v>
                </c:pt>
                <c:pt idx="9" formatCode="General">
                  <c:v>0</c:v>
                </c:pt>
                <c:pt idx="10" formatCode="General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20F5-4651-A457-BE22325160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11156495"/>
        <c:axId val="1611154415"/>
      </c:lineChart>
      <c:catAx>
        <c:axId val="1611156495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Implementation Month-Year</a:t>
                </a:r>
              </a:p>
            </c:rich>
          </c:tx>
          <c:overlay val="0"/>
        </c:title>
        <c:numFmt formatCode="mmm\-yy" sourceLinked="1"/>
        <c:majorTickMark val="out"/>
        <c:minorTickMark val="none"/>
        <c:tickLblPos val="nextTo"/>
        <c:crossAx val="1611154415"/>
        <c:crosses val="autoZero"/>
        <c:auto val="0"/>
        <c:lblAlgn val="ctr"/>
        <c:lblOffset val="100"/>
        <c:noMultiLvlLbl val="0"/>
      </c:catAx>
      <c:valAx>
        <c:axId val="1611154415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Barrier or Problem Count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611156495"/>
        <c:crosses val="autoZero"/>
        <c:crossBetween val="midCat"/>
      </c:valAx>
      <c:spPr>
        <a:noFill/>
        <a:ln w="25400">
          <a:noFill/>
        </a:ln>
      </c:spPr>
    </c:plotArea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12700" cap="flat" cmpd="sng" algn="ctr">
      <a:noFill/>
      <a:prstDash val="solid"/>
      <a:miter lim="800000"/>
    </a:ln>
    <a:effectLst/>
  </c:spPr>
  <c:txPr>
    <a:bodyPr/>
    <a:lstStyle/>
    <a:p>
      <a:pPr>
        <a:defRPr sz="1600"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8190862860892387E-2"/>
          <c:y val="0.16275328083989501"/>
          <c:w val="0.24682455708661416"/>
          <c:h val="0.43879921259842519"/>
        </c:manualLayout>
      </c:layout>
      <c:pie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solidFill>
          <a:sysClr val="window" lastClr="FFFFFF"/>
        </a:soli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8032086614173217"/>
          <c:y val="0.16479031787693202"/>
          <c:w val="0.38646054790026246"/>
          <c:h val="0.707903178769320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86822092884949"/>
          <c:y val="0.11645071644947404"/>
          <c:w val="0.23566310749682609"/>
          <c:h val="0.37297026689201629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pattFill prst="pct5">
                <a:fgClr>
                  <a:schemeClr val="bg1"/>
                </a:fgClr>
                <a:bgClr>
                  <a:srgbClr val="A8C8E6"/>
                </a:bgClr>
              </a:patt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F04-4F8D-96FC-2EB4D74668F1}"/>
              </c:ext>
            </c:extLst>
          </c:dPt>
          <c:dPt>
            <c:idx val="1"/>
            <c:bubble3D val="0"/>
            <c:spPr>
              <a:pattFill prst="pct5">
                <a:fgClr>
                  <a:schemeClr val="bg1"/>
                </a:fgClr>
                <a:bgClr>
                  <a:srgbClr val="92C6DE"/>
                </a:bgClr>
              </a:patt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F04-4F8D-96FC-2EB4D74668F1}"/>
              </c:ext>
            </c:extLst>
          </c:dPt>
          <c:dPt>
            <c:idx val="2"/>
            <c:bubble3D val="0"/>
            <c:spPr>
              <a:pattFill prst="pct5">
                <a:fgClr>
                  <a:schemeClr val="bg1"/>
                </a:fgClr>
                <a:bgClr>
                  <a:srgbClr val="56C3F4"/>
                </a:bgClr>
              </a:patt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F04-4F8D-96FC-2EB4D74668F1}"/>
              </c:ext>
            </c:extLst>
          </c:dPt>
          <c:dPt>
            <c:idx val="3"/>
            <c:bubble3D val="0"/>
            <c:explosion val="1"/>
            <c:spPr>
              <a:pattFill prst="pct5">
                <a:fgClr>
                  <a:schemeClr val="bg1"/>
                </a:fgClr>
                <a:bgClr>
                  <a:srgbClr val="0099CC"/>
                </a:bgClr>
              </a:patt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F04-4F8D-96FC-2EB4D74668F1}"/>
              </c:ext>
            </c:extLst>
          </c:dPt>
          <c:dPt>
            <c:idx val="4"/>
            <c:bubble3D val="0"/>
            <c:spPr>
              <a:pattFill prst="pct5">
                <a:fgClr>
                  <a:schemeClr val="bg1"/>
                </a:fgClr>
                <a:bgClr>
                  <a:srgbClr val="4288B8"/>
                </a:bgClr>
              </a:patt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F04-4F8D-96FC-2EB4D74668F1}"/>
              </c:ext>
            </c:extLst>
          </c:dPt>
          <c:dPt>
            <c:idx val="5"/>
            <c:bubble3D val="0"/>
            <c:spPr>
              <a:pattFill prst="pct5">
                <a:fgClr>
                  <a:schemeClr val="bg1"/>
                </a:fgClr>
                <a:bgClr>
                  <a:srgbClr val="005782"/>
                </a:bgClr>
              </a:patt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F04-4F8D-96FC-2EB4D74668F1}"/>
              </c:ext>
            </c:extLst>
          </c:dPt>
          <c:dPt>
            <c:idx val="6"/>
            <c:bubble3D val="0"/>
            <c:explosion val="1"/>
            <c:spPr>
              <a:pattFill prst="pct5">
                <a:fgClr>
                  <a:schemeClr val="bg1"/>
                </a:fgClr>
                <a:bgClr>
                  <a:srgbClr val="314965"/>
                </a:bgClr>
              </a:patt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6F04-4F8D-96FC-2EB4D74668F1}"/>
              </c:ext>
            </c:extLst>
          </c:dPt>
          <c:dPt>
            <c:idx val="7"/>
            <c:bubble3D val="0"/>
            <c:spPr>
              <a:solidFill>
                <a:srgbClr val="5A907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6F04-4F8D-96FC-2EB4D74668F1}"/>
              </c:ext>
            </c:extLst>
          </c:dPt>
          <c:dPt>
            <c:idx val="8"/>
            <c:bubble3D val="0"/>
            <c:spPr>
              <a:solidFill>
                <a:srgbClr val="8680A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6F04-4F8D-96FC-2EB4D74668F1}"/>
              </c:ext>
            </c:extLst>
          </c:dPt>
          <c:dPt>
            <c:idx val="9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6F04-4F8D-96FC-2EB4D74668F1}"/>
              </c:ext>
            </c:extLst>
          </c:dPt>
          <c:dPt>
            <c:idx val="10"/>
            <c:bubble3D val="0"/>
            <c:spPr>
              <a:solidFill>
                <a:srgbClr val="F6BC6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6F04-4F8D-96FC-2EB4D74668F1}"/>
              </c:ext>
            </c:extLst>
          </c:dPt>
          <c:dPt>
            <c:idx val="11"/>
            <c:bubble3D val="0"/>
            <c:spPr>
              <a:solidFill>
                <a:srgbClr val="EDD26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6F04-4F8D-96FC-2EB4D74668F1}"/>
              </c:ext>
            </c:extLst>
          </c:dPt>
          <c:dPt>
            <c:idx val="12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6F04-4F8D-96FC-2EB4D74668F1}"/>
              </c:ext>
            </c:extLst>
          </c:dPt>
          <c:dPt>
            <c:idx val="13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6F04-4F8D-96FC-2EB4D74668F1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6F04-4F8D-96FC-2EB4D74668F1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6F04-4F8D-96FC-2EB4D74668F1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6F04-4F8D-96FC-2EB4D74668F1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6F04-4F8D-96FC-2EB4D74668F1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6F04-4F8D-96FC-2EB4D74668F1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6F04-4F8D-96FC-2EB4D74668F1}"/>
                </c:ext>
              </c:extLst>
            </c:dLbl>
            <c:dLbl>
              <c:idx val="11"/>
              <c:layout>
                <c:manualLayout>
                  <c:x val="2.5311900528562963E-2"/>
                  <c:y val="-3.6435092669511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0145623494243773E-2"/>
                      <c:h val="4.077862510001991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7-6F04-4F8D-96FC-2EB4D74668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noFill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Graph!$A$2:$A$15</c:f>
              <c:strCache>
                <c:ptCount val="14"/>
                <c:pt idx="0">
                  <c:v>Technological barrier with SafetyNet connection (no data captured)</c:v>
                </c:pt>
                <c:pt idx="1">
                  <c:v>Wi-Fi connectivity issues (no data captured)</c:v>
                </c:pt>
                <c:pt idx="2">
                  <c:v>Patient not connected to oximeter (no data captured)</c:v>
                </c:pt>
                <c:pt idx="3">
                  <c:v>Damaged equipment: probes, cord etc. (no data captured)</c:v>
                </c:pt>
                <c:pt idx="4">
                  <c:v>Wrong device provided (no data captured)</c:v>
                </c:pt>
                <c:pt idx="5">
                  <c:v>Currently Admitted (no data captured)</c:v>
                </c:pt>
                <c:pt idx="6">
                  <c:v>No data captured, reason unknown</c:v>
                </c:pt>
                <c:pt idx="7">
                  <c:v>Provider did not follow guideline suggestion</c:v>
                </c:pt>
                <c:pt idx="8">
                  <c:v>Did not meet minimum time but change in flow rate occurred anyway</c:v>
                </c:pt>
                <c:pt idx="9">
                  <c:v>Data was not analyzed at set time</c:v>
                </c:pt>
                <c:pt idx="10">
                  <c:v>Parent felt uncomfortable changing flow rate</c:v>
                </c:pt>
                <c:pt idx="11">
                  <c:v>Parent titrated flow rates</c:v>
                </c:pt>
                <c:pt idx="12">
                  <c:v>Unable to get in contact with parents to provide recommendation</c:v>
                </c:pt>
                <c:pt idx="13">
                  <c:v>Homecare company did not titrate flowrate</c:v>
                </c:pt>
              </c:strCache>
            </c:strRef>
          </c:cat>
          <c:val>
            <c:numRef>
              <c:f>Graph!$B$2:$B$15</c:f>
              <c:numCache>
                <c:formatCode>General</c:formatCode>
                <c:ptCount val="14"/>
                <c:pt idx="0">
                  <c:v>65</c:v>
                </c:pt>
                <c:pt idx="1">
                  <c:v>35</c:v>
                </c:pt>
                <c:pt idx="2">
                  <c:v>19</c:v>
                </c:pt>
                <c:pt idx="3">
                  <c:v>33</c:v>
                </c:pt>
                <c:pt idx="4">
                  <c:v>11</c:v>
                </c:pt>
                <c:pt idx="5">
                  <c:v>5</c:v>
                </c:pt>
                <c:pt idx="6">
                  <c:v>63</c:v>
                </c:pt>
                <c:pt idx="7">
                  <c:v>98</c:v>
                </c:pt>
                <c:pt idx="8">
                  <c:v>5</c:v>
                </c:pt>
                <c:pt idx="9">
                  <c:v>2</c:v>
                </c:pt>
                <c:pt idx="10">
                  <c:v>20</c:v>
                </c:pt>
                <c:pt idx="11">
                  <c:v>10</c:v>
                </c:pt>
                <c:pt idx="12">
                  <c:v>25</c:v>
                </c:pt>
                <c:pt idx="1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6F04-4F8D-96FC-2EB4D74668F1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solidFill>
          <a:sysClr val="window" lastClr="FFFFFF"/>
        </a:soli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8456401518711831"/>
          <c:y val="0.13506751068124154"/>
          <c:w val="0.39788012847187981"/>
          <c:h val="0.584299122813634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Percent Compliance with the Recorded Home Oximetry Algorithm Across All Implementation Sites</a:t>
            </a:r>
          </a:p>
        </c:rich>
      </c:tx>
      <c:layout>
        <c:manualLayout>
          <c:xMode val="edge"/>
          <c:yMode val="edge"/>
          <c:x val="9.0423546180480929E-2"/>
          <c:y val="3.728191754534080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962796135199258"/>
          <c:y val="0.18456271940810182"/>
          <c:w val="0.77606637831985703"/>
          <c:h val="0.62898430412730255"/>
        </c:manualLayout>
      </c:layout>
      <c:lineChart>
        <c:grouping val="standard"/>
        <c:varyColors val="0"/>
        <c:ser>
          <c:idx val="0"/>
          <c:order val="0"/>
          <c:tx>
            <c:strRef>
              <c:f>'Compliance Research Meeting'!$B$1</c:f>
              <c:strCache>
                <c:ptCount val="1"/>
                <c:pt idx="0">
                  <c:v>Percent Compliance</c:v>
                </c:pt>
              </c:strCache>
            </c:strRef>
          </c:tx>
          <c:spPr>
            <a:ln w="25400">
              <a:solidFill>
                <a:srgbClr val="864DAD"/>
              </a:solidFill>
              <a:prstDash val="solid"/>
            </a:ln>
            <a:effectLst/>
          </c:spPr>
          <c:marker>
            <c:symbol val="circle"/>
            <c:size val="6"/>
            <c:spPr>
              <a:solidFill>
                <a:srgbClr val="864DAD"/>
              </a:solidFill>
              <a:ln w="25400">
                <a:solidFill>
                  <a:srgbClr val="864DAD"/>
                </a:solidFill>
                <a:prstDash val="solid"/>
              </a:ln>
            </c:spPr>
          </c:marker>
          <c:cat>
            <c:strRef>
              <c:f>'Compliance Research Meeting'!$A$2:$A$12</c:f>
              <c:strCache>
                <c:ptCount val="11"/>
                <c:pt idx="0">
                  <c:v>Jul. 2021 (n=15)</c:v>
                </c:pt>
                <c:pt idx="1">
                  <c:v>Aug. 2021 (n=51)</c:v>
                </c:pt>
                <c:pt idx="2">
                  <c:v>Sept. 2021 (n=65)</c:v>
                </c:pt>
                <c:pt idx="3">
                  <c:v>Oct. 2021 (n=63)</c:v>
                </c:pt>
                <c:pt idx="4">
                  <c:v>Nov. 2021 (n=75)</c:v>
                </c:pt>
                <c:pt idx="5">
                  <c:v>Dec. 2021 (n=91)</c:v>
                </c:pt>
                <c:pt idx="6">
                  <c:v>Jan. 2022 (n=93)</c:v>
                </c:pt>
                <c:pt idx="7">
                  <c:v>Feb. 2022 (n=121)</c:v>
                </c:pt>
                <c:pt idx="8">
                  <c:v>Mar. 2022 (n=137)</c:v>
                </c:pt>
                <c:pt idx="9">
                  <c:v>Apr. 2022 (n=127)</c:v>
                </c:pt>
                <c:pt idx="10">
                  <c:v>May. 2022 (n=126)</c:v>
                </c:pt>
              </c:strCache>
            </c:strRef>
          </c:cat>
          <c:val>
            <c:numRef>
              <c:f>'Compliance Research Meeting'!$B$2:$B$12</c:f>
              <c:numCache>
                <c:formatCode>0%</c:formatCode>
                <c:ptCount val="11"/>
                <c:pt idx="0">
                  <c:v>0.66666666666666674</c:v>
                </c:pt>
                <c:pt idx="1">
                  <c:v>0.94117647058823528</c:v>
                </c:pt>
                <c:pt idx="2">
                  <c:v>0.92307692307692313</c:v>
                </c:pt>
                <c:pt idx="3">
                  <c:v>0.9</c:v>
                </c:pt>
                <c:pt idx="4">
                  <c:v>0.91</c:v>
                </c:pt>
                <c:pt idx="5">
                  <c:v>0.96703296703296704</c:v>
                </c:pt>
                <c:pt idx="6">
                  <c:v>0.956989247311828</c:v>
                </c:pt>
                <c:pt idx="7">
                  <c:v>0.93388429752066116</c:v>
                </c:pt>
                <c:pt idx="8">
                  <c:v>0.87591240875912413</c:v>
                </c:pt>
                <c:pt idx="9">
                  <c:v>0.86614173228346458</c:v>
                </c:pt>
                <c:pt idx="10">
                  <c:v>0.84920634920634919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128-420F-8FA3-F9044E8C8E57}"/>
            </c:ext>
          </c:extLst>
        </c:ser>
        <c:ser>
          <c:idx val="1"/>
          <c:order val="1"/>
          <c:tx>
            <c:strRef>
              <c:f>'Compliance Research Meeting'!$C$1</c:f>
              <c:strCache>
                <c:ptCount val="1"/>
                <c:pt idx="0">
                  <c:v>UCL</c:v>
                </c:pt>
              </c:strCache>
            </c:strRef>
          </c:tx>
          <c:spPr>
            <a:ln w="25400">
              <a:solidFill>
                <a:srgbClr val="9CC7CE"/>
              </a:solidFill>
              <a:prstDash val="dash"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1.4667987786532501E-2"/>
                  <c:y val="-2.0218580365911728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UCL</a:t>
                    </a:r>
                  </a:p>
                </c:rich>
              </c:tx>
              <c:numFmt formatCode="0.0000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C128-420F-8FA3-F9044E8C8E57}"/>
                </c:ext>
              </c:extLst>
            </c:dLbl>
            <c:dLbl>
              <c:idx val="2"/>
              <c:layout>
                <c:manualLayout>
                  <c:x val="-1.4667987786532501E-2"/>
                  <c:y val="-2.0218580365911728E-2"/>
                </c:manualLayout>
              </c:layout>
              <c:numFmt formatCode="0.0000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128-420F-8FA3-F9044E8C8E5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'Compliance Research Meeting'!$A$2:$A$12</c:f>
              <c:strCache>
                <c:ptCount val="11"/>
                <c:pt idx="0">
                  <c:v>Jul. 2021 (n=15)</c:v>
                </c:pt>
                <c:pt idx="1">
                  <c:v>Aug. 2021 (n=51)</c:v>
                </c:pt>
                <c:pt idx="2">
                  <c:v>Sept. 2021 (n=65)</c:v>
                </c:pt>
                <c:pt idx="3">
                  <c:v>Oct. 2021 (n=63)</c:v>
                </c:pt>
                <c:pt idx="4">
                  <c:v>Nov. 2021 (n=75)</c:v>
                </c:pt>
                <c:pt idx="5">
                  <c:v>Dec. 2021 (n=91)</c:v>
                </c:pt>
                <c:pt idx="6">
                  <c:v>Jan. 2022 (n=93)</c:v>
                </c:pt>
                <c:pt idx="7">
                  <c:v>Feb. 2022 (n=121)</c:v>
                </c:pt>
                <c:pt idx="8">
                  <c:v>Mar. 2022 (n=137)</c:v>
                </c:pt>
                <c:pt idx="9">
                  <c:v>Apr. 2022 (n=127)</c:v>
                </c:pt>
                <c:pt idx="10">
                  <c:v>May. 2022 (n=126)</c:v>
                </c:pt>
              </c:strCache>
            </c:strRef>
          </c:cat>
          <c:val>
            <c:numRef>
              <c:f>'Compliance Research Meeting'!$C$2:$C$12</c:f>
              <c:numCache>
                <c:formatCode>0.0000</c:formatCode>
                <c:ptCount val="11"/>
                <c:pt idx="0">
                  <c:v>1.0370218343170368</c:v>
                </c:pt>
                <c:pt idx="1">
                  <c:v>1.0370218343170368</c:v>
                </c:pt>
                <c:pt idx="2">
                  <c:v>1.0370218343170368</c:v>
                </c:pt>
                <c:pt idx="3">
                  <c:v>1.0370218343170368</c:v>
                </c:pt>
                <c:pt idx="4">
                  <c:v>1.0370218343170368</c:v>
                </c:pt>
                <c:pt idx="5">
                  <c:v>1.0370218343170368</c:v>
                </c:pt>
                <c:pt idx="6">
                  <c:v>1.0370218343170368</c:v>
                </c:pt>
                <c:pt idx="7">
                  <c:v>1.0370218343170368</c:v>
                </c:pt>
                <c:pt idx="8">
                  <c:v>1.0370218343170368</c:v>
                </c:pt>
                <c:pt idx="9">
                  <c:v>1.0370218343170368</c:v>
                </c:pt>
                <c:pt idx="10">
                  <c:v>1.0369999999999999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128-420F-8FA3-F9044E8C8E57}"/>
            </c:ext>
          </c:extLst>
        </c:ser>
        <c:ser>
          <c:idx val="2"/>
          <c:order val="2"/>
          <c:tx>
            <c:strRef>
              <c:f>'Compliance Research Meeting'!$D$1</c:f>
              <c:strCache>
                <c:ptCount val="1"/>
                <c:pt idx="0">
                  <c:v> +2 Sigma</c:v>
                </c:pt>
              </c:strCache>
            </c:strRef>
          </c:tx>
          <c:spPr>
            <a:ln w="19050" cap="rnd" cmpd="sng" algn="ctr">
              <a:noFill/>
              <a:prstDash val="solid"/>
              <a:round/>
            </a:ln>
            <a:effectLst/>
            <a:extLst>
              <a:ext uri="{91240B29-F687-4F45-9708-019B960494DF}">
                <a14:hiddenLine xmlns:a14="http://schemas.microsoft.com/office/drawing/2010/main" w="19050" cap="rnd" cmpd="sng" algn="ctr">
                  <a:solidFill>
                    <a:srgbClr val="297FD5">
                      <a:shade val="76000"/>
                    </a:srgbClr>
                  </a:solidFill>
                  <a:prstDash val="solid"/>
                  <a:round/>
                </a14:hiddenLine>
              </a:ext>
            </a:extLst>
          </c:spPr>
          <c:marker>
            <c:symbol val="none"/>
          </c:marker>
          <c:cat>
            <c:strRef>
              <c:f>'Compliance Research Meeting'!$A$2:$A$12</c:f>
              <c:strCache>
                <c:ptCount val="11"/>
                <c:pt idx="0">
                  <c:v>Jul. 2021 (n=15)</c:v>
                </c:pt>
                <c:pt idx="1">
                  <c:v>Aug. 2021 (n=51)</c:v>
                </c:pt>
                <c:pt idx="2">
                  <c:v>Sept. 2021 (n=65)</c:v>
                </c:pt>
                <c:pt idx="3">
                  <c:v>Oct. 2021 (n=63)</c:v>
                </c:pt>
                <c:pt idx="4">
                  <c:v>Nov. 2021 (n=75)</c:v>
                </c:pt>
                <c:pt idx="5">
                  <c:v>Dec. 2021 (n=91)</c:v>
                </c:pt>
                <c:pt idx="6">
                  <c:v>Jan. 2022 (n=93)</c:v>
                </c:pt>
                <c:pt idx="7">
                  <c:v>Feb. 2022 (n=121)</c:v>
                </c:pt>
                <c:pt idx="8">
                  <c:v>Mar. 2022 (n=137)</c:v>
                </c:pt>
                <c:pt idx="9">
                  <c:v>Apr. 2022 (n=127)</c:v>
                </c:pt>
                <c:pt idx="10">
                  <c:v>May. 2022 (n=126)</c:v>
                </c:pt>
              </c:strCache>
            </c:strRef>
          </c:cat>
          <c:val>
            <c:numRef>
              <c:f>'Compliance Research Meeting'!$D$2:$D$12</c:f>
              <c:numCache>
                <c:formatCode>0%</c:formatCode>
                <c:ptCount val="11"/>
                <c:pt idx="0">
                  <c:v>0.98937724665268678</c:v>
                </c:pt>
                <c:pt idx="1">
                  <c:v>0.98937724665268678</c:v>
                </c:pt>
                <c:pt idx="2">
                  <c:v>0.98937724665268678</c:v>
                </c:pt>
                <c:pt idx="3">
                  <c:v>0.98937724665268678</c:v>
                </c:pt>
                <c:pt idx="4" formatCode="0.0000">
                  <c:v>0.98937724665268678</c:v>
                </c:pt>
                <c:pt idx="5" formatCode="0.0000">
                  <c:v>0.98937724665268678</c:v>
                </c:pt>
                <c:pt idx="6" formatCode="0.0000">
                  <c:v>0.98937724665268678</c:v>
                </c:pt>
                <c:pt idx="7" formatCode="0.0000">
                  <c:v>0.98937724665268678</c:v>
                </c:pt>
                <c:pt idx="8" formatCode="0.0000">
                  <c:v>0.98937724665268678</c:v>
                </c:pt>
                <c:pt idx="9" formatCode="0.0000">
                  <c:v>0.98937724665268678</c:v>
                </c:pt>
                <c:pt idx="10" formatCode="0.0000">
                  <c:v>1.0806937358120043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128-420F-8FA3-F9044E8C8E57}"/>
            </c:ext>
          </c:extLst>
        </c:ser>
        <c:ser>
          <c:idx val="3"/>
          <c:order val="3"/>
          <c:tx>
            <c:strRef>
              <c:f>'Compliance Research Meeting'!$E$1</c:f>
              <c:strCache>
                <c:ptCount val="1"/>
                <c:pt idx="0">
                  <c:v> +1 Sigma</c:v>
                </c:pt>
              </c:strCache>
            </c:strRef>
          </c:tx>
          <c:spPr>
            <a:ln w="19050" cap="rnd" cmpd="sng" algn="ctr">
              <a:noFill/>
              <a:prstDash val="solid"/>
              <a:round/>
            </a:ln>
            <a:effectLst/>
            <a:extLst>
              <a:ext uri="{91240B29-F687-4F45-9708-019B960494DF}">
                <a14:hiddenLine xmlns:a14="http://schemas.microsoft.com/office/drawing/2010/main" w="19050" cap="rnd" cmpd="sng" algn="ctr">
                  <a:solidFill>
                    <a:srgbClr val="7F8FA9">
                      <a:shade val="76000"/>
                    </a:srgbClr>
                  </a:solidFill>
                  <a:prstDash val="solid"/>
                  <a:round/>
                </a14:hiddenLine>
              </a:ext>
            </a:extLst>
          </c:spPr>
          <c:marker>
            <c:symbol val="none"/>
          </c:marker>
          <c:cat>
            <c:strRef>
              <c:f>'Compliance Research Meeting'!$A$2:$A$12</c:f>
              <c:strCache>
                <c:ptCount val="11"/>
                <c:pt idx="0">
                  <c:v>Jul. 2021 (n=15)</c:v>
                </c:pt>
                <c:pt idx="1">
                  <c:v>Aug. 2021 (n=51)</c:v>
                </c:pt>
                <c:pt idx="2">
                  <c:v>Sept. 2021 (n=65)</c:v>
                </c:pt>
                <c:pt idx="3">
                  <c:v>Oct. 2021 (n=63)</c:v>
                </c:pt>
                <c:pt idx="4">
                  <c:v>Nov. 2021 (n=75)</c:v>
                </c:pt>
                <c:pt idx="5">
                  <c:v>Dec. 2021 (n=91)</c:v>
                </c:pt>
                <c:pt idx="6">
                  <c:v>Jan. 2022 (n=93)</c:v>
                </c:pt>
                <c:pt idx="7">
                  <c:v>Feb. 2022 (n=121)</c:v>
                </c:pt>
                <c:pt idx="8">
                  <c:v>Mar. 2022 (n=137)</c:v>
                </c:pt>
                <c:pt idx="9">
                  <c:v>Apr. 2022 (n=127)</c:v>
                </c:pt>
                <c:pt idx="10">
                  <c:v>May. 2022 (n=126)</c:v>
                </c:pt>
              </c:strCache>
            </c:strRef>
          </c:cat>
          <c:val>
            <c:numRef>
              <c:f>'Compliance Research Meeting'!$E$2:$E$12</c:f>
              <c:numCache>
                <c:formatCode>0%</c:formatCode>
                <c:ptCount val="11"/>
                <c:pt idx="0">
                  <c:v>0.94173265898833691</c:v>
                </c:pt>
                <c:pt idx="1">
                  <c:v>0.94173265898833691</c:v>
                </c:pt>
                <c:pt idx="2">
                  <c:v>0.94173265898833691</c:v>
                </c:pt>
                <c:pt idx="3">
                  <c:v>0.94173265898833691</c:v>
                </c:pt>
                <c:pt idx="4" formatCode="0.0000">
                  <c:v>0.94173265898833691</c:v>
                </c:pt>
                <c:pt idx="5" formatCode="0.0000">
                  <c:v>0.94173265898833691</c:v>
                </c:pt>
                <c:pt idx="6" formatCode="0.0000">
                  <c:v>0.94173265898833691</c:v>
                </c:pt>
                <c:pt idx="7" formatCode="0.0000">
                  <c:v>0.94173265898833691</c:v>
                </c:pt>
                <c:pt idx="8" formatCode="0.0000">
                  <c:v>0.94173265898833691</c:v>
                </c:pt>
                <c:pt idx="9" formatCode="0.0000">
                  <c:v>0.94173265898833691</c:v>
                </c:pt>
                <c:pt idx="10" formatCode="0.0000">
                  <c:v>0.98739090356799575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128-420F-8FA3-F9044E8C8E57}"/>
            </c:ext>
          </c:extLst>
        </c:ser>
        <c:ser>
          <c:idx val="4"/>
          <c:order val="4"/>
          <c:tx>
            <c:strRef>
              <c:f>'Compliance Research Meeting'!$F$1</c:f>
              <c:strCache>
                <c:ptCount val="1"/>
                <c:pt idx="0">
                  <c:v>Average</c:v>
                </c:pt>
              </c:strCache>
            </c:strRef>
          </c:tx>
          <c:spPr>
            <a:ln w="19050">
              <a:solidFill>
                <a:schemeClr val="accent5"/>
              </a:solidFill>
              <a:prstDash val="sysDash"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0.68916282925820449"/>
                  <c:y val="-3.8747754059107332E-2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latin typeface="Century Gothic" panose="020B0502020202020204" pitchFamily="34" charset="0"/>
                      </a:rPr>
                      <a:t>CL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C128-420F-8FA3-F9044E8C8E57}"/>
                </c:ext>
              </c:extLst>
            </c:dLbl>
            <c:dLbl>
              <c:idx val="2"/>
              <c:layout>
                <c:manualLayout>
                  <c:x val="0.52345076193737916"/>
                  <c:y val="-3.87477540591073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128-420F-8FA3-F9044E8C8E57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'Compliance Research Meeting'!$A$2:$A$12</c:f>
              <c:strCache>
                <c:ptCount val="11"/>
                <c:pt idx="0">
                  <c:v>Jul. 2021 (n=15)</c:v>
                </c:pt>
                <c:pt idx="1">
                  <c:v>Aug. 2021 (n=51)</c:v>
                </c:pt>
                <c:pt idx="2">
                  <c:v>Sept. 2021 (n=65)</c:v>
                </c:pt>
                <c:pt idx="3">
                  <c:v>Oct. 2021 (n=63)</c:v>
                </c:pt>
                <c:pt idx="4">
                  <c:v>Nov. 2021 (n=75)</c:v>
                </c:pt>
                <c:pt idx="5">
                  <c:v>Dec. 2021 (n=91)</c:v>
                </c:pt>
                <c:pt idx="6">
                  <c:v>Jan. 2022 (n=93)</c:v>
                </c:pt>
                <c:pt idx="7">
                  <c:v>Feb. 2022 (n=121)</c:v>
                </c:pt>
                <c:pt idx="8">
                  <c:v>Mar. 2022 (n=137)</c:v>
                </c:pt>
                <c:pt idx="9">
                  <c:v>Apr. 2022 (n=127)</c:v>
                </c:pt>
                <c:pt idx="10">
                  <c:v>May. 2022 (n=126)</c:v>
                </c:pt>
              </c:strCache>
            </c:strRef>
          </c:cat>
          <c:val>
            <c:numRef>
              <c:f>'Compliance Research Meeting'!$F$2:$F$12</c:f>
              <c:numCache>
                <c:formatCode>0%</c:formatCode>
                <c:ptCount val="11"/>
                <c:pt idx="0">
                  <c:v>0.89408807132398704</c:v>
                </c:pt>
                <c:pt idx="1">
                  <c:v>0.89408807132398704</c:v>
                </c:pt>
                <c:pt idx="2">
                  <c:v>0.89408807132398704</c:v>
                </c:pt>
                <c:pt idx="3">
                  <c:v>0.89408807132398704</c:v>
                </c:pt>
                <c:pt idx="4">
                  <c:v>0.89408807132398704</c:v>
                </c:pt>
                <c:pt idx="5">
                  <c:v>0.89408807132398704</c:v>
                </c:pt>
                <c:pt idx="6">
                  <c:v>0.89408807132398704</c:v>
                </c:pt>
                <c:pt idx="7">
                  <c:v>0.89408807132398704</c:v>
                </c:pt>
                <c:pt idx="8">
                  <c:v>0.89408807132398704</c:v>
                </c:pt>
                <c:pt idx="9">
                  <c:v>0.89408807132398704</c:v>
                </c:pt>
                <c:pt idx="10">
                  <c:v>0.89408807132398704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C128-420F-8FA3-F9044E8C8E57}"/>
            </c:ext>
          </c:extLst>
        </c:ser>
        <c:ser>
          <c:idx val="5"/>
          <c:order val="5"/>
          <c:tx>
            <c:strRef>
              <c:f>'Compliance Research Meeting'!$G$1</c:f>
              <c:strCache>
                <c:ptCount val="1"/>
                <c:pt idx="0">
                  <c:v> -1 Sigma</c:v>
                </c:pt>
              </c:strCache>
            </c:strRef>
          </c:tx>
          <c:spPr>
            <a:ln w="19050" cap="rnd" cmpd="sng" algn="ctr">
              <a:noFill/>
              <a:prstDash val="solid"/>
              <a:round/>
            </a:ln>
            <a:effectLst/>
            <a:extLst>
              <a:ext uri="{91240B29-F687-4F45-9708-019B960494DF}">
                <a14:hiddenLine xmlns:a14="http://schemas.microsoft.com/office/drawing/2010/main" w="19050" cap="rnd" cmpd="sng" algn="ctr">
                  <a:solidFill>
                    <a:srgbClr val="9D90A0">
                      <a:shade val="76000"/>
                    </a:srgbClr>
                  </a:solidFill>
                  <a:prstDash val="solid"/>
                  <a:round/>
                </a14:hiddenLine>
              </a:ext>
            </a:extLst>
          </c:spPr>
          <c:marker>
            <c:symbol val="none"/>
          </c:marker>
          <c:cat>
            <c:strRef>
              <c:f>'Compliance Research Meeting'!$A$2:$A$12</c:f>
              <c:strCache>
                <c:ptCount val="11"/>
                <c:pt idx="0">
                  <c:v>Jul. 2021 (n=15)</c:v>
                </c:pt>
                <c:pt idx="1">
                  <c:v>Aug. 2021 (n=51)</c:v>
                </c:pt>
                <c:pt idx="2">
                  <c:v>Sept. 2021 (n=65)</c:v>
                </c:pt>
                <c:pt idx="3">
                  <c:v>Oct. 2021 (n=63)</c:v>
                </c:pt>
                <c:pt idx="4">
                  <c:v>Nov. 2021 (n=75)</c:v>
                </c:pt>
                <c:pt idx="5">
                  <c:v>Dec. 2021 (n=91)</c:v>
                </c:pt>
                <c:pt idx="6">
                  <c:v>Jan. 2022 (n=93)</c:v>
                </c:pt>
                <c:pt idx="7">
                  <c:v>Feb. 2022 (n=121)</c:v>
                </c:pt>
                <c:pt idx="8">
                  <c:v>Mar. 2022 (n=137)</c:v>
                </c:pt>
                <c:pt idx="9">
                  <c:v>Apr. 2022 (n=127)</c:v>
                </c:pt>
                <c:pt idx="10">
                  <c:v>May. 2022 (n=126)</c:v>
                </c:pt>
              </c:strCache>
            </c:strRef>
          </c:cat>
          <c:val>
            <c:numRef>
              <c:f>'Compliance Research Meeting'!$G$2:$G$12</c:f>
              <c:numCache>
                <c:formatCode>0%</c:formatCode>
                <c:ptCount val="11"/>
                <c:pt idx="0">
                  <c:v>0.84644348365963717</c:v>
                </c:pt>
                <c:pt idx="1">
                  <c:v>0.84644348365963717</c:v>
                </c:pt>
                <c:pt idx="2">
                  <c:v>0.84644348365963717</c:v>
                </c:pt>
                <c:pt idx="3">
                  <c:v>0.84644348365963717</c:v>
                </c:pt>
                <c:pt idx="4" formatCode="0.0000">
                  <c:v>0.84644348365963717</c:v>
                </c:pt>
                <c:pt idx="5" formatCode="0.0000">
                  <c:v>0.84644348365963717</c:v>
                </c:pt>
                <c:pt idx="6" formatCode="0.0000">
                  <c:v>0.84644348365963717</c:v>
                </c:pt>
                <c:pt idx="7" formatCode="0.0000">
                  <c:v>0.84644348365963717</c:v>
                </c:pt>
                <c:pt idx="8" formatCode="0.0000">
                  <c:v>0.84644348365963717</c:v>
                </c:pt>
                <c:pt idx="9" formatCode="0.0000">
                  <c:v>0.84644348365963717</c:v>
                </c:pt>
                <c:pt idx="10" formatCode="0.0000">
                  <c:v>0.80078523907997834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C128-420F-8FA3-F9044E8C8E57}"/>
            </c:ext>
          </c:extLst>
        </c:ser>
        <c:ser>
          <c:idx val="6"/>
          <c:order val="6"/>
          <c:tx>
            <c:strRef>
              <c:f>'Compliance Research Meeting'!$H$1</c:f>
              <c:strCache>
                <c:ptCount val="1"/>
                <c:pt idx="0">
                  <c:v> -2 Sigma</c:v>
                </c:pt>
              </c:strCache>
            </c:strRef>
          </c:tx>
          <c:spPr>
            <a:ln w="19050" cap="rnd" cmpd="sng" algn="ctr">
              <a:noFill/>
              <a:prstDash val="solid"/>
              <a:round/>
            </a:ln>
            <a:effectLst/>
            <a:extLst>
              <a:ext uri="{91240B29-F687-4F45-9708-019B960494DF}">
                <a14:hiddenLine xmlns:a14="http://schemas.microsoft.com/office/drawing/2010/main" w="19050" cap="rnd" cmpd="sng" algn="ctr">
                  <a:solidFill>
                    <a:srgbClr val="4A66AC">
                      <a:tint val="77000"/>
                    </a:srgbClr>
                  </a:solidFill>
                  <a:prstDash val="solid"/>
                  <a:round/>
                </a14:hiddenLine>
              </a:ext>
            </a:extLst>
          </c:spPr>
          <c:marker>
            <c:symbol val="none"/>
          </c:marker>
          <c:cat>
            <c:strRef>
              <c:f>'Compliance Research Meeting'!$A$2:$A$12</c:f>
              <c:strCache>
                <c:ptCount val="11"/>
                <c:pt idx="0">
                  <c:v>Jul. 2021 (n=15)</c:v>
                </c:pt>
                <c:pt idx="1">
                  <c:v>Aug. 2021 (n=51)</c:v>
                </c:pt>
                <c:pt idx="2">
                  <c:v>Sept. 2021 (n=65)</c:v>
                </c:pt>
                <c:pt idx="3">
                  <c:v>Oct. 2021 (n=63)</c:v>
                </c:pt>
                <c:pt idx="4">
                  <c:v>Nov. 2021 (n=75)</c:v>
                </c:pt>
                <c:pt idx="5">
                  <c:v>Dec. 2021 (n=91)</c:v>
                </c:pt>
                <c:pt idx="6">
                  <c:v>Jan. 2022 (n=93)</c:v>
                </c:pt>
                <c:pt idx="7">
                  <c:v>Feb. 2022 (n=121)</c:v>
                </c:pt>
                <c:pt idx="8">
                  <c:v>Mar. 2022 (n=137)</c:v>
                </c:pt>
                <c:pt idx="9">
                  <c:v>Apr. 2022 (n=127)</c:v>
                </c:pt>
                <c:pt idx="10">
                  <c:v>May. 2022 (n=126)</c:v>
                </c:pt>
              </c:strCache>
            </c:strRef>
          </c:cat>
          <c:val>
            <c:numRef>
              <c:f>'Compliance Research Meeting'!$H$2:$H$12</c:f>
              <c:numCache>
                <c:formatCode>0%</c:formatCode>
                <c:ptCount val="11"/>
                <c:pt idx="0">
                  <c:v>0.79879889599528731</c:v>
                </c:pt>
                <c:pt idx="1">
                  <c:v>0.79879889599528731</c:v>
                </c:pt>
                <c:pt idx="2">
                  <c:v>0.79879889599528731</c:v>
                </c:pt>
                <c:pt idx="3">
                  <c:v>0.79879889599528731</c:v>
                </c:pt>
                <c:pt idx="4" formatCode="0.0000">
                  <c:v>0.79879889599528731</c:v>
                </c:pt>
                <c:pt idx="5" formatCode="0.0000">
                  <c:v>0.79879889599528731</c:v>
                </c:pt>
                <c:pt idx="6" formatCode="0.0000">
                  <c:v>0.79879889599528731</c:v>
                </c:pt>
                <c:pt idx="7" formatCode="0.0000">
                  <c:v>0.79879889599528731</c:v>
                </c:pt>
                <c:pt idx="8" formatCode="0.0000">
                  <c:v>0.79879889599528731</c:v>
                </c:pt>
                <c:pt idx="9" formatCode="0.0000">
                  <c:v>0.79879889599528731</c:v>
                </c:pt>
                <c:pt idx="10" formatCode="0.0000">
                  <c:v>0.70748240683596975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C128-420F-8FA3-F9044E8C8E57}"/>
            </c:ext>
          </c:extLst>
        </c:ser>
        <c:ser>
          <c:idx val="7"/>
          <c:order val="7"/>
          <c:tx>
            <c:strRef>
              <c:f>'Compliance Research Meeting'!$I$1</c:f>
              <c:strCache>
                <c:ptCount val="1"/>
                <c:pt idx="0">
                  <c:v>LCL</c:v>
                </c:pt>
              </c:strCache>
            </c:strRef>
          </c:tx>
          <c:spPr>
            <a:ln w="12700">
              <a:solidFill>
                <a:srgbClr val="9CC7CE"/>
              </a:solidFill>
              <a:prstDash val="solid"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0.68559912888571373"/>
                  <c:y val="-4.492416750336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LCL</a:t>
                    </a:r>
                  </a:p>
                </c:rich>
              </c:tx>
              <c:numFmt formatCode="0.0000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C128-420F-8FA3-F9044E8C8E57}"/>
                </c:ext>
              </c:extLst>
            </c:dLbl>
            <c:dLbl>
              <c:idx val="2"/>
              <c:layout>
                <c:manualLayout>
                  <c:x val="0.51988706156488818"/>
                  <c:y val="-2.9483133892728344E-2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128-420F-8FA3-F9044E8C8E5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'Compliance Research Meeting'!$A$2:$A$12</c:f>
              <c:strCache>
                <c:ptCount val="11"/>
                <c:pt idx="0">
                  <c:v>Jul. 2021 (n=15)</c:v>
                </c:pt>
                <c:pt idx="1">
                  <c:v>Aug. 2021 (n=51)</c:v>
                </c:pt>
                <c:pt idx="2">
                  <c:v>Sept. 2021 (n=65)</c:v>
                </c:pt>
                <c:pt idx="3">
                  <c:v>Oct. 2021 (n=63)</c:v>
                </c:pt>
                <c:pt idx="4">
                  <c:v>Nov. 2021 (n=75)</c:v>
                </c:pt>
                <c:pt idx="5">
                  <c:v>Dec. 2021 (n=91)</c:v>
                </c:pt>
                <c:pt idx="6">
                  <c:v>Jan. 2022 (n=93)</c:v>
                </c:pt>
                <c:pt idx="7">
                  <c:v>Feb. 2022 (n=121)</c:v>
                </c:pt>
                <c:pt idx="8">
                  <c:v>Mar. 2022 (n=137)</c:v>
                </c:pt>
                <c:pt idx="9">
                  <c:v>Apr. 2022 (n=127)</c:v>
                </c:pt>
                <c:pt idx="10">
                  <c:v>May. 2022 (n=126)</c:v>
                </c:pt>
              </c:strCache>
            </c:strRef>
          </c:cat>
          <c:val>
            <c:numRef>
              <c:f>'Compliance Research Meeting'!$I$2:$I$12</c:f>
              <c:numCache>
                <c:formatCode>0%</c:formatCode>
                <c:ptCount val="11"/>
                <c:pt idx="0">
                  <c:v>0.75115430833093733</c:v>
                </c:pt>
                <c:pt idx="1">
                  <c:v>0.75115430833093733</c:v>
                </c:pt>
                <c:pt idx="2">
                  <c:v>0.75115430833093733</c:v>
                </c:pt>
                <c:pt idx="3">
                  <c:v>0.75115430833093733</c:v>
                </c:pt>
                <c:pt idx="4" formatCode="0.0000">
                  <c:v>0.75115430833093733</c:v>
                </c:pt>
                <c:pt idx="5" formatCode="0.0000">
                  <c:v>0.75115430833093733</c:v>
                </c:pt>
                <c:pt idx="6" formatCode="0.0000">
                  <c:v>0.75115430833093733</c:v>
                </c:pt>
                <c:pt idx="7" formatCode="0.0000">
                  <c:v>0.75115430833093733</c:v>
                </c:pt>
                <c:pt idx="8" formatCode="0.0000">
                  <c:v>0.75115430833093733</c:v>
                </c:pt>
                <c:pt idx="9" formatCode="0.0000">
                  <c:v>0.75115430833093733</c:v>
                </c:pt>
                <c:pt idx="10" formatCode="0.0000">
                  <c:v>0.75119999999999998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C128-420F-8FA3-F9044E8C8E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32202864"/>
        <c:axId val="632200368"/>
      </c:lineChart>
      <c:catAx>
        <c:axId val="6322028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Report Month, (N=Total number of reports for that month)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632200368"/>
        <c:crosses val="autoZero"/>
        <c:auto val="0"/>
        <c:lblAlgn val="ctr"/>
        <c:lblOffset val="100"/>
        <c:noMultiLvlLbl val="0"/>
      </c:catAx>
      <c:valAx>
        <c:axId val="632200368"/>
        <c:scaling>
          <c:orientation val="minMax"/>
          <c:max val="1"/>
          <c:min val="0.4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Percent Compliance with the RHO Algorithm</a:t>
                </a:r>
              </a:p>
            </c:rich>
          </c:tx>
          <c:layout>
            <c:manualLayout>
              <c:xMode val="edge"/>
              <c:yMode val="edge"/>
              <c:x val="5.5190370724831758E-3"/>
              <c:y val="0.20329687955672204"/>
            </c:manualLayout>
          </c:layout>
          <c:overlay val="0"/>
        </c:title>
        <c:numFmt formatCode="0%" sourceLinked="1"/>
        <c:majorTickMark val="out"/>
        <c:minorTickMark val="none"/>
        <c:tickLblPos val="nextTo"/>
        <c:crossAx val="632202864"/>
        <c:crosses val="autoZero"/>
        <c:crossBetween val="midCat"/>
      </c:valAx>
      <c:spPr>
        <a:noFill/>
        <a:ln>
          <a:noFill/>
        </a:ln>
        <a:effectLst/>
      </c:spPr>
    </c:plotArea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txPr>
    <a:bodyPr/>
    <a:lstStyle/>
    <a:p>
      <a:pPr>
        <a:defRPr sz="1400"/>
      </a:pPr>
      <a:endParaRPr lang="en-US"/>
    </a:p>
  </c:txPr>
  <c:externalData r:id="rId1">
    <c:autoUpdate val="0"/>
  </c:externalData>
  <c:userShapes r:id="rId2"/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'Raw Data'!$G$2:$G$23</cx:f>
        <cx:lvl ptCount="22">
          <cx:pt idx="0">E (n=1)</cx:pt>
          <cx:pt idx="1">F (n= 5)</cx:pt>
          <cx:pt idx="2">F (n= 5)</cx:pt>
          <cx:pt idx="3">F (n= 5)</cx:pt>
          <cx:pt idx="4">F (n= 5)</cx:pt>
          <cx:pt idx="5">F (n= 5)</cx:pt>
          <cx:pt idx="6">B (n= 4)</cx:pt>
          <cx:pt idx="7">B (n= 4)</cx:pt>
          <cx:pt idx="8">B (n= 4)</cx:pt>
          <cx:pt idx="9">B (n= 4)</cx:pt>
          <cx:pt idx="10">D (n= 2)</cx:pt>
          <cx:pt idx="11">D (n= 2)</cx:pt>
          <cx:pt idx="12">N (n=2)</cx:pt>
          <cx:pt idx="13">N (n=2)</cx:pt>
          <cx:pt idx="14">A (n= 1)</cx:pt>
          <cx:pt idx="15">G (n= 1)</cx:pt>
          <cx:pt idx="16">K (n= 6)</cx:pt>
          <cx:pt idx="17">K (n= 6)</cx:pt>
          <cx:pt idx="18">K (n= 6)</cx:pt>
          <cx:pt idx="19">K (n= 6)</cx:pt>
          <cx:pt idx="20">K (n= 6)</cx:pt>
          <cx:pt idx="21">K (n= 6)</cx:pt>
        </cx:lvl>
      </cx:strDim>
      <cx:numDim type="val">
        <cx:f>'Raw Data'!$H$2:$H$23</cx:f>
        <cx:lvl ptCount="22" formatCode="General">
          <cx:pt idx="0">90</cx:pt>
          <cx:pt idx="1">97</cx:pt>
          <cx:pt idx="2">245</cx:pt>
          <cx:pt idx="3">32</cx:pt>
          <cx:pt idx="4">19</cx:pt>
          <cx:pt idx="5">77</cx:pt>
          <cx:pt idx="6">77</cx:pt>
          <cx:pt idx="7">22</cx:pt>
          <cx:pt idx="8">28</cx:pt>
          <cx:pt idx="9">23</cx:pt>
          <cx:pt idx="10">127</cx:pt>
          <cx:pt idx="11">53</cx:pt>
          <cx:pt idx="12">62</cx:pt>
          <cx:pt idx="13">119</cx:pt>
          <cx:pt idx="14">64</cx:pt>
          <cx:pt idx="15">26</cx:pt>
          <cx:pt idx="16">83</cx:pt>
          <cx:pt idx="17">120</cx:pt>
          <cx:pt idx="18">38</cx:pt>
          <cx:pt idx="19">27</cx:pt>
          <cx:pt idx="20">25</cx:pt>
          <cx:pt idx="21">28</cx:pt>
        </cx:lvl>
      </cx:numDim>
    </cx:data>
  </cx:chartData>
  <cx:chart>
    <cx:title pos="t" align="ctr" overlay="0">
      <cx:tx>
        <cx:txData>
          <cx:v>Average Duration of Home Oxygen by RHO Site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 sz="2400"/>
          </a:pPr>
          <a:r>
            <a:rPr lang="en-US" sz="24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Average Duration of Home Oxygen by RHO Site</a:t>
          </a:r>
        </a:p>
      </cx:txPr>
    </cx:title>
    <cx:plotArea>
      <cx:plotAreaRegion>
        <cx:series layoutId="boxWhisker" uniqueId="{36D9BBCA-86FD-4914-8055-6FB40B48C69E}">
          <cx:tx>
            <cx:txData>
              <cx:f>'Raw Data'!$H$1</cx:f>
              <cx:v>duration_of_oxygen_therapy</cx:v>
            </cx:txData>
          </cx:tx>
          <cx:spPr>
            <a:solidFill>
              <a:srgbClr val="22549C"/>
            </a:solidFill>
            <a:ln>
              <a:solidFill>
                <a:srgbClr val="22549C"/>
              </a:solidFill>
            </a:ln>
          </cx:spPr>
          <cx:dataId val="0"/>
          <cx:layoutPr>
            <cx:visibility meanLine="0" meanMarker="1" nonoutliers="0" outliers="1"/>
            <cx:statistics quartileMethod="exclusive"/>
          </cx:layoutPr>
        </cx:series>
      </cx:plotAreaRegion>
      <cx:axis id="0">
        <cx:catScaling gapWidth="1"/>
        <cx:tickLabels/>
        <cx:txPr>
          <a:bodyPr vertOverflow="overflow" horzOverflow="overflow" wrap="square" lIns="0" tIns="0" rIns="0" bIns="0"/>
          <a:lstStyle/>
          <a:p>
            <a:pPr algn="ctr" rtl="0">
              <a:defRPr sz="2400" b="0" i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en-US" sz="2400"/>
          </a:p>
        </cx:txPr>
      </cx:axis>
      <cx:axis id="1">
        <cx:valScaling/>
        <cx:majorGridlines/>
        <cx:tickLabels/>
        <cx:txPr>
          <a:bodyPr vertOverflow="overflow" horzOverflow="overflow" wrap="square" lIns="0" tIns="0" rIns="0" bIns="0"/>
          <a:lstStyle/>
          <a:p>
            <a:pPr algn="ctr" rtl="0">
              <a:defRPr sz="2400" b="0" i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en-US" sz="2400"/>
          </a:p>
        </cx:txPr>
      </cx:axis>
    </cx:plotArea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'RecordedHomeOximetry-HOTDuratio'!$G$2:$G$23</cx:f>
        <cx:lvl ptCount="22">
          <cx:pt idx="0">125</cx:pt>
          <cx:pt idx="1">125</cx:pt>
          <cx:pt idx="2">125</cx:pt>
          <cx:pt idx="3">125</cx:pt>
          <cx:pt idx="4">125</cx:pt>
          <cx:pt idx="5">125</cx:pt>
          <cx:pt idx="6">125</cx:pt>
          <cx:pt idx="7">250</cx:pt>
          <cx:pt idx="8">250</cx:pt>
          <cx:pt idx="9">250</cx:pt>
          <cx:pt idx="10">250</cx:pt>
          <cx:pt idx="11">250</cx:pt>
          <cx:pt idx="12">250</cx:pt>
          <cx:pt idx="13">250</cx:pt>
          <cx:pt idx="14">250</cx:pt>
          <cx:pt idx="15">250</cx:pt>
          <cx:pt idx="16">250</cx:pt>
          <cx:pt idx="17">250</cx:pt>
          <cx:pt idx="18">500</cx:pt>
          <cx:pt idx="19">500</cx:pt>
          <cx:pt idx="20">500</cx:pt>
          <cx:pt idx="21">1000</cx:pt>
        </cx:lvl>
      </cx:strDim>
      <cx:numDim type="val">
        <cx:f>'RecordedHomeOximetry-HOTDuratio'!$H$2:$H$23</cx:f>
        <cx:lvl ptCount="22" formatCode="General">
          <cx:pt idx="0">19</cx:pt>
          <cx:pt idx="1">22</cx:pt>
          <cx:pt idx="2">77</cx:pt>
          <cx:pt idx="3">23</cx:pt>
          <cx:pt idx="4">62</cx:pt>
          <cx:pt idx="5">119</cx:pt>
          <cx:pt idx="6">53</cx:pt>
          <cx:pt idx="7">90</cx:pt>
          <cx:pt idx="8">32</cx:pt>
          <cx:pt idx="9">97</cx:pt>
          <cx:pt idx="10">77</cx:pt>
          <cx:pt idx="11">28</cx:pt>
          <cx:pt idx="12">120</cx:pt>
          <cx:pt idx="13">38</cx:pt>
          <cx:pt idx="14">27</cx:pt>
          <cx:pt idx="15">25</cx:pt>
          <cx:pt idx="16">127</cx:pt>
          <cx:pt idx="17">26</cx:pt>
          <cx:pt idx="18">245</cx:pt>
          <cx:pt idx="19">83</cx:pt>
          <cx:pt idx="20">64</cx:pt>
          <cx:pt idx="21">28</cx:pt>
        </cx:lvl>
      </cx:numDim>
    </cx:data>
  </cx:chartData>
  <cx:chart>
    <cx:title pos="t" align="ctr" overlay="0">
      <cx:tx>
        <cx:txData>
          <cx:v>Average Home Oxygen Duration by Initial Flow Rate at Discharge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 sz="2000"/>
          </a:pPr>
          <a:r>
            <a:rPr lang="en-US" sz="20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Average Home Oxygen Duration by Initial Flow Rate at Discharge</a:t>
          </a:r>
        </a:p>
      </cx:txPr>
    </cx:title>
    <cx:plotArea>
      <cx:plotAreaRegion>
        <cx:series layoutId="boxWhisker" uniqueId="{45F5C8AC-17AA-4FD8-A987-93FDE138CA1E}" formatIdx="1">
          <cx:tx>
            <cx:txData>
              <cx:f>'RecordedHomeOximetry-HOTDuratio'!$H$1</cx:f>
              <cx:v>Duration of oxygen therapy after NICU discharge</cx:v>
            </cx:txData>
          </cx:tx>
          <cx:dataId val="0"/>
          <cx:layoutPr>
            <cx:visibility meanLine="0" meanMarker="1" nonoutliers="0" outliers="1"/>
            <cx:statistics quartileMethod="exclusive"/>
          </cx:layoutPr>
        </cx:series>
      </cx:plotAreaRegion>
      <cx:axis id="0">
        <cx:catScaling gapWidth="1"/>
        <cx:title>
          <cx:tx>
            <cx:txData>
              <cx:v>Initial Flow Rate at Discharge (cc/min)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 sz="2000"/>
              </a:pPr>
              <a:r>
                <a:rPr lang="en-US" sz="2000" b="0" i="0" u="none" strike="noStrike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Calibri" panose="020F0502020204030204"/>
                </a:rPr>
                <a:t>Initial Flow Rate at Discharge (cc/min)</a:t>
              </a:r>
            </a:p>
          </cx:txPr>
        </cx:title>
        <cx:tickLabels/>
        <cx:txPr>
          <a:bodyPr vertOverflow="overflow" horzOverflow="overflow" wrap="square" lIns="0" tIns="0" rIns="0" bIns="0"/>
          <a:lstStyle/>
          <a:p>
            <a:pPr algn="ctr" rtl="0">
              <a:defRPr sz="2000" b="0" i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en-US" sz="2000"/>
          </a:p>
        </cx:txPr>
      </cx:axis>
      <cx:axis id="1">
        <cx:valScaling/>
        <cx:title>
          <cx:tx>
            <cx:txData>
              <cx:v>Home Oxygen Duration - Days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 sz="2000"/>
              </a:pPr>
              <a:r>
                <a:rPr lang="en-US" sz="2000" b="0" i="0" u="none" strike="noStrike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Calibri" panose="020F0502020204030204"/>
                </a:rPr>
                <a:t>Home Oxygen Duration - Days</a:t>
              </a:r>
            </a:p>
          </cx:txPr>
        </cx:title>
        <cx:majorGridlines/>
        <cx:tickLabels/>
        <cx:txPr>
          <a:bodyPr vertOverflow="overflow" horzOverflow="overflow" wrap="square" lIns="0" tIns="0" rIns="0" bIns="0"/>
          <a:lstStyle/>
          <a:p>
            <a:pPr algn="ctr" rtl="0">
              <a:defRPr sz="2000" b="0" i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en-US" sz="2000"/>
          </a:p>
        </cx:txPr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colors5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02CEED-0108-44FE-A671-AF753BDBF99E}" type="doc">
      <dgm:prSet loTypeId="urn:microsoft.com/office/officeart/2017/3/layout/DropPinTimeline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F4209CF-897B-41C3-9C7B-36141C2F9FA7}">
      <dgm:prSet custT="1"/>
      <dgm:spPr/>
      <dgm:t>
        <a:bodyPr/>
        <a:lstStyle/>
        <a:p>
          <a:pPr>
            <a:defRPr b="1"/>
          </a:pPr>
          <a:r>
            <a:rPr lang="en-US" sz="2000" dirty="0">
              <a:latin typeface="Apple Braille"/>
            </a:rPr>
            <a:t>Feb - Mar 2021</a:t>
          </a:r>
        </a:p>
      </dgm:t>
    </dgm:pt>
    <dgm:pt modelId="{636887E1-4B45-43AF-992D-D3A9E50B9BB6}" type="parTrans" cxnId="{8B83B681-1F2A-450F-938E-CE5CD0C7EE1F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A12BB6C7-6B24-460B-9D2A-B32840F59D97}" type="sibTrans" cxnId="{8B83B681-1F2A-450F-938E-CE5CD0C7EE1F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C920E2F2-9D15-419D-A16B-B81FB13A2A72}">
      <dgm:prSet custT="1"/>
      <dgm:spPr/>
      <dgm:t>
        <a:bodyPr/>
        <a:lstStyle/>
        <a:p>
          <a:r>
            <a:rPr lang="en-US" sz="1600" dirty="0">
              <a:latin typeface="Apple Braille"/>
            </a:rPr>
            <a:t>Baseline data collection begins</a:t>
          </a:r>
        </a:p>
      </dgm:t>
    </dgm:pt>
    <dgm:pt modelId="{3A008A4E-28FE-4C14-BA26-D059283A3F70}" type="parTrans" cxnId="{0F24F962-F3ED-4C13-8D1C-BC7E0C36E19E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73BBCCE6-CD57-46A2-B8DF-B73E20257120}" type="sibTrans" cxnId="{0F24F962-F3ED-4C13-8D1C-BC7E0C36E19E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30F50C3E-E689-4749-B2DE-A380B36249A8}">
      <dgm:prSet/>
      <dgm:spPr/>
      <dgm:t>
        <a:bodyPr/>
        <a:lstStyle/>
        <a:p>
          <a:pPr>
            <a:defRPr b="1"/>
          </a:pPr>
          <a:r>
            <a:rPr lang="en-US" dirty="0">
              <a:latin typeface="Apple Braille"/>
            </a:rPr>
            <a:t>Mar - May 2021</a:t>
          </a:r>
        </a:p>
      </dgm:t>
    </dgm:pt>
    <dgm:pt modelId="{79677494-5720-431C-A698-ACF70BE9A8D5}" type="parTrans" cxnId="{A9192DD4-91A4-4241-AECC-05B1BA21FB2F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73E9C396-E906-41ED-A398-EE101353F0BC}" type="sibTrans" cxnId="{A9192DD4-91A4-4241-AECC-05B1BA21FB2F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DFA8BDC1-000A-475E-A75A-BD2BB9C56ACF}">
      <dgm:prSet custT="1"/>
      <dgm:spPr/>
      <dgm:t>
        <a:bodyPr/>
        <a:lstStyle/>
        <a:p>
          <a:r>
            <a:rPr lang="en-US" sz="1600" dirty="0">
              <a:latin typeface="Apple Braille"/>
            </a:rPr>
            <a:t>Initiate site training</a:t>
          </a:r>
        </a:p>
        <a:p>
          <a:r>
            <a:rPr lang="en-US" sz="1600" dirty="0">
              <a:latin typeface="Apple Braille"/>
            </a:rPr>
            <a:t>Initiate monthly phone calls</a:t>
          </a:r>
        </a:p>
      </dgm:t>
    </dgm:pt>
    <dgm:pt modelId="{19722879-946B-4D66-8A52-C6BEA38A9DA0}" type="parTrans" cxnId="{CCCCE647-ECF4-4654-B8E7-9FE60C1D51E7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2C6A2DD0-ADFB-44FC-9705-00A34D924646}" type="sibTrans" cxnId="{CCCCE647-ECF4-4654-B8E7-9FE60C1D51E7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6E58BA53-F355-4967-9B63-A00F41C48057}">
      <dgm:prSet custT="1"/>
      <dgm:spPr/>
      <dgm:t>
        <a:bodyPr/>
        <a:lstStyle/>
        <a:p>
          <a:pPr>
            <a:defRPr b="1"/>
          </a:pPr>
          <a:r>
            <a:rPr lang="en-US" sz="2000" dirty="0">
              <a:latin typeface="Apple Braille"/>
            </a:rPr>
            <a:t>May - Aug 2021</a:t>
          </a:r>
        </a:p>
      </dgm:t>
    </dgm:pt>
    <dgm:pt modelId="{866049F6-DEB5-4EF6-9589-E32CA661F227}" type="parTrans" cxnId="{7AB5F3E5-3E61-4F77-8C6B-8E185F6AEF2D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99B84BCA-0ED4-4115-8CDC-E7F06D48D951}" type="sibTrans" cxnId="{7AB5F3E5-3E61-4F77-8C6B-8E185F6AEF2D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72A1968C-76A3-4D00-9A42-590C912CFB47}">
      <dgm:prSet custT="1"/>
      <dgm:spPr/>
      <dgm:t>
        <a:bodyPr/>
        <a:lstStyle/>
        <a:p>
          <a:pPr>
            <a:defRPr b="1"/>
          </a:pPr>
          <a:r>
            <a:rPr lang="en-US" sz="2000" dirty="0">
              <a:latin typeface="Apple Braille"/>
            </a:rPr>
            <a:t>Jun 2021 - Feb 2022 </a:t>
          </a:r>
        </a:p>
      </dgm:t>
    </dgm:pt>
    <dgm:pt modelId="{D3D1D918-D5B7-4804-A86F-0DFC06837AD7}" type="parTrans" cxnId="{BC25D242-6587-43C8-9620-FDC1D78E985F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EF672C74-B96C-4FED-B1A7-C0958A1B07F7}" type="sibTrans" cxnId="{BC25D242-6587-43C8-9620-FDC1D78E985F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6E3D9C8D-B89D-40B2-9D51-EE76FF68D5EF}">
      <dgm:prSet/>
      <dgm:spPr/>
      <dgm:t>
        <a:bodyPr/>
        <a:lstStyle/>
        <a:p>
          <a:pPr>
            <a:defRPr b="1"/>
          </a:pPr>
          <a:r>
            <a:rPr lang="en-US" dirty="0">
              <a:latin typeface="Apple Braille"/>
            </a:rPr>
            <a:t>Feb - Aug 2022</a:t>
          </a:r>
        </a:p>
      </dgm:t>
    </dgm:pt>
    <dgm:pt modelId="{D975CEFD-F858-477E-A5E9-1830253CB0A9}" type="parTrans" cxnId="{435D5E81-2E9F-44F1-B776-8A74B850F8BA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07B5105F-9A04-4A1C-8D22-027DFEBC5D20}" type="sibTrans" cxnId="{435D5E81-2E9F-44F1-B776-8A74B850F8BA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004FD863-8742-4B7A-890B-410BB99E8CE2}">
      <dgm:prSet/>
      <dgm:spPr/>
      <dgm:t>
        <a:bodyPr/>
        <a:lstStyle/>
        <a:p>
          <a:pPr>
            <a:defRPr b="1"/>
          </a:pPr>
          <a:r>
            <a:rPr lang="en-US" dirty="0">
              <a:latin typeface="Apple Braille"/>
            </a:rPr>
            <a:t>Aug 2022 - Feb 2023</a:t>
          </a:r>
        </a:p>
      </dgm:t>
    </dgm:pt>
    <dgm:pt modelId="{98BDAC9A-0C9C-4B46-8C84-8B6D74D41F3D}" type="parTrans" cxnId="{980AC300-D7AF-4E11-A14D-1917E88142A5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B922D27B-6E97-46EB-91E5-95FC8F215DC2}" type="sibTrans" cxnId="{980AC300-D7AF-4E11-A14D-1917E88142A5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246EDE87-043A-4612-A7BF-7468786F88CF}">
      <dgm:prSet custT="1"/>
      <dgm:spPr/>
      <dgm:t>
        <a:bodyPr/>
        <a:lstStyle/>
        <a:p>
          <a:r>
            <a:rPr lang="en-US" sz="1600" dirty="0">
              <a:latin typeface="Apple Braille"/>
            </a:rPr>
            <a:t>Complete site training</a:t>
          </a:r>
        </a:p>
      </dgm:t>
    </dgm:pt>
    <dgm:pt modelId="{0B2E93BF-52C2-49D0-B34E-1DA10E75249E}" type="parTrans" cxnId="{A99B4531-0C72-44FE-A922-CC5805AA2821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7C1D9968-3BAA-4DB2-B7B4-27016B64019A}" type="sibTrans" cxnId="{A99B4531-0C72-44FE-A922-CC5805AA2821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8995A71E-D61A-4E56-9F91-86016F03DC78}">
      <dgm:prSet custT="1"/>
      <dgm:spPr/>
      <dgm:t>
        <a:bodyPr/>
        <a:lstStyle/>
        <a:p>
          <a:r>
            <a:rPr lang="en-US" sz="1600" dirty="0">
              <a:latin typeface="Apple Braille"/>
            </a:rPr>
            <a:t>Reach</a:t>
          </a:r>
          <a:r>
            <a:rPr lang="en-US" sz="1600" baseline="0" dirty="0">
              <a:latin typeface="Apple Braille"/>
            </a:rPr>
            <a:t> 33% of eligible families</a:t>
          </a:r>
          <a:endParaRPr lang="en-US" sz="1600" dirty="0">
            <a:latin typeface="Apple Braille"/>
          </a:endParaRPr>
        </a:p>
      </dgm:t>
    </dgm:pt>
    <dgm:pt modelId="{A2A6E964-6563-474D-9A1E-4F4E1BD30299}" type="parTrans" cxnId="{B38C9FA6-D46B-4595-8E97-4DC7CCB1E3D7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79F147E7-CF3A-495B-9436-3A64FCE213B7}" type="sibTrans" cxnId="{B38C9FA6-D46B-4595-8E97-4DC7CCB1E3D7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874EE52E-2A22-4545-94B0-B9726F8F119D}">
      <dgm:prSet custT="1"/>
      <dgm:spPr/>
      <dgm:t>
        <a:bodyPr/>
        <a:lstStyle/>
        <a:p>
          <a:r>
            <a:rPr lang="en-US" sz="1600" dirty="0">
              <a:latin typeface="Apple Braille"/>
            </a:rPr>
            <a:t>Reach 66% of eligible families</a:t>
          </a:r>
        </a:p>
      </dgm:t>
    </dgm:pt>
    <dgm:pt modelId="{7D8A8210-C524-4EDF-BCDC-906B5375CFDA}" type="parTrans" cxnId="{490F1B52-FCDC-45FB-8AA2-5E4266F3702F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3F876D99-D3B7-4252-9AFF-BF92312051F1}" type="sibTrans" cxnId="{490F1B52-FCDC-45FB-8AA2-5E4266F3702F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8B88D7A2-C2DF-4500-9143-4D039D03ACD8}">
      <dgm:prSet/>
      <dgm:spPr/>
      <dgm:t>
        <a:bodyPr/>
        <a:lstStyle/>
        <a:p>
          <a:pPr>
            <a:defRPr b="1"/>
          </a:pPr>
          <a:r>
            <a:rPr lang="en-US" dirty="0">
              <a:latin typeface="Apple Braille"/>
            </a:rPr>
            <a:t>Feb - Aug 2023</a:t>
          </a:r>
        </a:p>
      </dgm:t>
    </dgm:pt>
    <dgm:pt modelId="{70463623-B836-40AA-85C5-C907B74DA79B}" type="parTrans" cxnId="{225AB961-3C94-4D1B-8760-C3AFD6F1125F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E5D10410-EEBD-4AA3-AC52-D766A374848D}" type="sibTrans" cxnId="{225AB961-3C94-4D1B-8760-C3AFD6F1125F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8CF83719-CF7F-487D-BA2B-0B18F4CA5EEA}">
      <dgm:prSet custT="1"/>
      <dgm:spPr/>
      <dgm:t>
        <a:bodyPr/>
        <a:lstStyle/>
        <a:p>
          <a:r>
            <a:rPr lang="en-US" sz="1600" dirty="0">
              <a:latin typeface="Apple Braille"/>
            </a:rPr>
            <a:t>Reach 100% of eligible families</a:t>
          </a:r>
        </a:p>
      </dgm:t>
    </dgm:pt>
    <dgm:pt modelId="{AA5CF355-2155-4045-B7FC-181375FF2BCB}" type="parTrans" cxnId="{FDC9FD64-6255-41B1-9731-31CC90C3D369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0FDC7EDB-1D88-447F-A13B-B8E18EFE23D6}" type="sibTrans" cxnId="{FDC9FD64-6255-41B1-9731-31CC90C3D369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F5013EDC-A2F9-4FE9-B1F1-1403E2C6577A}">
      <dgm:prSet custT="1"/>
      <dgm:spPr/>
      <dgm:t>
        <a:bodyPr/>
        <a:lstStyle/>
        <a:p>
          <a:r>
            <a:rPr lang="en-US" sz="1600" dirty="0">
              <a:latin typeface="Apple Braille"/>
            </a:rPr>
            <a:t>Initiate 18-month implementation</a:t>
          </a:r>
        </a:p>
        <a:p>
          <a:r>
            <a:rPr lang="en-US" sz="1600" dirty="0">
              <a:latin typeface="Apple Braille"/>
            </a:rPr>
            <a:t>Begin providing monthly feedback reports</a:t>
          </a:r>
        </a:p>
      </dgm:t>
    </dgm:pt>
    <dgm:pt modelId="{1A0A09F8-A077-4064-9D2E-FA977CA984A2}" type="parTrans" cxnId="{F318267E-67DF-460C-99C2-50039D80D0E8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768C02F2-2A16-464F-8B30-45A62CF5452C}" type="sibTrans" cxnId="{F318267E-67DF-460C-99C2-50039D80D0E8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AA5AE18C-5131-48F0-939A-03E97B27110C}" type="pres">
      <dgm:prSet presAssocID="{0D02CEED-0108-44FE-A671-AF753BDBF99E}" presName="root" presStyleCnt="0">
        <dgm:presLayoutVars>
          <dgm:chMax/>
          <dgm:chPref/>
          <dgm:animLvl val="lvl"/>
        </dgm:presLayoutVars>
      </dgm:prSet>
      <dgm:spPr/>
    </dgm:pt>
    <dgm:pt modelId="{B8948FD1-18A7-45C2-A481-DD5E0A807A1E}" type="pres">
      <dgm:prSet presAssocID="{0D02CEED-0108-44FE-A671-AF753BDBF99E}" presName="divider" presStyleLbl="fgAcc1" presStyleIdx="0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gm:spPr>
    </dgm:pt>
    <dgm:pt modelId="{700938DD-F76A-4D50-868F-4C8D87440D46}" type="pres">
      <dgm:prSet presAssocID="{0D02CEED-0108-44FE-A671-AF753BDBF99E}" presName="nodes" presStyleCnt="0">
        <dgm:presLayoutVars>
          <dgm:chMax/>
          <dgm:chPref/>
          <dgm:animLvl val="lvl"/>
        </dgm:presLayoutVars>
      </dgm:prSet>
      <dgm:spPr/>
    </dgm:pt>
    <dgm:pt modelId="{A1F750BC-9994-45E0-A9CF-86B92D5F7F6C}" type="pres">
      <dgm:prSet presAssocID="{FF4209CF-897B-41C3-9C7B-36141C2F9FA7}" presName="composite" presStyleCnt="0"/>
      <dgm:spPr/>
    </dgm:pt>
    <dgm:pt modelId="{238F01CB-479C-41E3-8900-7314A786B78A}" type="pres">
      <dgm:prSet presAssocID="{FF4209CF-897B-41C3-9C7B-36141C2F9FA7}" presName="ConnectorPoint" presStyleLbl="lnNode1" presStyleIdx="0" presStyleCnt="7"/>
      <dgm:spPr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AE6BDCE2-A162-4196-9BB7-9C1308772D59}" type="pres">
      <dgm:prSet presAssocID="{FF4209CF-897B-41C3-9C7B-36141C2F9FA7}" presName="DropPinPlaceHolder" presStyleCnt="0"/>
      <dgm:spPr/>
    </dgm:pt>
    <dgm:pt modelId="{167E3E17-B58C-41D1-8499-C06998BF2A76}" type="pres">
      <dgm:prSet presAssocID="{FF4209CF-897B-41C3-9C7B-36141C2F9FA7}" presName="DropPin" presStyleLbl="alignNode1" presStyleIdx="0" presStyleCnt="7"/>
      <dgm:spPr/>
    </dgm:pt>
    <dgm:pt modelId="{656C4663-7C4C-4A05-9B8E-FBE765EE6C51}" type="pres">
      <dgm:prSet presAssocID="{FF4209CF-897B-41C3-9C7B-36141C2F9FA7}" presName="Ellipse" presStyleLbl="fgAcc1" presStyleIdx="1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A668A97B-124A-45A1-8381-E3227BD85FE8}" type="pres">
      <dgm:prSet presAssocID="{FF4209CF-897B-41C3-9C7B-36141C2F9FA7}" presName="L2TextContainer" presStyleLbl="revTx" presStyleIdx="0" presStyleCnt="14">
        <dgm:presLayoutVars>
          <dgm:bulletEnabled val="1"/>
        </dgm:presLayoutVars>
      </dgm:prSet>
      <dgm:spPr/>
    </dgm:pt>
    <dgm:pt modelId="{8ACCE123-C989-46C1-B7FD-FA50ABEC947C}" type="pres">
      <dgm:prSet presAssocID="{FF4209CF-897B-41C3-9C7B-36141C2F9FA7}" presName="L1TextContainer" presStyleLbl="revTx" presStyleIdx="1" presStyleCnt="14">
        <dgm:presLayoutVars>
          <dgm:chMax val="1"/>
          <dgm:chPref val="1"/>
          <dgm:bulletEnabled val="1"/>
        </dgm:presLayoutVars>
      </dgm:prSet>
      <dgm:spPr/>
    </dgm:pt>
    <dgm:pt modelId="{6B04496D-97D5-4C4A-A362-7B46786429CD}" type="pres">
      <dgm:prSet presAssocID="{FF4209CF-897B-41C3-9C7B-36141C2F9FA7}" presName="ConnectLine" presStyleLbl="sibTrans1D1" presStyleIdx="0" presStyleCnt="7"/>
      <dgm:spPr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DC265F4C-AB2A-4F80-98A7-82FC502E49D2}" type="pres">
      <dgm:prSet presAssocID="{FF4209CF-897B-41C3-9C7B-36141C2F9FA7}" presName="EmptyPlaceHolder" presStyleCnt="0"/>
      <dgm:spPr/>
    </dgm:pt>
    <dgm:pt modelId="{754E7C17-53C2-4829-8008-302721475D49}" type="pres">
      <dgm:prSet presAssocID="{A12BB6C7-6B24-460B-9D2A-B32840F59D97}" presName="spaceBetweenRectangles" presStyleCnt="0"/>
      <dgm:spPr/>
    </dgm:pt>
    <dgm:pt modelId="{D0F1C883-D090-4B68-9E55-4455ACC389A3}" type="pres">
      <dgm:prSet presAssocID="{30F50C3E-E689-4749-B2DE-A380B36249A8}" presName="composite" presStyleCnt="0"/>
      <dgm:spPr/>
    </dgm:pt>
    <dgm:pt modelId="{2B2928D1-331D-4A9F-A1F9-2C95098F0786}" type="pres">
      <dgm:prSet presAssocID="{30F50C3E-E689-4749-B2DE-A380B36249A8}" presName="ConnectorPoint" presStyleLbl="lnNode1" presStyleIdx="1" presStyleCnt="7"/>
      <dgm:spPr>
        <a:solidFill>
          <a:schemeClr val="accent5">
            <a:hueOff val="1001784"/>
            <a:satOff val="-4397"/>
            <a:lumOff val="1307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DB44936C-DFAC-455D-B978-61D277C6C060}" type="pres">
      <dgm:prSet presAssocID="{30F50C3E-E689-4749-B2DE-A380B36249A8}" presName="DropPinPlaceHolder" presStyleCnt="0"/>
      <dgm:spPr/>
    </dgm:pt>
    <dgm:pt modelId="{5B4579F9-026B-48AE-A6CF-911AC4DA134A}" type="pres">
      <dgm:prSet presAssocID="{30F50C3E-E689-4749-B2DE-A380B36249A8}" presName="DropPin" presStyleLbl="alignNode1" presStyleIdx="1" presStyleCnt="7"/>
      <dgm:spPr/>
    </dgm:pt>
    <dgm:pt modelId="{24F66197-6C48-45AF-BAAB-2D8BE1C9A9BC}" type="pres">
      <dgm:prSet presAssocID="{30F50C3E-E689-4749-B2DE-A380B36249A8}" presName="Ellipse" presStyleLbl="fgAcc1" presStyleIdx="2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7BAC1B5F-7FCA-4765-AF5D-DD5BC6F6B2AA}" type="pres">
      <dgm:prSet presAssocID="{30F50C3E-E689-4749-B2DE-A380B36249A8}" presName="L2TextContainer" presStyleLbl="revTx" presStyleIdx="2" presStyleCnt="14">
        <dgm:presLayoutVars>
          <dgm:bulletEnabled val="1"/>
        </dgm:presLayoutVars>
      </dgm:prSet>
      <dgm:spPr/>
    </dgm:pt>
    <dgm:pt modelId="{70F61D89-6BB6-4218-9167-C918FE0DE744}" type="pres">
      <dgm:prSet presAssocID="{30F50C3E-E689-4749-B2DE-A380B36249A8}" presName="L1TextContainer" presStyleLbl="revTx" presStyleIdx="3" presStyleCnt="14">
        <dgm:presLayoutVars>
          <dgm:chMax val="1"/>
          <dgm:chPref val="1"/>
          <dgm:bulletEnabled val="1"/>
        </dgm:presLayoutVars>
      </dgm:prSet>
      <dgm:spPr/>
    </dgm:pt>
    <dgm:pt modelId="{AD7225F6-4D24-4251-9B85-9788DA7BA9E8}" type="pres">
      <dgm:prSet presAssocID="{30F50C3E-E689-4749-B2DE-A380B36249A8}" presName="ConnectLine" presStyleLbl="sibTrans1D1" presStyleIdx="1" presStyleCnt="7"/>
      <dgm:spPr>
        <a:noFill/>
        <a:ln w="12700" cap="flat" cmpd="sng" algn="ctr">
          <a:solidFill>
            <a:schemeClr val="accent5">
              <a:hueOff val="1001784"/>
              <a:satOff val="-4397"/>
              <a:lumOff val="1307"/>
              <a:alphaOff val="0"/>
            </a:schemeClr>
          </a:solidFill>
          <a:prstDash val="dash"/>
          <a:miter lim="800000"/>
        </a:ln>
        <a:effectLst/>
      </dgm:spPr>
    </dgm:pt>
    <dgm:pt modelId="{6E112FE5-DCFD-429F-9844-F15CBD865E08}" type="pres">
      <dgm:prSet presAssocID="{30F50C3E-E689-4749-B2DE-A380B36249A8}" presName="EmptyPlaceHolder" presStyleCnt="0"/>
      <dgm:spPr/>
    </dgm:pt>
    <dgm:pt modelId="{5DA9DD93-A953-4CB9-B9A4-BF931E9C12E6}" type="pres">
      <dgm:prSet presAssocID="{73E9C396-E906-41ED-A398-EE101353F0BC}" presName="spaceBetweenRectangles" presStyleCnt="0"/>
      <dgm:spPr/>
    </dgm:pt>
    <dgm:pt modelId="{D8EB1EAC-BC62-4758-84E0-E82104E83F70}" type="pres">
      <dgm:prSet presAssocID="{6E58BA53-F355-4967-9B63-A00F41C48057}" presName="composite" presStyleCnt="0"/>
      <dgm:spPr/>
    </dgm:pt>
    <dgm:pt modelId="{66F58FA4-B1A2-4296-A653-65832C552FA6}" type="pres">
      <dgm:prSet presAssocID="{6E58BA53-F355-4967-9B63-A00F41C48057}" presName="ConnectorPoint" presStyleLbl="lnNode1" presStyleIdx="2" presStyleCnt="7"/>
      <dgm:spPr>
        <a:solidFill>
          <a:schemeClr val="accent5">
            <a:hueOff val="2003568"/>
            <a:satOff val="-8793"/>
            <a:lumOff val="2614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AC39DCDB-B9E6-4AD7-B175-07B1191197DE}" type="pres">
      <dgm:prSet presAssocID="{6E58BA53-F355-4967-9B63-A00F41C48057}" presName="DropPinPlaceHolder" presStyleCnt="0"/>
      <dgm:spPr/>
    </dgm:pt>
    <dgm:pt modelId="{4DE32D6A-4F15-4BD8-8A04-E92DEB66879A}" type="pres">
      <dgm:prSet presAssocID="{6E58BA53-F355-4967-9B63-A00F41C48057}" presName="DropPin" presStyleLbl="alignNode1" presStyleIdx="2" presStyleCnt="7"/>
      <dgm:spPr>
        <a:solidFill>
          <a:srgbClr val="9B69BC"/>
        </a:solidFill>
        <a:ln>
          <a:solidFill>
            <a:srgbClr val="864DAD"/>
          </a:solidFill>
        </a:ln>
      </dgm:spPr>
    </dgm:pt>
    <dgm:pt modelId="{EF143EFB-B190-4E5C-A5AE-C4FBCD50B752}" type="pres">
      <dgm:prSet presAssocID="{6E58BA53-F355-4967-9B63-A00F41C48057}" presName="Ellipse" presStyleLbl="fgAcc1" presStyleIdx="3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9FAD0447-C579-42AF-9CEF-D4C617799519}" type="pres">
      <dgm:prSet presAssocID="{6E58BA53-F355-4967-9B63-A00F41C48057}" presName="L2TextContainer" presStyleLbl="revTx" presStyleIdx="4" presStyleCnt="14">
        <dgm:presLayoutVars>
          <dgm:bulletEnabled val="1"/>
        </dgm:presLayoutVars>
      </dgm:prSet>
      <dgm:spPr/>
    </dgm:pt>
    <dgm:pt modelId="{AB197FB0-0F12-4A59-9F3F-1C31859ED54E}" type="pres">
      <dgm:prSet presAssocID="{6E58BA53-F355-4967-9B63-A00F41C48057}" presName="L1TextContainer" presStyleLbl="revTx" presStyleIdx="5" presStyleCnt="14">
        <dgm:presLayoutVars>
          <dgm:chMax val="1"/>
          <dgm:chPref val="1"/>
          <dgm:bulletEnabled val="1"/>
        </dgm:presLayoutVars>
      </dgm:prSet>
      <dgm:spPr/>
    </dgm:pt>
    <dgm:pt modelId="{838DE1A9-11F3-4AAE-80B5-CEC31C2EBA92}" type="pres">
      <dgm:prSet presAssocID="{6E58BA53-F355-4967-9B63-A00F41C48057}" presName="ConnectLine" presStyleLbl="sibTrans1D1" presStyleIdx="2" presStyleCnt="7"/>
      <dgm:spPr>
        <a:noFill/>
        <a:ln w="12700" cap="flat" cmpd="sng" algn="ctr">
          <a:solidFill>
            <a:schemeClr val="accent5">
              <a:hueOff val="2003568"/>
              <a:satOff val="-8793"/>
              <a:lumOff val="2614"/>
              <a:alphaOff val="0"/>
            </a:schemeClr>
          </a:solidFill>
          <a:prstDash val="dash"/>
          <a:miter lim="800000"/>
        </a:ln>
        <a:effectLst/>
      </dgm:spPr>
    </dgm:pt>
    <dgm:pt modelId="{33AB1B38-8BC6-42F7-A510-636B61ED7820}" type="pres">
      <dgm:prSet presAssocID="{6E58BA53-F355-4967-9B63-A00F41C48057}" presName="EmptyPlaceHolder" presStyleCnt="0"/>
      <dgm:spPr/>
    </dgm:pt>
    <dgm:pt modelId="{62792BF9-29FD-4D4A-8A65-8D65D1F97700}" type="pres">
      <dgm:prSet presAssocID="{99B84BCA-0ED4-4115-8CDC-E7F06D48D951}" presName="spaceBetweenRectangles" presStyleCnt="0"/>
      <dgm:spPr/>
    </dgm:pt>
    <dgm:pt modelId="{F82BC95B-14E4-4AFE-AD17-1415B67F5EB0}" type="pres">
      <dgm:prSet presAssocID="{72A1968C-76A3-4D00-9A42-590C912CFB47}" presName="composite" presStyleCnt="0"/>
      <dgm:spPr/>
    </dgm:pt>
    <dgm:pt modelId="{4882ED51-DF7B-418B-AED9-24BC8B93AFC5}" type="pres">
      <dgm:prSet presAssocID="{72A1968C-76A3-4D00-9A42-590C912CFB47}" presName="ConnectorPoint" presStyleLbl="lnNode1" presStyleIdx="3" presStyleCnt="7"/>
      <dgm:spPr>
        <a:solidFill>
          <a:schemeClr val="accent5">
            <a:hueOff val="3005351"/>
            <a:satOff val="-13190"/>
            <a:lumOff val="3921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6330EC7A-332D-40DD-8E48-E0E442C37C4D}" type="pres">
      <dgm:prSet presAssocID="{72A1968C-76A3-4D00-9A42-590C912CFB47}" presName="DropPinPlaceHolder" presStyleCnt="0"/>
      <dgm:spPr/>
    </dgm:pt>
    <dgm:pt modelId="{CF7B6860-6C29-4C93-8B53-A1443FBFD924}" type="pres">
      <dgm:prSet presAssocID="{72A1968C-76A3-4D00-9A42-590C912CFB47}" presName="DropPin" presStyleLbl="alignNode1" presStyleIdx="3" presStyleCnt="7" custLinFactNeighborX="-9431" custLinFactNeighborY="1339"/>
      <dgm:spPr/>
    </dgm:pt>
    <dgm:pt modelId="{C4BB4EC8-1530-4A54-A2A3-DD9B2823FACC}" type="pres">
      <dgm:prSet presAssocID="{72A1968C-76A3-4D00-9A42-590C912CFB47}" presName="Ellipse" presStyleLbl="fgAcc1" presStyleIdx="4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154B02D3-1CDF-4469-B4C7-38635369252C}" type="pres">
      <dgm:prSet presAssocID="{72A1968C-76A3-4D00-9A42-590C912CFB47}" presName="L2TextContainer" presStyleLbl="revTx" presStyleIdx="6" presStyleCnt="14">
        <dgm:presLayoutVars>
          <dgm:bulletEnabled val="1"/>
        </dgm:presLayoutVars>
      </dgm:prSet>
      <dgm:spPr/>
    </dgm:pt>
    <dgm:pt modelId="{68394D26-8440-41C4-AC42-3F023E27A06C}" type="pres">
      <dgm:prSet presAssocID="{72A1968C-76A3-4D00-9A42-590C912CFB47}" presName="L1TextContainer" presStyleLbl="revTx" presStyleIdx="7" presStyleCnt="14" custLinFactNeighborX="-1761" custLinFactNeighborY="1339">
        <dgm:presLayoutVars>
          <dgm:chMax val="1"/>
          <dgm:chPref val="1"/>
          <dgm:bulletEnabled val="1"/>
        </dgm:presLayoutVars>
      </dgm:prSet>
      <dgm:spPr/>
    </dgm:pt>
    <dgm:pt modelId="{31D18754-3FB0-480E-B467-70CFFAB18868}" type="pres">
      <dgm:prSet presAssocID="{72A1968C-76A3-4D00-9A42-590C912CFB47}" presName="ConnectLine" presStyleLbl="sibTrans1D1" presStyleIdx="3" presStyleCnt="7" custLinFactX="-58000" custLinFactNeighborX="-100000"/>
      <dgm:spPr>
        <a:noFill/>
        <a:ln w="12700" cap="flat" cmpd="sng" algn="ctr">
          <a:solidFill>
            <a:schemeClr val="accent5">
              <a:hueOff val="3005351"/>
              <a:satOff val="-13190"/>
              <a:lumOff val="3921"/>
              <a:alphaOff val="0"/>
            </a:schemeClr>
          </a:solidFill>
          <a:prstDash val="dash"/>
          <a:miter lim="800000"/>
        </a:ln>
        <a:effectLst/>
      </dgm:spPr>
    </dgm:pt>
    <dgm:pt modelId="{0B25005D-1EC1-4EFB-B23D-F5B77D9B663F}" type="pres">
      <dgm:prSet presAssocID="{72A1968C-76A3-4D00-9A42-590C912CFB47}" presName="EmptyPlaceHolder" presStyleCnt="0"/>
      <dgm:spPr/>
    </dgm:pt>
    <dgm:pt modelId="{026845EA-1148-4825-8A55-80324AC0D262}" type="pres">
      <dgm:prSet presAssocID="{EF672C74-B96C-4FED-B1A7-C0958A1B07F7}" presName="spaceBetweenRectangles" presStyleCnt="0"/>
      <dgm:spPr/>
    </dgm:pt>
    <dgm:pt modelId="{4CBDA321-891C-46CD-9AA1-B2FBD145BFAF}" type="pres">
      <dgm:prSet presAssocID="{6E3D9C8D-B89D-40B2-9D51-EE76FF68D5EF}" presName="composite" presStyleCnt="0"/>
      <dgm:spPr/>
    </dgm:pt>
    <dgm:pt modelId="{C22833B4-9465-41AF-82D4-44B62729B815}" type="pres">
      <dgm:prSet presAssocID="{6E3D9C8D-B89D-40B2-9D51-EE76FF68D5EF}" presName="ConnectorPoint" presStyleLbl="lnNode1" presStyleIdx="4" presStyleCnt="7"/>
      <dgm:spPr>
        <a:solidFill>
          <a:schemeClr val="accent5">
            <a:hueOff val="4007135"/>
            <a:satOff val="-17587"/>
            <a:lumOff val="5229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69B587A6-E0D0-413B-918D-383E182DD505}" type="pres">
      <dgm:prSet presAssocID="{6E3D9C8D-B89D-40B2-9D51-EE76FF68D5EF}" presName="DropPinPlaceHolder" presStyleCnt="0"/>
      <dgm:spPr/>
    </dgm:pt>
    <dgm:pt modelId="{9A98CBEA-4C17-4A96-9670-E14F274BC309}" type="pres">
      <dgm:prSet presAssocID="{6E3D9C8D-B89D-40B2-9D51-EE76FF68D5EF}" presName="DropPin" presStyleLbl="alignNode1" presStyleIdx="4" presStyleCnt="7"/>
      <dgm:spPr/>
    </dgm:pt>
    <dgm:pt modelId="{8CAF6538-A283-4F1B-8A46-58D31863A555}" type="pres">
      <dgm:prSet presAssocID="{6E3D9C8D-B89D-40B2-9D51-EE76FF68D5EF}" presName="Ellipse" presStyleLbl="fgAcc1" presStyleIdx="5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F899B51D-C1EA-4D3E-B50E-BDC51632BBFA}" type="pres">
      <dgm:prSet presAssocID="{6E3D9C8D-B89D-40B2-9D51-EE76FF68D5EF}" presName="L2TextContainer" presStyleLbl="revTx" presStyleIdx="8" presStyleCnt="14">
        <dgm:presLayoutVars>
          <dgm:bulletEnabled val="1"/>
        </dgm:presLayoutVars>
      </dgm:prSet>
      <dgm:spPr/>
    </dgm:pt>
    <dgm:pt modelId="{3CECF23A-E6F6-46C6-907D-BB154266792C}" type="pres">
      <dgm:prSet presAssocID="{6E3D9C8D-B89D-40B2-9D51-EE76FF68D5EF}" presName="L1TextContainer" presStyleLbl="revTx" presStyleIdx="9" presStyleCnt="14">
        <dgm:presLayoutVars>
          <dgm:chMax val="1"/>
          <dgm:chPref val="1"/>
          <dgm:bulletEnabled val="1"/>
        </dgm:presLayoutVars>
      </dgm:prSet>
      <dgm:spPr/>
    </dgm:pt>
    <dgm:pt modelId="{4B37F2D2-9961-40C5-BAC9-D2269F0B19F6}" type="pres">
      <dgm:prSet presAssocID="{6E3D9C8D-B89D-40B2-9D51-EE76FF68D5EF}" presName="ConnectLine" presStyleLbl="sibTrans1D1" presStyleIdx="4" presStyleCnt="7"/>
      <dgm:spPr>
        <a:noFill/>
        <a:ln w="12700" cap="flat" cmpd="sng" algn="ctr">
          <a:solidFill>
            <a:schemeClr val="accent5">
              <a:hueOff val="4007135"/>
              <a:satOff val="-17587"/>
              <a:lumOff val="5229"/>
              <a:alphaOff val="0"/>
            </a:schemeClr>
          </a:solidFill>
          <a:prstDash val="dash"/>
          <a:miter lim="800000"/>
        </a:ln>
        <a:effectLst/>
      </dgm:spPr>
    </dgm:pt>
    <dgm:pt modelId="{228BB714-703E-4D7C-B9A9-0A25B8731791}" type="pres">
      <dgm:prSet presAssocID="{6E3D9C8D-B89D-40B2-9D51-EE76FF68D5EF}" presName="EmptyPlaceHolder" presStyleCnt="0"/>
      <dgm:spPr/>
    </dgm:pt>
    <dgm:pt modelId="{0DE9D098-EABA-4129-B6ED-CF18B57CCAA1}" type="pres">
      <dgm:prSet presAssocID="{07B5105F-9A04-4A1C-8D22-027DFEBC5D20}" presName="spaceBetweenRectangles" presStyleCnt="0"/>
      <dgm:spPr/>
    </dgm:pt>
    <dgm:pt modelId="{77CCF7C9-8154-44D5-B23C-DB9B0FD7DCA5}" type="pres">
      <dgm:prSet presAssocID="{004FD863-8742-4B7A-890B-410BB99E8CE2}" presName="composite" presStyleCnt="0"/>
      <dgm:spPr/>
    </dgm:pt>
    <dgm:pt modelId="{92095B8D-3D85-4FD4-9F2B-78BAF6768072}" type="pres">
      <dgm:prSet presAssocID="{004FD863-8742-4B7A-890B-410BB99E8CE2}" presName="ConnectorPoint" presStyleLbl="lnNode1" presStyleIdx="5" presStyleCnt="7"/>
      <dgm:spPr>
        <a:solidFill>
          <a:schemeClr val="accent5">
            <a:hueOff val="5008919"/>
            <a:satOff val="-21983"/>
            <a:lumOff val="6536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B43E8A74-4268-4ACF-BECA-CAF50CCFB602}" type="pres">
      <dgm:prSet presAssocID="{004FD863-8742-4B7A-890B-410BB99E8CE2}" presName="DropPinPlaceHolder" presStyleCnt="0"/>
      <dgm:spPr/>
    </dgm:pt>
    <dgm:pt modelId="{07518C91-B2D0-4903-A372-7F6DED0409BC}" type="pres">
      <dgm:prSet presAssocID="{004FD863-8742-4B7A-890B-410BB99E8CE2}" presName="DropPin" presStyleLbl="alignNode1" presStyleIdx="5" presStyleCnt="7"/>
      <dgm:spPr>
        <a:solidFill>
          <a:schemeClr val="tx2">
            <a:lumMod val="60000"/>
            <a:lumOff val="40000"/>
          </a:schemeClr>
        </a:solidFill>
        <a:ln>
          <a:solidFill>
            <a:schemeClr val="tx2">
              <a:lumMod val="60000"/>
              <a:lumOff val="40000"/>
            </a:schemeClr>
          </a:solidFill>
        </a:ln>
      </dgm:spPr>
    </dgm:pt>
    <dgm:pt modelId="{2737BDA6-CDB5-4F9A-A91D-CDEA90DBE6A4}" type="pres">
      <dgm:prSet presAssocID="{004FD863-8742-4B7A-890B-410BB99E8CE2}" presName="Ellipse" presStyleLbl="fgAcc1" presStyleIdx="6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A699EEB1-3540-4867-99BC-B957BFEEBA38}" type="pres">
      <dgm:prSet presAssocID="{004FD863-8742-4B7A-890B-410BB99E8CE2}" presName="L2TextContainer" presStyleLbl="revTx" presStyleIdx="10" presStyleCnt="14">
        <dgm:presLayoutVars>
          <dgm:bulletEnabled val="1"/>
        </dgm:presLayoutVars>
      </dgm:prSet>
      <dgm:spPr/>
    </dgm:pt>
    <dgm:pt modelId="{EA538D56-5C65-43EA-81D0-CD1E5CBC9F59}" type="pres">
      <dgm:prSet presAssocID="{004FD863-8742-4B7A-890B-410BB99E8CE2}" presName="L1TextContainer" presStyleLbl="revTx" presStyleIdx="11" presStyleCnt="14">
        <dgm:presLayoutVars>
          <dgm:chMax val="1"/>
          <dgm:chPref val="1"/>
          <dgm:bulletEnabled val="1"/>
        </dgm:presLayoutVars>
      </dgm:prSet>
      <dgm:spPr/>
    </dgm:pt>
    <dgm:pt modelId="{ECA352F1-FDE4-445A-939C-CF4C3A4444A0}" type="pres">
      <dgm:prSet presAssocID="{004FD863-8742-4B7A-890B-410BB99E8CE2}" presName="ConnectLine" presStyleLbl="sibTrans1D1" presStyleIdx="5" presStyleCnt="7"/>
      <dgm:spPr>
        <a:noFill/>
        <a:ln w="12700" cap="flat" cmpd="sng" algn="ctr">
          <a:solidFill>
            <a:schemeClr val="accent5">
              <a:hueOff val="5008919"/>
              <a:satOff val="-21983"/>
              <a:lumOff val="6536"/>
              <a:alphaOff val="0"/>
            </a:schemeClr>
          </a:solidFill>
          <a:prstDash val="dash"/>
          <a:miter lim="800000"/>
        </a:ln>
        <a:effectLst/>
      </dgm:spPr>
    </dgm:pt>
    <dgm:pt modelId="{24E1B9BB-F421-479A-91FF-8F38B437BE14}" type="pres">
      <dgm:prSet presAssocID="{004FD863-8742-4B7A-890B-410BB99E8CE2}" presName="EmptyPlaceHolder" presStyleCnt="0"/>
      <dgm:spPr/>
    </dgm:pt>
    <dgm:pt modelId="{533B7DB3-9B62-4EC9-9116-35F5C6964E06}" type="pres">
      <dgm:prSet presAssocID="{B922D27B-6E97-46EB-91E5-95FC8F215DC2}" presName="spaceBetweenRectangles" presStyleCnt="0"/>
      <dgm:spPr/>
    </dgm:pt>
    <dgm:pt modelId="{EE5E0515-15F7-43D7-93FD-0AF89C971BD9}" type="pres">
      <dgm:prSet presAssocID="{8B88D7A2-C2DF-4500-9143-4D039D03ACD8}" presName="composite" presStyleCnt="0"/>
      <dgm:spPr/>
    </dgm:pt>
    <dgm:pt modelId="{05EB9770-2809-4C3B-9E53-5C53C82F25D8}" type="pres">
      <dgm:prSet presAssocID="{8B88D7A2-C2DF-4500-9143-4D039D03ACD8}" presName="ConnectorPoint" presStyleLbl="lnNode1" presStyleIdx="6" presStyleCnt="7"/>
      <dgm:spPr>
        <a:solidFill>
          <a:schemeClr val="accent5">
            <a:hueOff val="6010703"/>
            <a:satOff val="-26380"/>
            <a:lumOff val="784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A8B1F634-B2B0-4AFA-9188-ED9AD5A26CEB}" type="pres">
      <dgm:prSet presAssocID="{8B88D7A2-C2DF-4500-9143-4D039D03ACD8}" presName="DropPinPlaceHolder" presStyleCnt="0"/>
      <dgm:spPr/>
    </dgm:pt>
    <dgm:pt modelId="{B5AC1D3A-1AFE-48F0-9740-7F7DEAE125D6}" type="pres">
      <dgm:prSet presAssocID="{8B88D7A2-C2DF-4500-9143-4D039D03ACD8}" presName="DropPin" presStyleLbl="alignNode1" presStyleIdx="6" presStyleCnt="7"/>
      <dgm:spPr>
        <a:solidFill>
          <a:schemeClr val="accent3"/>
        </a:solidFill>
        <a:ln>
          <a:solidFill>
            <a:schemeClr val="accent3">
              <a:lumMod val="75000"/>
            </a:schemeClr>
          </a:solidFill>
        </a:ln>
      </dgm:spPr>
    </dgm:pt>
    <dgm:pt modelId="{A8B7CFA5-DD90-474A-A36B-395831F4D63F}" type="pres">
      <dgm:prSet presAssocID="{8B88D7A2-C2DF-4500-9143-4D039D03ACD8}" presName="Ellipse" presStyleLbl="fgAcc1" presStyleIdx="7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27C5D1BF-8375-4F2F-8F69-62C5DD498D86}" type="pres">
      <dgm:prSet presAssocID="{8B88D7A2-C2DF-4500-9143-4D039D03ACD8}" presName="L2TextContainer" presStyleLbl="revTx" presStyleIdx="12" presStyleCnt="14">
        <dgm:presLayoutVars>
          <dgm:bulletEnabled val="1"/>
        </dgm:presLayoutVars>
      </dgm:prSet>
      <dgm:spPr/>
    </dgm:pt>
    <dgm:pt modelId="{733C4DBA-1274-416A-BCC8-352957253BAF}" type="pres">
      <dgm:prSet presAssocID="{8B88D7A2-C2DF-4500-9143-4D039D03ACD8}" presName="L1TextContainer" presStyleLbl="revTx" presStyleIdx="13" presStyleCnt="14">
        <dgm:presLayoutVars>
          <dgm:chMax val="1"/>
          <dgm:chPref val="1"/>
          <dgm:bulletEnabled val="1"/>
        </dgm:presLayoutVars>
      </dgm:prSet>
      <dgm:spPr/>
    </dgm:pt>
    <dgm:pt modelId="{9DF81F3D-7400-484B-BB6C-DB4BE4FA9774}" type="pres">
      <dgm:prSet presAssocID="{8B88D7A2-C2DF-4500-9143-4D039D03ACD8}" presName="ConnectLine" presStyleLbl="sibTrans1D1" presStyleIdx="6" presStyleCnt="7"/>
      <dgm:spPr>
        <a:noFill/>
        <a:ln w="12700" cap="flat" cmpd="sng" algn="ctr">
          <a:solidFill>
            <a:schemeClr val="accent5">
              <a:hueOff val="6010703"/>
              <a:satOff val="-26380"/>
              <a:lumOff val="7843"/>
              <a:alphaOff val="0"/>
            </a:schemeClr>
          </a:solidFill>
          <a:prstDash val="dash"/>
          <a:miter lim="800000"/>
        </a:ln>
        <a:effectLst/>
      </dgm:spPr>
    </dgm:pt>
    <dgm:pt modelId="{D5B6C68E-E469-4661-AD1A-9C848B07625A}" type="pres">
      <dgm:prSet presAssocID="{8B88D7A2-C2DF-4500-9143-4D039D03ACD8}" presName="EmptyPlaceHolder" presStyleCnt="0"/>
      <dgm:spPr/>
    </dgm:pt>
  </dgm:ptLst>
  <dgm:cxnLst>
    <dgm:cxn modelId="{980AC300-D7AF-4E11-A14D-1917E88142A5}" srcId="{0D02CEED-0108-44FE-A671-AF753BDBF99E}" destId="{004FD863-8742-4B7A-890B-410BB99E8CE2}" srcOrd="5" destOrd="0" parTransId="{98BDAC9A-0C9C-4B46-8C84-8B6D74D41F3D}" sibTransId="{B922D27B-6E97-46EB-91E5-95FC8F215DC2}"/>
    <dgm:cxn modelId="{75437C1E-4B8C-4EDF-9B2F-1990936020B3}" type="presOf" srcId="{72A1968C-76A3-4D00-9A42-590C912CFB47}" destId="{68394D26-8440-41C4-AC42-3F023E27A06C}" srcOrd="0" destOrd="0" presId="urn:microsoft.com/office/officeart/2017/3/layout/DropPinTimeline"/>
    <dgm:cxn modelId="{A99B4531-0C72-44FE-A922-CC5805AA2821}" srcId="{6E58BA53-F355-4967-9B63-A00F41C48057}" destId="{246EDE87-043A-4612-A7BF-7468786F88CF}" srcOrd="0" destOrd="0" parTransId="{0B2E93BF-52C2-49D0-B34E-1DA10E75249E}" sibTransId="{7C1D9968-3BAA-4DB2-B7B4-27016B64019A}"/>
    <dgm:cxn modelId="{225AB961-3C94-4D1B-8760-C3AFD6F1125F}" srcId="{0D02CEED-0108-44FE-A671-AF753BDBF99E}" destId="{8B88D7A2-C2DF-4500-9143-4D039D03ACD8}" srcOrd="6" destOrd="0" parTransId="{70463623-B836-40AA-85C5-C907B74DA79B}" sibTransId="{E5D10410-EEBD-4AA3-AC52-D766A374848D}"/>
    <dgm:cxn modelId="{BC25D242-6587-43C8-9620-FDC1D78E985F}" srcId="{0D02CEED-0108-44FE-A671-AF753BDBF99E}" destId="{72A1968C-76A3-4D00-9A42-590C912CFB47}" srcOrd="3" destOrd="0" parTransId="{D3D1D918-D5B7-4804-A86F-0DFC06837AD7}" sibTransId="{EF672C74-B96C-4FED-B1A7-C0958A1B07F7}"/>
    <dgm:cxn modelId="{0F24F962-F3ED-4C13-8D1C-BC7E0C36E19E}" srcId="{FF4209CF-897B-41C3-9C7B-36141C2F9FA7}" destId="{C920E2F2-9D15-419D-A16B-B81FB13A2A72}" srcOrd="0" destOrd="0" parTransId="{3A008A4E-28FE-4C14-BA26-D059283A3F70}" sibTransId="{73BBCCE6-CD57-46A2-B8DF-B73E20257120}"/>
    <dgm:cxn modelId="{FDC9FD64-6255-41B1-9731-31CC90C3D369}" srcId="{8B88D7A2-C2DF-4500-9143-4D039D03ACD8}" destId="{8CF83719-CF7F-487D-BA2B-0B18F4CA5EEA}" srcOrd="0" destOrd="0" parTransId="{AA5CF355-2155-4045-B7FC-181375FF2BCB}" sibTransId="{0FDC7EDB-1D88-447F-A13B-B8E18EFE23D6}"/>
    <dgm:cxn modelId="{7C54A546-88F2-49DE-874B-BAE51B3F7AD6}" type="presOf" srcId="{004FD863-8742-4B7A-890B-410BB99E8CE2}" destId="{EA538D56-5C65-43EA-81D0-CD1E5CBC9F59}" srcOrd="0" destOrd="0" presId="urn:microsoft.com/office/officeart/2017/3/layout/DropPinTimeline"/>
    <dgm:cxn modelId="{CCCCE647-ECF4-4654-B8E7-9FE60C1D51E7}" srcId="{30F50C3E-E689-4749-B2DE-A380B36249A8}" destId="{DFA8BDC1-000A-475E-A75A-BD2BB9C56ACF}" srcOrd="0" destOrd="0" parTransId="{19722879-946B-4D66-8A52-C6BEA38A9DA0}" sibTransId="{2C6A2DD0-ADFB-44FC-9705-00A34D924646}"/>
    <dgm:cxn modelId="{D3BD5971-E190-4357-978B-F75ECD7B74B2}" type="presOf" srcId="{FF4209CF-897B-41C3-9C7B-36141C2F9FA7}" destId="{8ACCE123-C989-46C1-B7FD-FA50ABEC947C}" srcOrd="0" destOrd="0" presId="urn:microsoft.com/office/officeart/2017/3/layout/DropPinTimeline"/>
    <dgm:cxn modelId="{490F1B52-FCDC-45FB-8AA2-5E4266F3702F}" srcId="{004FD863-8742-4B7A-890B-410BB99E8CE2}" destId="{874EE52E-2A22-4545-94B0-B9726F8F119D}" srcOrd="0" destOrd="0" parTransId="{7D8A8210-C524-4EDF-BCDC-906B5375CFDA}" sibTransId="{3F876D99-D3B7-4252-9AFF-BF92312051F1}"/>
    <dgm:cxn modelId="{E72A0156-84A0-426F-98BF-6CD9AD297291}" type="presOf" srcId="{6E58BA53-F355-4967-9B63-A00F41C48057}" destId="{AB197FB0-0F12-4A59-9F3F-1C31859ED54E}" srcOrd="0" destOrd="0" presId="urn:microsoft.com/office/officeart/2017/3/layout/DropPinTimeline"/>
    <dgm:cxn modelId="{F318267E-67DF-460C-99C2-50039D80D0E8}" srcId="{72A1968C-76A3-4D00-9A42-590C912CFB47}" destId="{F5013EDC-A2F9-4FE9-B1F1-1403E2C6577A}" srcOrd="0" destOrd="0" parTransId="{1A0A09F8-A077-4064-9D2E-FA977CA984A2}" sibTransId="{768C02F2-2A16-464F-8B30-45A62CF5452C}"/>
    <dgm:cxn modelId="{435D5E81-2E9F-44F1-B776-8A74B850F8BA}" srcId="{0D02CEED-0108-44FE-A671-AF753BDBF99E}" destId="{6E3D9C8D-B89D-40B2-9D51-EE76FF68D5EF}" srcOrd="4" destOrd="0" parTransId="{D975CEFD-F858-477E-A5E9-1830253CB0A9}" sibTransId="{07B5105F-9A04-4A1C-8D22-027DFEBC5D20}"/>
    <dgm:cxn modelId="{8B83B681-1F2A-450F-938E-CE5CD0C7EE1F}" srcId="{0D02CEED-0108-44FE-A671-AF753BDBF99E}" destId="{FF4209CF-897B-41C3-9C7B-36141C2F9FA7}" srcOrd="0" destOrd="0" parTransId="{636887E1-4B45-43AF-992D-D3A9E50B9BB6}" sibTransId="{A12BB6C7-6B24-460B-9D2A-B32840F59D97}"/>
    <dgm:cxn modelId="{86660E97-D8C5-4A12-9039-A9593EFF74DE}" type="presOf" srcId="{6E3D9C8D-B89D-40B2-9D51-EE76FF68D5EF}" destId="{3CECF23A-E6F6-46C6-907D-BB154266792C}" srcOrd="0" destOrd="0" presId="urn:microsoft.com/office/officeart/2017/3/layout/DropPinTimeline"/>
    <dgm:cxn modelId="{5B81BFA3-D0FB-497A-8F9B-D98DBC76DA1B}" type="presOf" srcId="{C920E2F2-9D15-419D-A16B-B81FB13A2A72}" destId="{A668A97B-124A-45A1-8381-E3227BD85FE8}" srcOrd="0" destOrd="0" presId="urn:microsoft.com/office/officeart/2017/3/layout/DropPinTimeline"/>
    <dgm:cxn modelId="{B38C9FA6-D46B-4595-8E97-4DC7CCB1E3D7}" srcId="{6E3D9C8D-B89D-40B2-9D51-EE76FF68D5EF}" destId="{8995A71E-D61A-4E56-9F91-86016F03DC78}" srcOrd="0" destOrd="0" parTransId="{A2A6E964-6563-474D-9A1E-4F4E1BD30299}" sibTransId="{79F147E7-CF3A-495B-9436-3A64FCE213B7}"/>
    <dgm:cxn modelId="{4448C7BB-0197-4234-B032-71ADEF117C6E}" type="presOf" srcId="{8CF83719-CF7F-487D-BA2B-0B18F4CA5EEA}" destId="{27C5D1BF-8375-4F2F-8F69-62C5DD498D86}" srcOrd="0" destOrd="0" presId="urn:microsoft.com/office/officeart/2017/3/layout/DropPinTimeline"/>
    <dgm:cxn modelId="{B91937BF-6AEB-40EE-BE3F-3675FFA40B0B}" type="presOf" srcId="{8B88D7A2-C2DF-4500-9143-4D039D03ACD8}" destId="{733C4DBA-1274-416A-BCC8-352957253BAF}" srcOrd="0" destOrd="0" presId="urn:microsoft.com/office/officeart/2017/3/layout/DropPinTimeline"/>
    <dgm:cxn modelId="{A9192DD4-91A4-4241-AECC-05B1BA21FB2F}" srcId="{0D02CEED-0108-44FE-A671-AF753BDBF99E}" destId="{30F50C3E-E689-4749-B2DE-A380B36249A8}" srcOrd="1" destOrd="0" parTransId="{79677494-5720-431C-A698-ACF70BE9A8D5}" sibTransId="{73E9C396-E906-41ED-A398-EE101353F0BC}"/>
    <dgm:cxn modelId="{CC3094D4-91A6-4BD2-9028-DE9E0191AC4E}" type="presOf" srcId="{874EE52E-2A22-4545-94B0-B9726F8F119D}" destId="{A699EEB1-3540-4867-99BC-B957BFEEBA38}" srcOrd="0" destOrd="0" presId="urn:microsoft.com/office/officeart/2017/3/layout/DropPinTimeline"/>
    <dgm:cxn modelId="{0060FBDB-07F0-4E06-A19E-6E02AECD941E}" type="presOf" srcId="{30F50C3E-E689-4749-B2DE-A380B36249A8}" destId="{70F61D89-6BB6-4218-9167-C918FE0DE744}" srcOrd="0" destOrd="0" presId="urn:microsoft.com/office/officeart/2017/3/layout/DropPinTimeline"/>
    <dgm:cxn modelId="{1D7625DE-0A04-480A-B39D-C06CD9603E96}" type="presOf" srcId="{246EDE87-043A-4612-A7BF-7468786F88CF}" destId="{9FAD0447-C579-42AF-9CEF-D4C617799519}" srcOrd="0" destOrd="0" presId="urn:microsoft.com/office/officeart/2017/3/layout/DropPinTimeline"/>
    <dgm:cxn modelId="{E65036E3-1BCC-4BF5-8B37-E080B1B3C825}" type="presOf" srcId="{8995A71E-D61A-4E56-9F91-86016F03DC78}" destId="{F899B51D-C1EA-4D3E-B50E-BDC51632BBFA}" srcOrd="0" destOrd="0" presId="urn:microsoft.com/office/officeart/2017/3/layout/DropPinTimeline"/>
    <dgm:cxn modelId="{7D18D3E4-FE16-4DDE-A884-FA47E1F64A4B}" type="presOf" srcId="{F5013EDC-A2F9-4FE9-B1F1-1403E2C6577A}" destId="{154B02D3-1CDF-4469-B4C7-38635369252C}" srcOrd="0" destOrd="0" presId="urn:microsoft.com/office/officeart/2017/3/layout/DropPinTimeline"/>
    <dgm:cxn modelId="{7AB5F3E5-3E61-4F77-8C6B-8E185F6AEF2D}" srcId="{0D02CEED-0108-44FE-A671-AF753BDBF99E}" destId="{6E58BA53-F355-4967-9B63-A00F41C48057}" srcOrd="2" destOrd="0" parTransId="{866049F6-DEB5-4EF6-9589-E32CA661F227}" sibTransId="{99B84BCA-0ED4-4115-8CDC-E7F06D48D951}"/>
    <dgm:cxn modelId="{F1B75DEE-9215-472B-AC66-18C40059FB11}" type="presOf" srcId="{DFA8BDC1-000A-475E-A75A-BD2BB9C56ACF}" destId="{7BAC1B5F-7FCA-4765-AF5D-DD5BC6F6B2AA}" srcOrd="0" destOrd="0" presId="urn:microsoft.com/office/officeart/2017/3/layout/DropPinTimeline"/>
    <dgm:cxn modelId="{9471B1F0-1126-41A9-AE1C-9E570D0E230C}" type="presOf" srcId="{0D02CEED-0108-44FE-A671-AF753BDBF99E}" destId="{AA5AE18C-5131-48F0-939A-03E97B27110C}" srcOrd="0" destOrd="0" presId="urn:microsoft.com/office/officeart/2017/3/layout/DropPinTimeline"/>
    <dgm:cxn modelId="{761EC77B-87A8-426F-AC38-EB1D58B5F420}" type="presParOf" srcId="{AA5AE18C-5131-48F0-939A-03E97B27110C}" destId="{B8948FD1-18A7-45C2-A481-DD5E0A807A1E}" srcOrd="0" destOrd="0" presId="urn:microsoft.com/office/officeart/2017/3/layout/DropPinTimeline"/>
    <dgm:cxn modelId="{E3200C66-CF02-47C0-933F-23BE94B0EC58}" type="presParOf" srcId="{AA5AE18C-5131-48F0-939A-03E97B27110C}" destId="{700938DD-F76A-4D50-868F-4C8D87440D46}" srcOrd="1" destOrd="0" presId="urn:microsoft.com/office/officeart/2017/3/layout/DropPinTimeline"/>
    <dgm:cxn modelId="{74B9342A-9311-4A5D-B240-BAFE316EF43C}" type="presParOf" srcId="{700938DD-F76A-4D50-868F-4C8D87440D46}" destId="{A1F750BC-9994-45E0-A9CF-86B92D5F7F6C}" srcOrd="0" destOrd="0" presId="urn:microsoft.com/office/officeart/2017/3/layout/DropPinTimeline"/>
    <dgm:cxn modelId="{C18CE77D-1B6D-4D4A-B1D9-175DD4192509}" type="presParOf" srcId="{A1F750BC-9994-45E0-A9CF-86B92D5F7F6C}" destId="{238F01CB-479C-41E3-8900-7314A786B78A}" srcOrd="0" destOrd="0" presId="urn:microsoft.com/office/officeart/2017/3/layout/DropPinTimeline"/>
    <dgm:cxn modelId="{F5DD1450-B294-4F0A-A4B8-75F4A884A5BD}" type="presParOf" srcId="{A1F750BC-9994-45E0-A9CF-86B92D5F7F6C}" destId="{AE6BDCE2-A162-4196-9BB7-9C1308772D59}" srcOrd="1" destOrd="0" presId="urn:microsoft.com/office/officeart/2017/3/layout/DropPinTimeline"/>
    <dgm:cxn modelId="{808CF40A-1702-4CDB-99AD-ECF49C43E447}" type="presParOf" srcId="{AE6BDCE2-A162-4196-9BB7-9C1308772D59}" destId="{167E3E17-B58C-41D1-8499-C06998BF2A76}" srcOrd="0" destOrd="0" presId="urn:microsoft.com/office/officeart/2017/3/layout/DropPinTimeline"/>
    <dgm:cxn modelId="{E9439032-5D36-4EC1-89DA-BABF884FA2C4}" type="presParOf" srcId="{AE6BDCE2-A162-4196-9BB7-9C1308772D59}" destId="{656C4663-7C4C-4A05-9B8E-FBE765EE6C51}" srcOrd="1" destOrd="0" presId="urn:microsoft.com/office/officeart/2017/3/layout/DropPinTimeline"/>
    <dgm:cxn modelId="{50E5584C-E6C8-4F3A-9AA6-37F87A9B8504}" type="presParOf" srcId="{A1F750BC-9994-45E0-A9CF-86B92D5F7F6C}" destId="{A668A97B-124A-45A1-8381-E3227BD85FE8}" srcOrd="2" destOrd="0" presId="urn:microsoft.com/office/officeart/2017/3/layout/DropPinTimeline"/>
    <dgm:cxn modelId="{8DD7F78B-7AA8-45A6-933C-5C6885288396}" type="presParOf" srcId="{A1F750BC-9994-45E0-A9CF-86B92D5F7F6C}" destId="{8ACCE123-C989-46C1-B7FD-FA50ABEC947C}" srcOrd="3" destOrd="0" presId="urn:microsoft.com/office/officeart/2017/3/layout/DropPinTimeline"/>
    <dgm:cxn modelId="{78FB845F-5190-4001-9083-C7FE3CD1FBBF}" type="presParOf" srcId="{A1F750BC-9994-45E0-A9CF-86B92D5F7F6C}" destId="{6B04496D-97D5-4C4A-A362-7B46786429CD}" srcOrd="4" destOrd="0" presId="urn:microsoft.com/office/officeart/2017/3/layout/DropPinTimeline"/>
    <dgm:cxn modelId="{F5490606-5200-4E7B-878F-D72D660A44B6}" type="presParOf" srcId="{A1F750BC-9994-45E0-A9CF-86B92D5F7F6C}" destId="{DC265F4C-AB2A-4F80-98A7-82FC502E49D2}" srcOrd="5" destOrd="0" presId="urn:microsoft.com/office/officeart/2017/3/layout/DropPinTimeline"/>
    <dgm:cxn modelId="{DED1B865-88BD-4928-82F9-35A661A5FD32}" type="presParOf" srcId="{700938DD-F76A-4D50-868F-4C8D87440D46}" destId="{754E7C17-53C2-4829-8008-302721475D49}" srcOrd="1" destOrd="0" presId="urn:microsoft.com/office/officeart/2017/3/layout/DropPinTimeline"/>
    <dgm:cxn modelId="{40FE7D9D-9AF0-47D8-9D4E-149CB637B0EE}" type="presParOf" srcId="{700938DD-F76A-4D50-868F-4C8D87440D46}" destId="{D0F1C883-D090-4B68-9E55-4455ACC389A3}" srcOrd="2" destOrd="0" presId="urn:microsoft.com/office/officeart/2017/3/layout/DropPinTimeline"/>
    <dgm:cxn modelId="{D4174DD4-394D-41FA-87BC-2299C3C90457}" type="presParOf" srcId="{D0F1C883-D090-4B68-9E55-4455ACC389A3}" destId="{2B2928D1-331D-4A9F-A1F9-2C95098F0786}" srcOrd="0" destOrd="0" presId="urn:microsoft.com/office/officeart/2017/3/layout/DropPinTimeline"/>
    <dgm:cxn modelId="{877713CE-4B33-420E-834C-316D0637CC6B}" type="presParOf" srcId="{D0F1C883-D090-4B68-9E55-4455ACC389A3}" destId="{DB44936C-DFAC-455D-B978-61D277C6C060}" srcOrd="1" destOrd="0" presId="urn:microsoft.com/office/officeart/2017/3/layout/DropPinTimeline"/>
    <dgm:cxn modelId="{5D513BFB-A723-4D9B-A654-05A1032254EA}" type="presParOf" srcId="{DB44936C-DFAC-455D-B978-61D277C6C060}" destId="{5B4579F9-026B-48AE-A6CF-911AC4DA134A}" srcOrd="0" destOrd="0" presId="urn:microsoft.com/office/officeart/2017/3/layout/DropPinTimeline"/>
    <dgm:cxn modelId="{CF8EB422-AEF9-4DB5-A9DC-F4587148AA4F}" type="presParOf" srcId="{DB44936C-DFAC-455D-B978-61D277C6C060}" destId="{24F66197-6C48-45AF-BAAB-2D8BE1C9A9BC}" srcOrd="1" destOrd="0" presId="urn:microsoft.com/office/officeart/2017/3/layout/DropPinTimeline"/>
    <dgm:cxn modelId="{2154210F-80AD-4037-96A4-3B6A9ECCED91}" type="presParOf" srcId="{D0F1C883-D090-4B68-9E55-4455ACC389A3}" destId="{7BAC1B5F-7FCA-4765-AF5D-DD5BC6F6B2AA}" srcOrd="2" destOrd="0" presId="urn:microsoft.com/office/officeart/2017/3/layout/DropPinTimeline"/>
    <dgm:cxn modelId="{D771236B-707F-4E5B-BBAD-19F9E8A3493A}" type="presParOf" srcId="{D0F1C883-D090-4B68-9E55-4455ACC389A3}" destId="{70F61D89-6BB6-4218-9167-C918FE0DE744}" srcOrd="3" destOrd="0" presId="urn:microsoft.com/office/officeart/2017/3/layout/DropPinTimeline"/>
    <dgm:cxn modelId="{7070679D-6F50-4BC5-BFA5-508728B9EC55}" type="presParOf" srcId="{D0F1C883-D090-4B68-9E55-4455ACC389A3}" destId="{AD7225F6-4D24-4251-9B85-9788DA7BA9E8}" srcOrd="4" destOrd="0" presId="urn:microsoft.com/office/officeart/2017/3/layout/DropPinTimeline"/>
    <dgm:cxn modelId="{13556A26-2C08-418F-BFFE-0E2C25E3FE3C}" type="presParOf" srcId="{D0F1C883-D090-4B68-9E55-4455ACC389A3}" destId="{6E112FE5-DCFD-429F-9844-F15CBD865E08}" srcOrd="5" destOrd="0" presId="urn:microsoft.com/office/officeart/2017/3/layout/DropPinTimeline"/>
    <dgm:cxn modelId="{EFD91ADD-3B7B-4E2D-88B5-235B4F982198}" type="presParOf" srcId="{700938DD-F76A-4D50-868F-4C8D87440D46}" destId="{5DA9DD93-A953-4CB9-B9A4-BF931E9C12E6}" srcOrd="3" destOrd="0" presId="urn:microsoft.com/office/officeart/2017/3/layout/DropPinTimeline"/>
    <dgm:cxn modelId="{54A2D320-3472-4321-984A-990DE46C5CA9}" type="presParOf" srcId="{700938DD-F76A-4D50-868F-4C8D87440D46}" destId="{D8EB1EAC-BC62-4758-84E0-E82104E83F70}" srcOrd="4" destOrd="0" presId="urn:microsoft.com/office/officeart/2017/3/layout/DropPinTimeline"/>
    <dgm:cxn modelId="{913DA96A-416A-49D1-ADE8-C48457C5F02B}" type="presParOf" srcId="{D8EB1EAC-BC62-4758-84E0-E82104E83F70}" destId="{66F58FA4-B1A2-4296-A653-65832C552FA6}" srcOrd="0" destOrd="0" presId="urn:microsoft.com/office/officeart/2017/3/layout/DropPinTimeline"/>
    <dgm:cxn modelId="{15002F26-B564-481A-A9CD-6CB6AC991AF5}" type="presParOf" srcId="{D8EB1EAC-BC62-4758-84E0-E82104E83F70}" destId="{AC39DCDB-B9E6-4AD7-B175-07B1191197DE}" srcOrd="1" destOrd="0" presId="urn:microsoft.com/office/officeart/2017/3/layout/DropPinTimeline"/>
    <dgm:cxn modelId="{48E32DF5-D971-45C3-A885-38F8890BDAC6}" type="presParOf" srcId="{AC39DCDB-B9E6-4AD7-B175-07B1191197DE}" destId="{4DE32D6A-4F15-4BD8-8A04-E92DEB66879A}" srcOrd="0" destOrd="0" presId="urn:microsoft.com/office/officeart/2017/3/layout/DropPinTimeline"/>
    <dgm:cxn modelId="{B66FF195-1C17-473C-B4F5-AC683A3D6B96}" type="presParOf" srcId="{AC39DCDB-B9E6-4AD7-B175-07B1191197DE}" destId="{EF143EFB-B190-4E5C-A5AE-C4FBCD50B752}" srcOrd="1" destOrd="0" presId="urn:microsoft.com/office/officeart/2017/3/layout/DropPinTimeline"/>
    <dgm:cxn modelId="{345DEEF1-30A4-4DB1-9220-10292F2D4677}" type="presParOf" srcId="{D8EB1EAC-BC62-4758-84E0-E82104E83F70}" destId="{9FAD0447-C579-42AF-9CEF-D4C617799519}" srcOrd="2" destOrd="0" presId="urn:microsoft.com/office/officeart/2017/3/layout/DropPinTimeline"/>
    <dgm:cxn modelId="{A009DB5C-FE1B-47B0-BF4B-6F47BAB13340}" type="presParOf" srcId="{D8EB1EAC-BC62-4758-84E0-E82104E83F70}" destId="{AB197FB0-0F12-4A59-9F3F-1C31859ED54E}" srcOrd="3" destOrd="0" presId="urn:microsoft.com/office/officeart/2017/3/layout/DropPinTimeline"/>
    <dgm:cxn modelId="{B385F700-0A1F-4A47-A6CC-E56D1E1BBDF0}" type="presParOf" srcId="{D8EB1EAC-BC62-4758-84E0-E82104E83F70}" destId="{838DE1A9-11F3-4AAE-80B5-CEC31C2EBA92}" srcOrd="4" destOrd="0" presId="urn:microsoft.com/office/officeart/2017/3/layout/DropPinTimeline"/>
    <dgm:cxn modelId="{F13BAE59-7F00-436D-AB36-264956509256}" type="presParOf" srcId="{D8EB1EAC-BC62-4758-84E0-E82104E83F70}" destId="{33AB1B38-8BC6-42F7-A510-636B61ED7820}" srcOrd="5" destOrd="0" presId="urn:microsoft.com/office/officeart/2017/3/layout/DropPinTimeline"/>
    <dgm:cxn modelId="{7311C61E-CA32-4E19-9F1A-CA62F492F023}" type="presParOf" srcId="{700938DD-F76A-4D50-868F-4C8D87440D46}" destId="{62792BF9-29FD-4D4A-8A65-8D65D1F97700}" srcOrd="5" destOrd="0" presId="urn:microsoft.com/office/officeart/2017/3/layout/DropPinTimeline"/>
    <dgm:cxn modelId="{BD6A1BDB-878E-4BE1-A42F-2642B52EA906}" type="presParOf" srcId="{700938DD-F76A-4D50-868F-4C8D87440D46}" destId="{F82BC95B-14E4-4AFE-AD17-1415B67F5EB0}" srcOrd="6" destOrd="0" presId="urn:microsoft.com/office/officeart/2017/3/layout/DropPinTimeline"/>
    <dgm:cxn modelId="{0661D554-3CCC-4A9F-9097-7AA65AA1DC60}" type="presParOf" srcId="{F82BC95B-14E4-4AFE-AD17-1415B67F5EB0}" destId="{4882ED51-DF7B-418B-AED9-24BC8B93AFC5}" srcOrd="0" destOrd="0" presId="urn:microsoft.com/office/officeart/2017/3/layout/DropPinTimeline"/>
    <dgm:cxn modelId="{A4928184-CFB0-4DF1-8D26-CCDDD613F9AB}" type="presParOf" srcId="{F82BC95B-14E4-4AFE-AD17-1415B67F5EB0}" destId="{6330EC7A-332D-40DD-8E48-E0E442C37C4D}" srcOrd="1" destOrd="0" presId="urn:microsoft.com/office/officeart/2017/3/layout/DropPinTimeline"/>
    <dgm:cxn modelId="{0C13E548-E403-4E03-A845-DB57B969E404}" type="presParOf" srcId="{6330EC7A-332D-40DD-8E48-E0E442C37C4D}" destId="{CF7B6860-6C29-4C93-8B53-A1443FBFD924}" srcOrd="0" destOrd="0" presId="urn:microsoft.com/office/officeart/2017/3/layout/DropPinTimeline"/>
    <dgm:cxn modelId="{0DDDB523-2247-4587-B0D5-9F1C376A2CE6}" type="presParOf" srcId="{6330EC7A-332D-40DD-8E48-E0E442C37C4D}" destId="{C4BB4EC8-1530-4A54-A2A3-DD9B2823FACC}" srcOrd="1" destOrd="0" presId="urn:microsoft.com/office/officeart/2017/3/layout/DropPinTimeline"/>
    <dgm:cxn modelId="{6C1722DA-C5A8-456A-8F46-F6D63555E231}" type="presParOf" srcId="{F82BC95B-14E4-4AFE-AD17-1415B67F5EB0}" destId="{154B02D3-1CDF-4469-B4C7-38635369252C}" srcOrd="2" destOrd="0" presId="urn:microsoft.com/office/officeart/2017/3/layout/DropPinTimeline"/>
    <dgm:cxn modelId="{71CB6544-C386-47DB-B404-727BD098C409}" type="presParOf" srcId="{F82BC95B-14E4-4AFE-AD17-1415B67F5EB0}" destId="{68394D26-8440-41C4-AC42-3F023E27A06C}" srcOrd="3" destOrd="0" presId="urn:microsoft.com/office/officeart/2017/3/layout/DropPinTimeline"/>
    <dgm:cxn modelId="{00904ED8-96E3-45C0-AEA0-875F16C34C41}" type="presParOf" srcId="{F82BC95B-14E4-4AFE-AD17-1415B67F5EB0}" destId="{31D18754-3FB0-480E-B467-70CFFAB18868}" srcOrd="4" destOrd="0" presId="urn:microsoft.com/office/officeart/2017/3/layout/DropPinTimeline"/>
    <dgm:cxn modelId="{16BFF934-E4EE-4AE9-A6AB-16647082BB39}" type="presParOf" srcId="{F82BC95B-14E4-4AFE-AD17-1415B67F5EB0}" destId="{0B25005D-1EC1-4EFB-B23D-F5B77D9B663F}" srcOrd="5" destOrd="0" presId="urn:microsoft.com/office/officeart/2017/3/layout/DropPinTimeline"/>
    <dgm:cxn modelId="{23ED1420-20DF-4D4B-8FCF-2D411E61772F}" type="presParOf" srcId="{700938DD-F76A-4D50-868F-4C8D87440D46}" destId="{026845EA-1148-4825-8A55-80324AC0D262}" srcOrd="7" destOrd="0" presId="urn:microsoft.com/office/officeart/2017/3/layout/DropPinTimeline"/>
    <dgm:cxn modelId="{3CA072A0-55E4-47CC-9F7B-94F77C92A633}" type="presParOf" srcId="{700938DD-F76A-4D50-868F-4C8D87440D46}" destId="{4CBDA321-891C-46CD-9AA1-B2FBD145BFAF}" srcOrd="8" destOrd="0" presId="urn:microsoft.com/office/officeart/2017/3/layout/DropPinTimeline"/>
    <dgm:cxn modelId="{0683AEEC-6A7A-458D-85C9-174ADBAD80B9}" type="presParOf" srcId="{4CBDA321-891C-46CD-9AA1-B2FBD145BFAF}" destId="{C22833B4-9465-41AF-82D4-44B62729B815}" srcOrd="0" destOrd="0" presId="urn:microsoft.com/office/officeart/2017/3/layout/DropPinTimeline"/>
    <dgm:cxn modelId="{1DCB4D79-91C3-4FB9-AEE3-2CEA5CA799B9}" type="presParOf" srcId="{4CBDA321-891C-46CD-9AA1-B2FBD145BFAF}" destId="{69B587A6-E0D0-413B-918D-383E182DD505}" srcOrd="1" destOrd="0" presId="urn:microsoft.com/office/officeart/2017/3/layout/DropPinTimeline"/>
    <dgm:cxn modelId="{813B4FDB-C22F-4067-9084-8DE9AF8EC274}" type="presParOf" srcId="{69B587A6-E0D0-413B-918D-383E182DD505}" destId="{9A98CBEA-4C17-4A96-9670-E14F274BC309}" srcOrd="0" destOrd="0" presId="urn:microsoft.com/office/officeart/2017/3/layout/DropPinTimeline"/>
    <dgm:cxn modelId="{FC42A1C8-D462-443E-9CE3-F284BD050693}" type="presParOf" srcId="{69B587A6-E0D0-413B-918D-383E182DD505}" destId="{8CAF6538-A283-4F1B-8A46-58D31863A555}" srcOrd="1" destOrd="0" presId="urn:microsoft.com/office/officeart/2017/3/layout/DropPinTimeline"/>
    <dgm:cxn modelId="{B53B0DD2-4266-4DF1-8D47-E04A4F0F564F}" type="presParOf" srcId="{4CBDA321-891C-46CD-9AA1-B2FBD145BFAF}" destId="{F899B51D-C1EA-4D3E-B50E-BDC51632BBFA}" srcOrd="2" destOrd="0" presId="urn:microsoft.com/office/officeart/2017/3/layout/DropPinTimeline"/>
    <dgm:cxn modelId="{95F19855-5E5C-478B-948D-8870F506FD40}" type="presParOf" srcId="{4CBDA321-891C-46CD-9AA1-B2FBD145BFAF}" destId="{3CECF23A-E6F6-46C6-907D-BB154266792C}" srcOrd="3" destOrd="0" presId="urn:microsoft.com/office/officeart/2017/3/layout/DropPinTimeline"/>
    <dgm:cxn modelId="{EE0E2763-A755-47C9-BED5-CA5CA3331BB1}" type="presParOf" srcId="{4CBDA321-891C-46CD-9AA1-B2FBD145BFAF}" destId="{4B37F2D2-9961-40C5-BAC9-D2269F0B19F6}" srcOrd="4" destOrd="0" presId="urn:microsoft.com/office/officeart/2017/3/layout/DropPinTimeline"/>
    <dgm:cxn modelId="{859A98C7-8909-4962-A211-03EEB40A7C7D}" type="presParOf" srcId="{4CBDA321-891C-46CD-9AA1-B2FBD145BFAF}" destId="{228BB714-703E-4D7C-B9A9-0A25B8731791}" srcOrd="5" destOrd="0" presId="urn:microsoft.com/office/officeart/2017/3/layout/DropPinTimeline"/>
    <dgm:cxn modelId="{284DA96B-5807-4679-B1CC-5D1B64BC3BF4}" type="presParOf" srcId="{700938DD-F76A-4D50-868F-4C8D87440D46}" destId="{0DE9D098-EABA-4129-B6ED-CF18B57CCAA1}" srcOrd="9" destOrd="0" presId="urn:microsoft.com/office/officeart/2017/3/layout/DropPinTimeline"/>
    <dgm:cxn modelId="{CBB06C0C-CB8A-4C8D-98CF-7428D578500A}" type="presParOf" srcId="{700938DD-F76A-4D50-868F-4C8D87440D46}" destId="{77CCF7C9-8154-44D5-B23C-DB9B0FD7DCA5}" srcOrd="10" destOrd="0" presId="urn:microsoft.com/office/officeart/2017/3/layout/DropPinTimeline"/>
    <dgm:cxn modelId="{9F210A0A-5469-45FE-BC6D-58FF4EDF0632}" type="presParOf" srcId="{77CCF7C9-8154-44D5-B23C-DB9B0FD7DCA5}" destId="{92095B8D-3D85-4FD4-9F2B-78BAF6768072}" srcOrd="0" destOrd="0" presId="urn:microsoft.com/office/officeart/2017/3/layout/DropPinTimeline"/>
    <dgm:cxn modelId="{D1984A8D-B2F7-480F-B884-3BCEDB7F1994}" type="presParOf" srcId="{77CCF7C9-8154-44D5-B23C-DB9B0FD7DCA5}" destId="{B43E8A74-4268-4ACF-BECA-CAF50CCFB602}" srcOrd="1" destOrd="0" presId="urn:microsoft.com/office/officeart/2017/3/layout/DropPinTimeline"/>
    <dgm:cxn modelId="{B5021546-6903-4E31-BB1F-546016612246}" type="presParOf" srcId="{B43E8A74-4268-4ACF-BECA-CAF50CCFB602}" destId="{07518C91-B2D0-4903-A372-7F6DED0409BC}" srcOrd="0" destOrd="0" presId="urn:microsoft.com/office/officeart/2017/3/layout/DropPinTimeline"/>
    <dgm:cxn modelId="{63CC4C38-9297-4EC0-AE60-6031C4526FB0}" type="presParOf" srcId="{B43E8A74-4268-4ACF-BECA-CAF50CCFB602}" destId="{2737BDA6-CDB5-4F9A-A91D-CDEA90DBE6A4}" srcOrd="1" destOrd="0" presId="urn:microsoft.com/office/officeart/2017/3/layout/DropPinTimeline"/>
    <dgm:cxn modelId="{7AB6519D-ACCC-43B6-9AB5-A58A149BC565}" type="presParOf" srcId="{77CCF7C9-8154-44D5-B23C-DB9B0FD7DCA5}" destId="{A699EEB1-3540-4867-99BC-B957BFEEBA38}" srcOrd="2" destOrd="0" presId="urn:microsoft.com/office/officeart/2017/3/layout/DropPinTimeline"/>
    <dgm:cxn modelId="{433485FA-68DE-4F2B-BE61-5379F0C7A636}" type="presParOf" srcId="{77CCF7C9-8154-44D5-B23C-DB9B0FD7DCA5}" destId="{EA538D56-5C65-43EA-81D0-CD1E5CBC9F59}" srcOrd="3" destOrd="0" presId="urn:microsoft.com/office/officeart/2017/3/layout/DropPinTimeline"/>
    <dgm:cxn modelId="{DF61BF66-0D3B-450F-9A33-E1D4092CDCD7}" type="presParOf" srcId="{77CCF7C9-8154-44D5-B23C-DB9B0FD7DCA5}" destId="{ECA352F1-FDE4-445A-939C-CF4C3A4444A0}" srcOrd="4" destOrd="0" presId="urn:microsoft.com/office/officeart/2017/3/layout/DropPinTimeline"/>
    <dgm:cxn modelId="{59A720B0-DE26-42FC-B8DB-52952F747C8B}" type="presParOf" srcId="{77CCF7C9-8154-44D5-B23C-DB9B0FD7DCA5}" destId="{24E1B9BB-F421-479A-91FF-8F38B437BE14}" srcOrd="5" destOrd="0" presId="urn:microsoft.com/office/officeart/2017/3/layout/DropPinTimeline"/>
    <dgm:cxn modelId="{F7DC5318-540E-48B2-B1D8-72641FE0B6AB}" type="presParOf" srcId="{700938DD-F76A-4D50-868F-4C8D87440D46}" destId="{533B7DB3-9B62-4EC9-9116-35F5C6964E06}" srcOrd="11" destOrd="0" presId="urn:microsoft.com/office/officeart/2017/3/layout/DropPinTimeline"/>
    <dgm:cxn modelId="{142A29A9-CBEB-4E8C-875E-1E981AD9F844}" type="presParOf" srcId="{700938DD-F76A-4D50-868F-4C8D87440D46}" destId="{EE5E0515-15F7-43D7-93FD-0AF89C971BD9}" srcOrd="12" destOrd="0" presId="urn:microsoft.com/office/officeart/2017/3/layout/DropPinTimeline"/>
    <dgm:cxn modelId="{EA3F238A-EBA0-460D-B384-24A51BAFC227}" type="presParOf" srcId="{EE5E0515-15F7-43D7-93FD-0AF89C971BD9}" destId="{05EB9770-2809-4C3B-9E53-5C53C82F25D8}" srcOrd="0" destOrd="0" presId="urn:microsoft.com/office/officeart/2017/3/layout/DropPinTimeline"/>
    <dgm:cxn modelId="{A943A846-A03B-451F-9649-FBD4D40DBAE5}" type="presParOf" srcId="{EE5E0515-15F7-43D7-93FD-0AF89C971BD9}" destId="{A8B1F634-B2B0-4AFA-9188-ED9AD5A26CEB}" srcOrd="1" destOrd="0" presId="urn:microsoft.com/office/officeart/2017/3/layout/DropPinTimeline"/>
    <dgm:cxn modelId="{E1030E5F-6501-42B9-BA0D-E850253E8EA2}" type="presParOf" srcId="{A8B1F634-B2B0-4AFA-9188-ED9AD5A26CEB}" destId="{B5AC1D3A-1AFE-48F0-9740-7F7DEAE125D6}" srcOrd="0" destOrd="0" presId="urn:microsoft.com/office/officeart/2017/3/layout/DropPinTimeline"/>
    <dgm:cxn modelId="{C3D4D892-FE00-4169-B38E-B2A7DD67C06C}" type="presParOf" srcId="{A8B1F634-B2B0-4AFA-9188-ED9AD5A26CEB}" destId="{A8B7CFA5-DD90-474A-A36B-395831F4D63F}" srcOrd="1" destOrd="0" presId="urn:microsoft.com/office/officeart/2017/3/layout/DropPinTimeline"/>
    <dgm:cxn modelId="{5AAA3EF2-8330-416C-892A-286D4C50B5CC}" type="presParOf" srcId="{EE5E0515-15F7-43D7-93FD-0AF89C971BD9}" destId="{27C5D1BF-8375-4F2F-8F69-62C5DD498D86}" srcOrd="2" destOrd="0" presId="urn:microsoft.com/office/officeart/2017/3/layout/DropPinTimeline"/>
    <dgm:cxn modelId="{D89785A1-6A84-4373-916A-2ADB28F8ABA0}" type="presParOf" srcId="{EE5E0515-15F7-43D7-93FD-0AF89C971BD9}" destId="{733C4DBA-1274-416A-BCC8-352957253BAF}" srcOrd="3" destOrd="0" presId="urn:microsoft.com/office/officeart/2017/3/layout/DropPinTimeline"/>
    <dgm:cxn modelId="{6B9202AE-D2A1-4614-BD63-7DA8B04F8CA1}" type="presParOf" srcId="{EE5E0515-15F7-43D7-93FD-0AF89C971BD9}" destId="{9DF81F3D-7400-484B-BB6C-DB4BE4FA9774}" srcOrd="4" destOrd="0" presId="urn:microsoft.com/office/officeart/2017/3/layout/DropPinTimeline"/>
    <dgm:cxn modelId="{F40236B4-2451-436C-AF36-771422F91DED}" type="presParOf" srcId="{EE5E0515-15F7-43D7-93FD-0AF89C971BD9}" destId="{D5B6C68E-E469-4661-AD1A-9C848B07625A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948FD1-18A7-45C2-A481-DD5E0A807A1E}">
      <dsp:nvSpPr>
        <dsp:cNvPr id="0" name=""/>
        <dsp:cNvSpPr/>
      </dsp:nvSpPr>
      <dsp:spPr>
        <a:xfrm>
          <a:off x="0" y="2075656"/>
          <a:ext cx="11396134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7E3E17-B58C-41D1-8499-C06998BF2A76}">
      <dsp:nvSpPr>
        <dsp:cNvPr id="0" name=""/>
        <dsp:cNvSpPr/>
      </dsp:nvSpPr>
      <dsp:spPr>
        <a:xfrm rot="8100000">
          <a:off x="63921" y="478357"/>
          <a:ext cx="305283" cy="305283"/>
        </a:xfrm>
        <a:prstGeom prst="teardrop">
          <a:avLst>
            <a:gd name="adj" fmla="val 11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6C4663-7C4C-4A05-9B8E-FBE765EE6C51}">
      <dsp:nvSpPr>
        <dsp:cNvPr id="0" name=""/>
        <dsp:cNvSpPr/>
      </dsp:nvSpPr>
      <dsp:spPr>
        <a:xfrm>
          <a:off x="97835" y="512271"/>
          <a:ext cx="237455" cy="23745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68A97B-124A-45A1-8381-E3227BD85FE8}">
      <dsp:nvSpPr>
        <dsp:cNvPr id="0" name=""/>
        <dsp:cNvSpPr/>
      </dsp:nvSpPr>
      <dsp:spPr>
        <a:xfrm>
          <a:off x="432431" y="846867"/>
          <a:ext cx="2370471" cy="1228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1600" rIns="101600" bIns="1524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pple Braille"/>
            </a:rPr>
            <a:t>Baseline data collection begins</a:t>
          </a:r>
        </a:p>
      </dsp:txBody>
      <dsp:txXfrm>
        <a:off x="432431" y="846867"/>
        <a:ext cx="2370471" cy="1228788"/>
      </dsp:txXfrm>
    </dsp:sp>
    <dsp:sp modelId="{8ACCE123-C989-46C1-B7FD-FA50ABEC947C}">
      <dsp:nvSpPr>
        <dsp:cNvPr id="0" name=""/>
        <dsp:cNvSpPr/>
      </dsp:nvSpPr>
      <dsp:spPr>
        <a:xfrm>
          <a:off x="432431" y="415131"/>
          <a:ext cx="2370471" cy="431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>
              <a:latin typeface="Apple Braille"/>
            </a:rPr>
            <a:t>Feb - Mar 2021</a:t>
          </a:r>
        </a:p>
      </dsp:txBody>
      <dsp:txXfrm>
        <a:off x="432431" y="415131"/>
        <a:ext cx="2370471" cy="431736"/>
      </dsp:txXfrm>
    </dsp:sp>
    <dsp:sp modelId="{6B04496D-97D5-4C4A-A362-7B46786429CD}">
      <dsp:nvSpPr>
        <dsp:cNvPr id="0" name=""/>
        <dsp:cNvSpPr/>
      </dsp:nvSpPr>
      <dsp:spPr>
        <a:xfrm>
          <a:off x="216563" y="846867"/>
          <a:ext cx="0" cy="1228788"/>
        </a:xfrm>
        <a:prstGeom prst="line">
          <a:avLst/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8F01CB-479C-41E3-8900-7314A786B78A}">
      <dsp:nvSpPr>
        <dsp:cNvPr id="0" name=""/>
        <dsp:cNvSpPr/>
      </dsp:nvSpPr>
      <dsp:spPr>
        <a:xfrm>
          <a:off x="177707" y="2036799"/>
          <a:ext cx="77712" cy="7771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4579F9-026B-48AE-A6CF-911AC4DA134A}">
      <dsp:nvSpPr>
        <dsp:cNvPr id="0" name=""/>
        <dsp:cNvSpPr/>
      </dsp:nvSpPr>
      <dsp:spPr>
        <a:xfrm rot="18900000">
          <a:off x="1487047" y="3367670"/>
          <a:ext cx="305283" cy="305283"/>
        </a:xfrm>
        <a:prstGeom prst="teardrop">
          <a:avLst>
            <a:gd name="adj" fmla="val 115000"/>
          </a:avLst>
        </a:prstGeom>
        <a:solidFill>
          <a:schemeClr val="accent5">
            <a:hueOff val="1001784"/>
            <a:satOff val="-4397"/>
            <a:lumOff val="1307"/>
            <a:alphaOff val="0"/>
          </a:schemeClr>
        </a:solidFill>
        <a:ln w="12700" cap="flat" cmpd="sng" algn="ctr">
          <a:solidFill>
            <a:schemeClr val="accent5">
              <a:hueOff val="1001784"/>
              <a:satOff val="-4397"/>
              <a:lumOff val="13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F66197-6C48-45AF-BAAB-2D8BE1C9A9BC}">
      <dsp:nvSpPr>
        <dsp:cNvPr id="0" name=""/>
        <dsp:cNvSpPr/>
      </dsp:nvSpPr>
      <dsp:spPr>
        <a:xfrm>
          <a:off x="1520961" y="3401585"/>
          <a:ext cx="237455" cy="23745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AC1B5F-7FCA-4765-AF5D-DD5BC6F6B2AA}">
      <dsp:nvSpPr>
        <dsp:cNvPr id="0" name=""/>
        <dsp:cNvSpPr/>
      </dsp:nvSpPr>
      <dsp:spPr>
        <a:xfrm>
          <a:off x="1855557" y="2075656"/>
          <a:ext cx="2370471" cy="1228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2400" rIns="0" bIns="10160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pple Braille"/>
            </a:rPr>
            <a:t>Initiate site training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pple Braille"/>
            </a:rPr>
            <a:t>Initiate monthly phone calls</a:t>
          </a:r>
        </a:p>
      </dsp:txBody>
      <dsp:txXfrm>
        <a:off x="1855557" y="2075656"/>
        <a:ext cx="2370471" cy="1228788"/>
      </dsp:txXfrm>
    </dsp:sp>
    <dsp:sp modelId="{70F61D89-6BB6-4218-9167-C918FE0DE744}">
      <dsp:nvSpPr>
        <dsp:cNvPr id="0" name=""/>
        <dsp:cNvSpPr/>
      </dsp:nvSpPr>
      <dsp:spPr>
        <a:xfrm>
          <a:off x="1855557" y="3304444"/>
          <a:ext cx="2370471" cy="431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>
              <a:latin typeface="Apple Braille"/>
            </a:rPr>
            <a:t>Mar - May 2021</a:t>
          </a:r>
        </a:p>
      </dsp:txBody>
      <dsp:txXfrm>
        <a:off x="1855557" y="3304444"/>
        <a:ext cx="2370471" cy="431736"/>
      </dsp:txXfrm>
    </dsp:sp>
    <dsp:sp modelId="{AD7225F6-4D24-4251-9B85-9788DA7BA9E8}">
      <dsp:nvSpPr>
        <dsp:cNvPr id="0" name=""/>
        <dsp:cNvSpPr/>
      </dsp:nvSpPr>
      <dsp:spPr>
        <a:xfrm>
          <a:off x="1639689" y="2075656"/>
          <a:ext cx="0" cy="1228788"/>
        </a:xfrm>
        <a:prstGeom prst="line">
          <a:avLst/>
        </a:prstGeom>
        <a:noFill/>
        <a:ln w="12700" cap="flat" cmpd="sng" algn="ctr">
          <a:solidFill>
            <a:schemeClr val="accent5">
              <a:hueOff val="1001784"/>
              <a:satOff val="-4397"/>
              <a:lumOff val="1307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2928D1-331D-4A9F-A1F9-2C95098F0786}">
      <dsp:nvSpPr>
        <dsp:cNvPr id="0" name=""/>
        <dsp:cNvSpPr/>
      </dsp:nvSpPr>
      <dsp:spPr>
        <a:xfrm>
          <a:off x="1600832" y="2036799"/>
          <a:ext cx="77712" cy="77712"/>
        </a:xfrm>
        <a:prstGeom prst="ellipse">
          <a:avLst/>
        </a:prstGeom>
        <a:solidFill>
          <a:schemeClr val="accent5">
            <a:hueOff val="1001784"/>
            <a:satOff val="-4397"/>
            <a:lumOff val="1307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E32D6A-4F15-4BD8-8A04-E92DEB66879A}">
      <dsp:nvSpPr>
        <dsp:cNvPr id="0" name=""/>
        <dsp:cNvSpPr/>
      </dsp:nvSpPr>
      <dsp:spPr>
        <a:xfrm rot="8100000">
          <a:off x="2910172" y="478357"/>
          <a:ext cx="305283" cy="305283"/>
        </a:xfrm>
        <a:prstGeom prst="teardrop">
          <a:avLst>
            <a:gd name="adj" fmla="val 115000"/>
          </a:avLst>
        </a:prstGeom>
        <a:solidFill>
          <a:srgbClr val="9B69BC"/>
        </a:solidFill>
        <a:ln w="12700" cap="flat" cmpd="sng" algn="ctr">
          <a:solidFill>
            <a:srgbClr val="864DA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143EFB-B190-4E5C-A5AE-C4FBCD50B752}">
      <dsp:nvSpPr>
        <dsp:cNvPr id="0" name=""/>
        <dsp:cNvSpPr/>
      </dsp:nvSpPr>
      <dsp:spPr>
        <a:xfrm>
          <a:off x="2944087" y="512271"/>
          <a:ext cx="237455" cy="23745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AD0447-C579-42AF-9CEF-D4C617799519}">
      <dsp:nvSpPr>
        <dsp:cNvPr id="0" name=""/>
        <dsp:cNvSpPr/>
      </dsp:nvSpPr>
      <dsp:spPr>
        <a:xfrm>
          <a:off x="3278683" y="846867"/>
          <a:ext cx="2370471" cy="1228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1600" rIns="101600" bIns="1524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pple Braille"/>
            </a:rPr>
            <a:t>Complete site training</a:t>
          </a:r>
        </a:p>
      </dsp:txBody>
      <dsp:txXfrm>
        <a:off x="3278683" y="846867"/>
        <a:ext cx="2370471" cy="1228788"/>
      </dsp:txXfrm>
    </dsp:sp>
    <dsp:sp modelId="{AB197FB0-0F12-4A59-9F3F-1C31859ED54E}">
      <dsp:nvSpPr>
        <dsp:cNvPr id="0" name=""/>
        <dsp:cNvSpPr/>
      </dsp:nvSpPr>
      <dsp:spPr>
        <a:xfrm>
          <a:off x="3278683" y="415131"/>
          <a:ext cx="2370471" cy="431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>
              <a:latin typeface="Apple Braille"/>
            </a:rPr>
            <a:t>May - Aug 2021</a:t>
          </a:r>
        </a:p>
      </dsp:txBody>
      <dsp:txXfrm>
        <a:off x="3278683" y="415131"/>
        <a:ext cx="2370471" cy="431736"/>
      </dsp:txXfrm>
    </dsp:sp>
    <dsp:sp modelId="{838DE1A9-11F3-4AAE-80B5-CEC31C2EBA92}">
      <dsp:nvSpPr>
        <dsp:cNvPr id="0" name=""/>
        <dsp:cNvSpPr/>
      </dsp:nvSpPr>
      <dsp:spPr>
        <a:xfrm>
          <a:off x="3062814" y="846867"/>
          <a:ext cx="0" cy="1228788"/>
        </a:xfrm>
        <a:prstGeom prst="line">
          <a:avLst/>
        </a:prstGeom>
        <a:noFill/>
        <a:ln w="12700" cap="flat" cmpd="sng" algn="ctr">
          <a:solidFill>
            <a:schemeClr val="accent5">
              <a:hueOff val="2003568"/>
              <a:satOff val="-8793"/>
              <a:lumOff val="2614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F58FA4-B1A2-4296-A653-65832C552FA6}">
      <dsp:nvSpPr>
        <dsp:cNvPr id="0" name=""/>
        <dsp:cNvSpPr/>
      </dsp:nvSpPr>
      <dsp:spPr>
        <a:xfrm>
          <a:off x="3023958" y="2036799"/>
          <a:ext cx="77712" cy="77712"/>
        </a:xfrm>
        <a:prstGeom prst="ellipse">
          <a:avLst/>
        </a:prstGeom>
        <a:solidFill>
          <a:schemeClr val="accent5">
            <a:hueOff val="2003568"/>
            <a:satOff val="-8793"/>
            <a:lumOff val="2614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7B6860-6C29-4C93-8B53-A1443FBFD924}">
      <dsp:nvSpPr>
        <dsp:cNvPr id="0" name=""/>
        <dsp:cNvSpPr/>
      </dsp:nvSpPr>
      <dsp:spPr>
        <a:xfrm rot="18900000">
          <a:off x="4292581" y="3373451"/>
          <a:ext cx="305283" cy="305283"/>
        </a:xfrm>
        <a:prstGeom prst="teardrop">
          <a:avLst>
            <a:gd name="adj" fmla="val 115000"/>
          </a:avLst>
        </a:prstGeom>
        <a:solidFill>
          <a:schemeClr val="accent5">
            <a:hueOff val="3005351"/>
            <a:satOff val="-13190"/>
            <a:lumOff val="3921"/>
            <a:alphaOff val="0"/>
          </a:schemeClr>
        </a:solidFill>
        <a:ln w="12700" cap="flat" cmpd="sng" algn="ctr">
          <a:solidFill>
            <a:schemeClr val="accent5">
              <a:hueOff val="3005351"/>
              <a:satOff val="-13190"/>
              <a:lumOff val="392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BB4EC8-1530-4A54-A2A3-DD9B2823FACC}">
      <dsp:nvSpPr>
        <dsp:cNvPr id="0" name=""/>
        <dsp:cNvSpPr/>
      </dsp:nvSpPr>
      <dsp:spPr>
        <a:xfrm>
          <a:off x="4326496" y="3407366"/>
          <a:ext cx="237455" cy="23745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4B02D3-1CDF-4469-B4C7-38635369252C}">
      <dsp:nvSpPr>
        <dsp:cNvPr id="0" name=""/>
        <dsp:cNvSpPr/>
      </dsp:nvSpPr>
      <dsp:spPr>
        <a:xfrm>
          <a:off x="4660064" y="2081436"/>
          <a:ext cx="2370471" cy="1228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2400" rIns="0" bIns="10160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pple Braille"/>
            </a:rPr>
            <a:t>Initiate 18-month implementation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pple Braille"/>
            </a:rPr>
            <a:t>Begin providing monthly feedback reports</a:t>
          </a:r>
        </a:p>
      </dsp:txBody>
      <dsp:txXfrm>
        <a:off x="4660064" y="2081436"/>
        <a:ext cx="2370471" cy="1228788"/>
      </dsp:txXfrm>
    </dsp:sp>
    <dsp:sp modelId="{68394D26-8440-41C4-AC42-3F023E27A06C}">
      <dsp:nvSpPr>
        <dsp:cNvPr id="0" name=""/>
        <dsp:cNvSpPr/>
      </dsp:nvSpPr>
      <dsp:spPr>
        <a:xfrm>
          <a:off x="4660064" y="3310225"/>
          <a:ext cx="2370471" cy="431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>
              <a:latin typeface="Apple Braille"/>
            </a:rPr>
            <a:t>Jun 2021 - Feb 2022 </a:t>
          </a:r>
        </a:p>
      </dsp:txBody>
      <dsp:txXfrm>
        <a:off x="4660064" y="3310225"/>
        <a:ext cx="2370471" cy="431736"/>
      </dsp:txXfrm>
    </dsp:sp>
    <dsp:sp modelId="{31D18754-3FB0-480E-B467-70CFFAB18868}">
      <dsp:nvSpPr>
        <dsp:cNvPr id="0" name=""/>
        <dsp:cNvSpPr/>
      </dsp:nvSpPr>
      <dsp:spPr>
        <a:xfrm>
          <a:off x="4429060" y="2075656"/>
          <a:ext cx="0" cy="1228788"/>
        </a:xfrm>
        <a:prstGeom prst="line">
          <a:avLst/>
        </a:prstGeom>
        <a:noFill/>
        <a:ln w="12700" cap="flat" cmpd="sng" algn="ctr">
          <a:solidFill>
            <a:schemeClr val="accent5">
              <a:hueOff val="3005351"/>
              <a:satOff val="-13190"/>
              <a:lumOff val="3921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82ED51-DF7B-418B-AED9-24BC8B93AFC5}">
      <dsp:nvSpPr>
        <dsp:cNvPr id="0" name=""/>
        <dsp:cNvSpPr/>
      </dsp:nvSpPr>
      <dsp:spPr>
        <a:xfrm>
          <a:off x="4390204" y="2036799"/>
          <a:ext cx="77712" cy="77712"/>
        </a:xfrm>
        <a:prstGeom prst="ellipse">
          <a:avLst/>
        </a:prstGeom>
        <a:solidFill>
          <a:schemeClr val="accent5">
            <a:hueOff val="3005351"/>
            <a:satOff val="-13190"/>
            <a:lumOff val="3921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98CBEA-4C17-4A96-9670-E14F274BC309}">
      <dsp:nvSpPr>
        <dsp:cNvPr id="0" name=""/>
        <dsp:cNvSpPr/>
      </dsp:nvSpPr>
      <dsp:spPr>
        <a:xfrm rot="8100000">
          <a:off x="5756424" y="478357"/>
          <a:ext cx="305283" cy="305283"/>
        </a:xfrm>
        <a:prstGeom prst="teardrop">
          <a:avLst>
            <a:gd name="adj" fmla="val 115000"/>
          </a:avLst>
        </a:prstGeom>
        <a:solidFill>
          <a:schemeClr val="accent5">
            <a:hueOff val="4007135"/>
            <a:satOff val="-17587"/>
            <a:lumOff val="5229"/>
            <a:alphaOff val="0"/>
          </a:schemeClr>
        </a:solidFill>
        <a:ln w="12700" cap="flat" cmpd="sng" algn="ctr">
          <a:solidFill>
            <a:schemeClr val="accent5">
              <a:hueOff val="4007135"/>
              <a:satOff val="-17587"/>
              <a:lumOff val="522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AF6538-A283-4F1B-8A46-58D31863A555}">
      <dsp:nvSpPr>
        <dsp:cNvPr id="0" name=""/>
        <dsp:cNvSpPr/>
      </dsp:nvSpPr>
      <dsp:spPr>
        <a:xfrm>
          <a:off x="5790338" y="512271"/>
          <a:ext cx="237455" cy="23745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99B51D-C1EA-4D3E-B50E-BDC51632BBFA}">
      <dsp:nvSpPr>
        <dsp:cNvPr id="0" name=""/>
        <dsp:cNvSpPr/>
      </dsp:nvSpPr>
      <dsp:spPr>
        <a:xfrm>
          <a:off x="6124934" y="846867"/>
          <a:ext cx="2370471" cy="1228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1600" rIns="101600" bIns="1524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pple Braille"/>
            </a:rPr>
            <a:t>Reach</a:t>
          </a:r>
          <a:r>
            <a:rPr lang="en-US" sz="1600" kern="1200" baseline="0" dirty="0">
              <a:latin typeface="Apple Braille"/>
            </a:rPr>
            <a:t> 33% of eligible families</a:t>
          </a:r>
          <a:endParaRPr lang="en-US" sz="1600" kern="1200" dirty="0">
            <a:latin typeface="Apple Braille"/>
          </a:endParaRPr>
        </a:p>
      </dsp:txBody>
      <dsp:txXfrm>
        <a:off x="6124934" y="846867"/>
        <a:ext cx="2370471" cy="1228788"/>
      </dsp:txXfrm>
    </dsp:sp>
    <dsp:sp modelId="{3CECF23A-E6F6-46C6-907D-BB154266792C}">
      <dsp:nvSpPr>
        <dsp:cNvPr id="0" name=""/>
        <dsp:cNvSpPr/>
      </dsp:nvSpPr>
      <dsp:spPr>
        <a:xfrm>
          <a:off x="6124934" y="415131"/>
          <a:ext cx="2370471" cy="431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>
              <a:latin typeface="Apple Braille"/>
            </a:rPr>
            <a:t>Feb - Aug 2022</a:t>
          </a:r>
        </a:p>
      </dsp:txBody>
      <dsp:txXfrm>
        <a:off x="6124934" y="415131"/>
        <a:ext cx="2370471" cy="431736"/>
      </dsp:txXfrm>
    </dsp:sp>
    <dsp:sp modelId="{4B37F2D2-9961-40C5-BAC9-D2269F0B19F6}">
      <dsp:nvSpPr>
        <dsp:cNvPr id="0" name=""/>
        <dsp:cNvSpPr/>
      </dsp:nvSpPr>
      <dsp:spPr>
        <a:xfrm>
          <a:off x="5909066" y="846867"/>
          <a:ext cx="0" cy="1228788"/>
        </a:xfrm>
        <a:prstGeom prst="line">
          <a:avLst/>
        </a:prstGeom>
        <a:noFill/>
        <a:ln w="12700" cap="flat" cmpd="sng" algn="ctr">
          <a:solidFill>
            <a:schemeClr val="accent5">
              <a:hueOff val="4007135"/>
              <a:satOff val="-17587"/>
              <a:lumOff val="5229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2833B4-9465-41AF-82D4-44B62729B815}">
      <dsp:nvSpPr>
        <dsp:cNvPr id="0" name=""/>
        <dsp:cNvSpPr/>
      </dsp:nvSpPr>
      <dsp:spPr>
        <a:xfrm>
          <a:off x="5870210" y="2036799"/>
          <a:ext cx="77712" cy="77712"/>
        </a:xfrm>
        <a:prstGeom prst="ellipse">
          <a:avLst/>
        </a:prstGeom>
        <a:solidFill>
          <a:schemeClr val="accent5">
            <a:hueOff val="4007135"/>
            <a:satOff val="-17587"/>
            <a:lumOff val="5229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518C91-B2D0-4903-A372-7F6DED0409BC}">
      <dsp:nvSpPr>
        <dsp:cNvPr id="0" name=""/>
        <dsp:cNvSpPr/>
      </dsp:nvSpPr>
      <dsp:spPr>
        <a:xfrm rot="18900000">
          <a:off x="7179550" y="3367670"/>
          <a:ext cx="305283" cy="305283"/>
        </a:xfrm>
        <a:prstGeom prst="teardrop">
          <a:avLst>
            <a:gd name="adj" fmla="val 115000"/>
          </a:avLst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tx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37BDA6-CDB5-4F9A-A91D-CDEA90DBE6A4}">
      <dsp:nvSpPr>
        <dsp:cNvPr id="0" name=""/>
        <dsp:cNvSpPr/>
      </dsp:nvSpPr>
      <dsp:spPr>
        <a:xfrm>
          <a:off x="7213464" y="3401585"/>
          <a:ext cx="237455" cy="23745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99EEB1-3540-4867-99BC-B957BFEEBA38}">
      <dsp:nvSpPr>
        <dsp:cNvPr id="0" name=""/>
        <dsp:cNvSpPr/>
      </dsp:nvSpPr>
      <dsp:spPr>
        <a:xfrm>
          <a:off x="7548060" y="2075656"/>
          <a:ext cx="2370471" cy="1228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2400" rIns="0" bIns="10160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pple Braille"/>
            </a:rPr>
            <a:t>Reach 66% of eligible families</a:t>
          </a:r>
        </a:p>
      </dsp:txBody>
      <dsp:txXfrm>
        <a:off x="7548060" y="2075656"/>
        <a:ext cx="2370471" cy="1228788"/>
      </dsp:txXfrm>
    </dsp:sp>
    <dsp:sp modelId="{EA538D56-5C65-43EA-81D0-CD1E5CBC9F59}">
      <dsp:nvSpPr>
        <dsp:cNvPr id="0" name=""/>
        <dsp:cNvSpPr/>
      </dsp:nvSpPr>
      <dsp:spPr>
        <a:xfrm>
          <a:off x="7548060" y="3304444"/>
          <a:ext cx="2370471" cy="431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>
              <a:latin typeface="Apple Braille"/>
            </a:rPr>
            <a:t>Aug 2022 - Feb 2023</a:t>
          </a:r>
        </a:p>
      </dsp:txBody>
      <dsp:txXfrm>
        <a:off x="7548060" y="3304444"/>
        <a:ext cx="2370471" cy="431736"/>
      </dsp:txXfrm>
    </dsp:sp>
    <dsp:sp modelId="{ECA352F1-FDE4-445A-939C-CF4C3A4444A0}">
      <dsp:nvSpPr>
        <dsp:cNvPr id="0" name=""/>
        <dsp:cNvSpPr/>
      </dsp:nvSpPr>
      <dsp:spPr>
        <a:xfrm>
          <a:off x="7332192" y="2075656"/>
          <a:ext cx="0" cy="1228788"/>
        </a:xfrm>
        <a:prstGeom prst="line">
          <a:avLst/>
        </a:prstGeom>
        <a:noFill/>
        <a:ln w="12700" cap="flat" cmpd="sng" algn="ctr">
          <a:solidFill>
            <a:schemeClr val="accent5">
              <a:hueOff val="5008919"/>
              <a:satOff val="-21983"/>
              <a:lumOff val="6536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095B8D-3D85-4FD4-9F2B-78BAF6768072}">
      <dsp:nvSpPr>
        <dsp:cNvPr id="0" name=""/>
        <dsp:cNvSpPr/>
      </dsp:nvSpPr>
      <dsp:spPr>
        <a:xfrm>
          <a:off x="7293335" y="2036799"/>
          <a:ext cx="77712" cy="77712"/>
        </a:xfrm>
        <a:prstGeom prst="ellipse">
          <a:avLst/>
        </a:prstGeom>
        <a:solidFill>
          <a:schemeClr val="accent5">
            <a:hueOff val="5008919"/>
            <a:satOff val="-21983"/>
            <a:lumOff val="6536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AC1D3A-1AFE-48F0-9740-7F7DEAE125D6}">
      <dsp:nvSpPr>
        <dsp:cNvPr id="0" name=""/>
        <dsp:cNvSpPr/>
      </dsp:nvSpPr>
      <dsp:spPr>
        <a:xfrm rot="8100000">
          <a:off x="8602675" y="478357"/>
          <a:ext cx="305283" cy="305283"/>
        </a:xfrm>
        <a:prstGeom prst="teardrop">
          <a:avLst>
            <a:gd name="adj" fmla="val 115000"/>
          </a:avLst>
        </a:prstGeom>
        <a:solidFill>
          <a:schemeClr val="accent3"/>
        </a:solidFill>
        <a:ln w="12700" cap="flat" cmpd="sng" algn="ctr">
          <a:solidFill>
            <a:schemeClr val="accent3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B7CFA5-DD90-474A-A36B-395831F4D63F}">
      <dsp:nvSpPr>
        <dsp:cNvPr id="0" name=""/>
        <dsp:cNvSpPr/>
      </dsp:nvSpPr>
      <dsp:spPr>
        <a:xfrm>
          <a:off x="8636590" y="512271"/>
          <a:ext cx="237455" cy="23745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C5D1BF-8375-4F2F-8F69-62C5DD498D86}">
      <dsp:nvSpPr>
        <dsp:cNvPr id="0" name=""/>
        <dsp:cNvSpPr/>
      </dsp:nvSpPr>
      <dsp:spPr>
        <a:xfrm>
          <a:off x="8971186" y="846867"/>
          <a:ext cx="2370471" cy="1228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1600" rIns="101600" bIns="1524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pple Braille"/>
            </a:rPr>
            <a:t>Reach 100% of eligible families</a:t>
          </a:r>
        </a:p>
      </dsp:txBody>
      <dsp:txXfrm>
        <a:off x="8971186" y="846867"/>
        <a:ext cx="2370471" cy="1228788"/>
      </dsp:txXfrm>
    </dsp:sp>
    <dsp:sp modelId="{733C4DBA-1274-416A-BCC8-352957253BAF}">
      <dsp:nvSpPr>
        <dsp:cNvPr id="0" name=""/>
        <dsp:cNvSpPr/>
      </dsp:nvSpPr>
      <dsp:spPr>
        <a:xfrm>
          <a:off x="8971186" y="415131"/>
          <a:ext cx="2370471" cy="431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>
              <a:latin typeface="Apple Braille"/>
            </a:rPr>
            <a:t>Feb - Aug 2023</a:t>
          </a:r>
        </a:p>
      </dsp:txBody>
      <dsp:txXfrm>
        <a:off x="8971186" y="415131"/>
        <a:ext cx="2370471" cy="431736"/>
      </dsp:txXfrm>
    </dsp:sp>
    <dsp:sp modelId="{9DF81F3D-7400-484B-BB6C-DB4BE4FA9774}">
      <dsp:nvSpPr>
        <dsp:cNvPr id="0" name=""/>
        <dsp:cNvSpPr/>
      </dsp:nvSpPr>
      <dsp:spPr>
        <a:xfrm>
          <a:off x="8755317" y="846867"/>
          <a:ext cx="0" cy="1228788"/>
        </a:xfrm>
        <a:prstGeom prst="line">
          <a:avLst/>
        </a:prstGeom>
        <a:noFill/>
        <a:ln w="12700" cap="flat" cmpd="sng" algn="ctr">
          <a:solidFill>
            <a:schemeClr val="accent5">
              <a:hueOff val="6010703"/>
              <a:satOff val="-26380"/>
              <a:lumOff val="7843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EB9770-2809-4C3B-9E53-5C53C82F25D8}">
      <dsp:nvSpPr>
        <dsp:cNvPr id="0" name=""/>
        <dsp:cNvSpPr/>
      </dsp:nvSpPr>
      <dsp:spPr>
        <a:xfrm>
          <a:off x="8716461" y="2036799"/>
          <a:ext cx="77712" cy="77712"/>
        </a:xfrm>
        <a:prstGeom prst="ellipse">
          <a:avLst/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image" Target="../media/image8.png"/></Relationships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0.21792</cdr:x>
      <cdr:y>0.90266</cdr:y>
    </cdr:from>
    <cdr:to>
      <cdr:x>0.39967</cdr:x>
      <cdr:y>0.92727</cdr:y>
    </cdr:to>
    <cdr:sp macro="" textlink="">
      <cdr:nvSpPr>
        <cdr:cNvPr id="9" name="TextBox 18">
          <a:extLst xmlns:a="http://schemas.openxmlformats.org/drawingml/2006/main">
            <a:ext uri="{FF2B5EF4-FFF2-40B4-BE49-F238E27FC236}">
              <a16:creationId xmlns:a16="http://schemas.microsoft.com/office/drawing/2014/main" id="{E91E2A33-A560-4EAD-88C4-A9A77B8B4E4F}"/>
            </a:ext>
          </a:extLst>
        </cdr:cNvPr>
        <cdr:cNvSpPr txBox="1"/>
      </cdr:nvSpPr>
      <cdr:spPr>
        <a:xfrm xmlns:a="http://schemas.openxmlformats.org/drawingml/2006/main">
          <a:off x="2656895" y="5897229"/>
          <a:ext cx="2215895" cy="16076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 b="1" dirty="0">
              <a:solidFill>
                <a:sysClr val="windowText" lastClr="000000"/>
              </a:solidFill>
            </a:rPr>
            <a:t>Contract under</a:t>
          </a:r>
          <a:r>
            <a:rPr lang="en-US" sz="1100" b="1" baseline="0" dirty="0">
              <a:solidFill>
                <a:sysClr val="windowText" lastClr="000000"/>
              </a:solidFill>
            </a:rPr>
            <a:t> review at the site</a:t>
          </a:r>
          <a:endParaRPr lang="en-US" sz="1100" b="1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0.14228</cdr:x>
      <cdr:y>0.38017</cdr:y>
    </cdr:from>
    <cdr:to>
      <cdr:x>0.16415</cdr:x>
      <cdr:y>0.41996</cdr:y>
    </cdr:to>
    <cdr:pic>
      <cdr:nvPicPr>
        <cdr:cNvPr id="4" name="Graphic 7" descr="Checkbox Checked with solid fill">
          <a:extLst xmlns:a="http://schemas.openxmlformats.org/drawingml/2006/main">
            <a:ext uri="{FF2B5EF4-FFF2-40B4-BE49-F238E27FC236}">
              <a16:creationId xmlns:a16="http://schemas.microsoft.com/office/drawing/2014/main" id="{1DD9C7D9-D9D4-4C00-B429-3E8F37F6A289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  <a:ext uri="{96DAC541-7B7A-43D3-8B79-37D633B846F1}">
              <asvg:svgBlip xmlns:asvg="http://schemas.microsoft.com/office/drawing/2016/SVG/main" r:embed="rId2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734651" y="2548072"/>
          <a:ext cx="266700" cy="26670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0.10837</cdr:x>
      <cdr:y>0.47279</cdr:y>
    </cdr:from>
    <cdr:to>
      <cdr:x>0.13025</cdr:x>
      <cdr:y>0.51258</cdr:y>
    </cdr:to>
    <cdr:pic>
      <cdr:nvPicPr>
        <cdr:cNvPr id="5" name="Graphic 12" descr="Checkbox Checked with solid fill">
          <a:extLst xmlns:a="http://schemas.openxmlformats.org/drawingml/2006/main">
            <a:ext uri="{FF2B5EF4-FFF2-40B4-BE49-F238E27FC236}">
              <a16:creationId xmlns:a16="http://schemas.microsoft.com/office/drawing/2014/main" id="{6AE4BF56-367A-4171-B8A0-52FEAFBDA665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  <a:ext uri="{96DAC541-7B7A-43D3-8B79-37D633B846F1}">
              <asvg:svgBlip xmlns:asvg="http://schemas.microsoft.com/office/drawing/2016/SVG/main" r:embed="rId2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321253" y="3168856"/>
          <a:ext cx="266700" cy="26670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0.10955</cdr:x>
      <cdr:y>0.89807</cdr:y>
    </cdr:from>
    <cdr:to>
      <cdr:x>0.13091</cdr:x>
      <cdr:y>0.93786</cdr:y>
    </cdr:to>
    <cdr:pic>
      <cdr:nvPicPr>
        <cdr:cNvPr id="6" name="Graphic 13" descr="Checkbox Checked with solid fill">
          <a:extLst xmlns:a="http://schemas.openxmlformats.org/drawingml/2006/main">
            <a:ext uri="{FF2B5EF4-FFF2-40B4-BE49-F238E27FC236}">
              <a16:creationId xmlns:a16="http://schemas.microsoft.com/office/drawing/2014/main" id="{5CC4421C-E56C-4781-A11C-50449E18B266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  <a:ext uri="{96DAC541-7B7A-43D3-8B79-37D633B846F1}">
              <asvg:svgBlip xmlns:asvg="http://schemas.microsoft.com/office/drawing/2016/SVG/main" r:embed="rId2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335654" y="6019283"/>
          <a:ext cx="260350" cy="26670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0.11368</cdr:x>
      <cdr:y>0.42518</cdr:y>
    </cdr:from>
    <cdr:to>
      <cdr:x>0.13556</cdr:x>
      <cdr:y>0.46497</cdr:y>
    </cdr:to>
    <cdr:pic>
      <cdr:nvPicPr>
        <cdr:cNvPr id="7" name="Graphic 12" descr="Checkbox Checked with solid fill">
          <a:extLst xmlns:a="http://schemas.openxmlformats.org/drawingml/2006/main">
            <a:ext uri="{FF2B5EF4-FFF2-40B4-BE49-F238E27FC236}">
              <a16:creationId xmlns:a16="http://schemas.microsoft.com/office/drawing/2014/main" id="{CF709C9E-78AF-4436-9F83-C90996A89B70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  <a:ext uri="{96DAC541-7B7A-43D3-8B79-37D633B846F1}">
              <asvg:svgBlip xmlns:asvg="http://schemas.microsoft.com/office/drawing/2016/SVG/main" r:embed="rId2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385937" y="2849792"/>
          <a:ext cx="266761" cy="266692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0.88645</cdr:x>
      <cdr:y>0.01847</cdr:y>
    </cdr:from>
    <cdr:to>
      <cdr:x>0.97256</cdr:x>
      <cdr:y>0.12826</cdr:y>
    </cdr:to>
    <cdr:sp macro="" textlink="">
      <cdr:nvSpPr>
        <cdr:cNvPr id="2" name="Arrow: Down 1">
          <a:extLst xmlns:a="http://schemas.openxmlformats.org/drawingml/2006/main">
            <a:ext uri="{FF2B5EF4-FFF2-40B4-BE49-F238E27FC236}">
              <a16:creationId xmlns:a16="http://schemas.microsoft.com/office/drawing/2014/main" id="{1A1D10D7-E623-4C49-BB34-D8CADAF9953B}"/>
            </a:ext>
          </a:extLst>
        </cdr:cNvPr>
        <cdr:cNvSpPr/>
      </cdr:nvSpPr>
      <cdr:spPr>
        <a:xfrm xmlns:a="http://schemas.openxmlformats.org/drawingml/2006/main">
          <a:off x="10255912" y="105960"/>
          <a:ext cx="996287" cy="629871"/>
        </a:xfrm>
        <a:prstGeom xmlns:a="http://schemas.openxmlformats.org/drawingml/2006/main" prst="downArrow">
          <a:avLst/>
        </a:prstGeom>
        <a:solidFill xmlns:a="http://schemas.openxmlformats.org/drawingml/2006/main">
          <a:schemeClr val="tx2"/>
        </a:solidFill>
        <a:ln xmlns:a="http://schemas.openxmlformats.org/drawingml/2006/main">
          <a:solidFill>
            <a:schemeClr val="tx2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0.58337</cdr:x>
      <cdr:y>0.1697</cdr:y>
    </cdr:from>
    <cdr:to>
      <cdr:x>0.95486</cdr:x>
      <cdr:y>0.53401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DB3D2717-B962-4231-B013-D73B9AC14B09}"/>
            </a:ext>
          </a:extLst>
        </cdr:cNvPr>
        <cdr:cNvSpPr/>
      </cdr:nvSpPr>
      <cdr:spPr>
        <a:xfrm xmlns:a="http://schemas.openxmlformats.org/drawingml/2006/main">
          <a:off x="7112442" y="1163803"/>
          <a:ext cx="4529206" cy="249843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28575" cap="flat" cmpd="sng" algn="ctr">
          <a:solidFill>
            <a:schemeClr val="dk1"/>
          </a:solidFill>
          <a:prstDash val="solid"/>
          <a:round/>
          <a:headEnd type="none" w="med" len="med"/>
          <a:tailEnd type="none" w="med" len="med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0.54276</cdr:x>
      <cdr:y>0.16627</cdr:y>
    </cdr:from>
    <cdr:to>
      <cdr:x>0.57558</cdr:x>
      <cdr:y>0.5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5309196D-921D-4418-B9E7-CCCB3A372F79}"/>
            </a:ext>
          </a:extLst>
        </cdr:cNvPr>
        <cdr:cNvSpPr txBox="1"/>
      </cdr:nvSpPr>
      <cdr:spPr>
        <a:xfrm xmlns:a="http://schemas.openxmlformats.org/drawingml/2006/main">
          <a:off x="6617327" y="1140280"/>
          <a:ext cx="400141" cy="22887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="vert270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/>
            <a:t>No Data Captured</a:t>
          </a:r>
        </a:p>
      </cdr:txBody>
    </cdr:sp>
  </cdr:relSizeAnchor>
  <cdr:relSizeAnchor xmlns:cdr="http://schemas.openxmlformats.org/drawingml/2006/chartDrawing">
    <cdr:from>
      <cdr:x>0.27138</cdr:x>
      <cdr:y>0.44709</cdr:y>
    </cdr:from>
    <cdr:to>
      <cdr:x>0.55938</cdr:x>
      <cdr:y>0.97222</cdr:y>
    </cdr:to>
    <cdr:pic>
      <cdr:nvPicPr>
        <cdr:cNvPr id="7" name="chart">
          <a:extLst xmlns:a="http://schemas.openxmlformats.org/drawingml/2006/main">
            <a:ext uri="{FF2B5EF4-FFF2-40B4-BE49-F238E27FC236}">
              <a16:creationId xmlns:a16="http://schemas.microsoft.com/office/drawing/2014/main" id="{031AEB62-0658-41B5-8B49-B433A3396FDE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3308663" y="3066133"/>
          <a:ext cx="3511237" cy="3601367"/>
        </a:xfrm>
        <a:prstGeom xmlns:a="http://schemas.openxmlformats.org/drawingml/2006/main" prst="rect">
          <a:avLst/>
        </a:prstGeom>
      </cdr:spPr>
    </cdr:pic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0.87361</cdr:x>
      <cdr:y>0.05979</cdr:y>
    </cdr:from>
    <cdr:to>
      <cdr:x>1</cdr:x>
      <cdr:y>0.17431</cdr:y>
    </cdr:to>
    <cdr:sp macro="" textlink="">
      <cdr:nvSpPr>
        <cdr:cNvPr id="5" name="Arrow: Up 4">
          <a:extLst xmlns:a="http://schemas.openxmlformats.org/drawingml/2006/main">
            <a:ext uri="{FF2B5EF4-FFF2-40B4-BE49-F238E27FC236}">
              <a16:creationId xmlns:a16="http://schemas.microsoft.com/office/drawing/2014/main" id="{02C3DF24-DCFC-4562-ACB0-59662AD4A897}"/>
            </a:ext>
          </a:extLst>
        </cdr:cNvPr>
        <cdr:cNvSpPr/>
      </cdr:nvSpPr>
      <cdr:spPr>
        <a:xfrm xmlns:a="http://schemas.openxmlformats.org/drawingml/2006/main">
          <a:off x="5560897" y="205020"/>
          <a:ext cx="804525" cy="392689"/>
        </a:xfrm>
        <a:prstGeom xmlns:a="http://schemas.openxmlformats.org/drawingml/2006/main" prst="upArrow">
          <a:avLst/>
        </a:prstGeom>
        <a:solidFill xmlns:a="http://schemas.openxmlformats.org/drawingml/2006/main">
          <a:srgbClr val="9B69BC"/>
        </a:solidFill>
        <a:ln xmlns:a="http://schemas.openxmlformats.org/drawingml/2006/main">
          <a:solidFill>
            <a:srgbClr val="7030A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>
            <a:solidFill>
              <a:srgbClr val="9B69BC"/>
            </a:solidFill>
          </a:endParaRPr>
        </a:p>
      </cdr:txBody>
    </cdr:sp>
  </cdr:relSizeAnchor>
  <cdr:relSizeAnchor xmlns:cdr="http://schemas.openxmlformats.org/drawingml/2006/chartDrawing">
    <cdr:from>
      <cdr:x>0.8831</cdr:x>
      <cdr:y>0.08422</cdr:y>
    </cdr:from>
    <cdr:to>
      <cdr:x>0.98707</cdr:x>
      <cdr:y>0.17138</cdr:y>
    </cdr:to>
    <cdr:sp macro="" textlink="">
      <cdr:nvSpPr>
        <cdr:cNvPr id="6" name="TextBox 8">
          <a:extLst xmlns:a="http://schemas.openxmlformats.org/drawingml/2006/main">
            <a:ext uri="{FF2B5EF4-FFF2-40B4-BE49-F238E27FC236}">
              <a16:creationId xmlns:a16="http://schemas.microsoft.com/office/drawing/2014/main" id="{67C8CFF3-B27C-4168-A97D-D87E901063D6}"/>
            </a:ext>
          </a:extLst>
        </cdr:cNvPr>
        <cdr:cNvSpPr txBox="1"/>
      </cdr:nvSpPr>
      <cdr:spPr>
        <a:xfrm xmlns:a="http://schemas.openxmlformats.org/drawingml/2006/main">
          <a:off x="5621305" y="288790"/>
          <a:ext cx="661812" cy="29887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Goal</a:t>
          </a:r>
        </a:p>
      </cdr:txBody>
    </cdr:sp>
  </cdr:relSizeAnchor>
  <cdr:relSizeAnchor xmlns:cdr="http://schemas.openxmlformats.org/drawingml/2006/chartDrawing">
    <cdr:from>
      <cdr:x>0.11743</cdr:x>
      <cdr:y>0.21126</cdr:y>
    </cdr:from>
    <cdr:to>
      <cdr:x>0.28837</cdr:x>
      <cdr:y>0.27326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583CC572-0F36-4BD3-BBF1-DB6DC8EF52D2}"/>
            </a:ext>
          </a:extLst>
        </cdr:cNvPr>
        <cdr:cNvSpPr txBox="1"/>
      </cdr:nvSpPr>
      <cdr:spPr>
        <a:xfrm xmlns:a="http://schemas.openxmlformats.org/drawingml/2006/main">
          <a:off x="747466" y="724421"/>
          <a:ext cx="1088136" cy="2125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dirty="0"/>
            <a:t>GOAL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E1C0B-A3F3-AF48-B158-A340B9EEE66D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601A50-7381-E240-BB84-858C28C35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12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01A50-7381-E240-BB84-858C28C350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5643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E000F-5157-5940-B632-56936CA00891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059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01A50-7381-E240-BB84-858C28C350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579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01A50-7381-E240-BB84-858C28C350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406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01A50-7381-E240-BB84-858C28C350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456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01A50-7381-E240-BB84-858C28C350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346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01A50-7381-E240-BB84-858C28C350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6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01A50-7381-E240-BB84-858C28C350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039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Most common reason continues to be “provider did not follow recommendation”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01A50-7381-E240-BB84-858C28C350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648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01A50-7381-E240-BB84-858C28C350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98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200" b="1">
                <a:solidFill>
                  <a:srgbClr val="0070C0"/>
                </a:solidFill>
                <a:latin typeface="Apple Braille" charset="0"/>
                <a:ea typeface="Apple Braille" charset="0"/>
                <a:cs typeface="Apple Braille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pple Braille" charset="0"/>
                <a:ea typeface="Apple Braille" charset="0"/>
                <a:cs typeface="Apple Braille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6/2/2022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785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  <a:latin typeface="Apple Braille" charset="0"/>
                <a:ea typeface="Apple Braille" charset="0"/>
                <a:cs typeface="Apple Braille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6/2/2022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965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2482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6/2/2022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311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  <a:latin typeface="Apple Braille" charset="0"/>
                <a:ea typeface="Apple Braille" charset="0"/>
                <a:cs typeface="Apple Braille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6/2/2022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598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200" b="1">
                <a:solidFill>
                  <a:srgbClr val="0070C0"/>
                </a:solidFill>
                <a:latin typeface="Apple Braille" charset="0"/>
                <a:ea typeface="Apple Braille" charset="0"/>
                <a:cs typeface="Apple Braille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0239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pple Braille" charset="0"/>
                <a:ea typeface="Apple Braille" charset="0"/>
                <a:cs typeface="Apple Braille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6/2/2022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65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  <a:latin typeface="Apple Braille" charset="0"/>
                <a:ea typeface="Apple Braille" charset="0"/>
                <a:cs typeface="Apple Braille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258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6/2/2022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380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0070C0"/>
                </a:solidFill>
                <a:latin typeface="Apple Braille" charset="0"/>
                <a:ea typeface="Apple Braille" charset="0"/>
                <a:cs typeface="Apple Braille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368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6/2/2022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324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  <a:latin typeface="Apple Braille" charset="0"/>
                <a:ea typeface="Apple Braille" charset="0"/>
                <a:cs typeface="Apple Braille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6/2/2022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515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6/2/2022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559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070C0"/>
                </a:solidFill>
                <a:latin typeface="Apple Braille" charset="0"/>
                <a:ea typeface="Apple Braille" charset="0"/>
                <a:cs typeface="Apple Braille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6/2/2022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738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070C0"/>
                </a:solidFill>
                <a:latin typeface="Apple Braille" charset="0"/>
                <a:ea typeface="Apple Braille" charset="0"/>
                <a:cs typeface="Apple Braille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6/2/2022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680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tif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724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63353" y="5784959"/>
            <a:ext cx="12811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11/4/2021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9507" y="634304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82300" y="5784959"/>
            <a:ext cx="451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5951913"/>
            <a:ext cx="1769329" cy="75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 rot="20335130">
            <a:off x="11605573" y="6270132"/>
            <a:ext cx="109106" cy="1050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628489" y="6228720"/>
            <a:ext cx="1033712" cy="47747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3F2ACEF-0CB4-42AE-BCD8-E224EE21F0B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706" y="6245090"/>
            <a:ext cx="2126708" cy="48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42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microsoft.com/office/2014/relationships/chartEx" Target="../charts/chartEx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www.umassmed.edu/rho-progra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chart" Target="../charts/chart1.xml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31804-C984-8641-9FEE-69EC9C4641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0124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22549C"/>
                </a:solidFill>
                <a:latin typeface="Apple Braille"/>
              </a:rPr>
              <a:t>The Recorded Home Oximetry (RHO) Program</a:t>
            </a:r>
            <a:br>
              <a:rPr lang="en-US" dirty="0">
                <a:solidFill>
                  <a:srgbClr val="22549C"/>
                </a:solidFill>
                <a:latin typeface="Apple Braille"/>
              </a:rPr>
            </a:br>
            <a:br>
              <a:rPr lang="en-US" dirty="0">
                <a:solidFill>
                  <a:srgbClr val="22549C"/>
                </a:solidFill>
                <a:latin typeface="Apple Braille"/>
              </a:rPr>
            </a:br>
            <a:r>
              <a:rPr lang="en-US" dirty="0">
                <a:solidFill>
                  <a:srgbClr val="22549C"/>
                </a:solidFill>
                <a:latin typeface="Apple Braille"/>
              </a:rPr>
              <a:t>Monthly Investigator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BDE9F5-0D33-824E-8673-05ED460BAB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244510"/>
            <a:ext cx="9144000" cy="493973"/>
          </a:xfrm>
        </p:spPr>
        <p:txBody>
          <a:bodyPr/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June 2, 2022</a:t>
            </a:r>
          </a:p>
        </p:txBody>
      </p:sp>
      <p:sp>
        <p:nvSpPr>
          <p:cNvPr id="5" name="AutoShape 2" descr="UMass Chan Medical School logo">
            <a:extLst>
              <a:ext uri="{FF2B5EF4-FFF2-40B4-BE49-F238E27FC236}">
                <a16:creationId xmlns:a16="http://schemas.microsoft.com/office/drawing/2014/main" id="{4BFAA469-2923-496A-9472-AF4D6DC9E9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28B4055A-E11E-461D-ABC3-8FF1AF9C9A58" descr="Icon&#10;&#10;Description automatically generated with low confidence">
            <a:extLst>
              <a:ext uri="{FF2B5EF4-FFF2-40B4-BE49-F238E27FC236}">
                <a16:creationId xmlns:a16="http://schemas.microsoft.com/office/drawing/2014/main" id="{674E0169-0CD1-4EF4-AF31-8D834030F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52900" y="3934564"/>
            <a:ext cx="4628353" cy="214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2434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33FC6-A055-4CCB-AFC8-C5D078E87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314" y="52186"/>
            <a:ext cx="10515600" cy="1325563"/>
          </a:xfrm>
        </p:spPr>
        <p:txBody>
          <a:bodyPr/>
          <a:lstStyle/>
          <a:p>
            <a:r>
              <a:rPr lang="en-US" dirty="0"/>
              <a:t>Screening Data and Reach of the Overall 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ACCEE-0405-49BB-BD6B-94449328D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9827"/>
            <a:ext cx="10515600" cy="4209473"/>
          </a:xfrm>
        </p:spPr>
        <p:txBody>
          <a:bodyPr>
            <a:normAutofit/>
          </a:bodyPr>
          <a:lstStyle/>
          <a:p>
            <a:r>
              <a:rPr lang="en-US" sz="3600" dirty="0"/>
              <a:t>As defined in the projects milestones and objectives we plan to REACH 33% of all eligible families by August 2022</a:t>
            </a:r>
          </a:p>
          <a:p>
            <a:r>
              <a:rPr lang="en-US" sz="3600" dirty="0"/>
              <a:t>Currently, it appears we are reaching 70% of all eligible infants – this may not be the case if screening data is not accurate</a:t>
            </a:r>
          </a:p>
        </p:txBody>
      </p:sp>
    </p:spTree>
    <p:extLst>
      <p:ext uri="{BB962C8B-B14F-4D97-AF65-F5344CB8AC3E}">
        <p14:creationId xmlns:p14="http://schemas.microsoft.com/office/powerpoint/2010/main" val="990088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6EDFC-A8A5-46B4-8B3F-90B06E417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Uptick in Program Exclusion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83268-439B-44D5-A97D-1A1FC7539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5901"/>
            <a:ext cx="10515600" cy="4064000"/>
          </a:xfrm>
        </p:spPr>
        <p:txBody>
          <a:bodyPr/>
          <a:lstStyle/>
          <a:p>
            <a:r>
              <a:rPr lang="en-US" dirty="0"/>
              <a:t>Home Care’s not having RAD 97’s available (14%) – with the current supply chain delay’s referrals might need to go to other home care’s that do have RAD 97’s in-stock </a:t>
            </a:r>
          </a:p>
          <a:p>
            <a:pPr lvl="1"/>
            <a:r>
              <a:rPr lang="en-US" dirty="0"/>
              <a:t>Masimo and RHO Leadership working to engage more available home cares for sites </a:t>
            </a:r>
          </a:p>
          <a:p>
            <a:r>
              <a:rPr lang="en-US" dirty="0"/>
              <a:t>Increase in social concern exclusions – need to monitor as this may impact generalizability for further dissemination of the program and raised as a potential problem during the DSMB’s review</a:t>
            </a:r>
          </a:p>
        </p:txBody>
      </p:sp>
    </p:spTree>
    <p:extLst>
      <p:ext uri="{BB962C8B-B14F-4D97-AF65-F5344CB8AC3E}">
        <p14:creationId xmlns:p14="http://schemas.microsoft.com/office/powerpoint/2010/main" val="2775027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1336178-E914-4030-9D5D-B4DC0E387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39" y="53476"/>
            <a:ext cx="9593424" cy="1092182"/>
          </a:xfrm>
        </p:spPr>
        <p:txBody>
          <a:bodyPr anchor="ctr">
            <a:normAutofit/>
          </a:bodyPr>
          <a:lstStyle/>
          <a:p>
            <a:pPr algn="ctr"/>
            <a:r>
              <a:rPr lang="en-US" dirty="0">
                <a:solidFill>
                  <a:srgbClr val="22549C"/>
                </a:solidFill>
              </a:rPr>
              <a:t>Implementation Related Problems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07EBA3-A895-4D6E-BCEB-29947B6116BA}"/>
              </a:ext>
            </a:extLst>
          </p:cNvPr>
          <p:cNvSpPr/>
          <p:nvPr/>
        </p:nvSpPr>
        <p:spPr>
          <a:xfrm>
            <a:off x="2684624" y="3566779"/>
            <a:ext cx="576577" cy="191069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90056C-8E41-4531-91BA-3CB793428D44}"/>
              </a:ext>
            </a:extLst>
          </p:cNvPr>
          <p:cNvSpPr/>
          <p:nvPr/>
        </p:nvSpPr>
        <p:spPr>
          <a:xfrm>
            <a:off x="2684623" y="3793576"/>
            <a:ext cx="576578" cy="199926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BC9F3F-9741-4E78-9B28-0134F7AA66A1}"/>
              </a:ext>
            </a:extLst>
          </p:cNvPr>
          <p:cNvSpPr/>
          <p:nvPr/>
        </p:nvSpPr>
        <p:spPr>
          <a:xfrm>
            <a:off x="3694248" y="4658457"/>
            <a:ext cx="583743" cy="191069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0F6BE2-BF8C-4FDF-8A04-44D0807DA476}"/>
              </a:ext>
            </a:extLst>
          </p:cNvPr>
          <p:cNvSpPr/>
          <p:nvPr/>
        </p:nvSpPr>
        <p:spPr>
          <a:xfrm>
            <a:off x="3705327" y="4432968"/>
            <a:ext cx="554002" cy="191069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6BDDD38-7971-41BA-A0EA-D01ECE91F65F}"/>
              </a:ext>
            </a:extLst>
          </p:cNvPr>
          <p:cNvSpPr/>
          <p:nvPr/>
        </p:nvSpPr>
        <p:spPr>
          <a:xfrm>
            <a:off x="3705327" y="5734297"/>
            <a:ext cx="579828" cy="191069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CFDC028-B269-40C7-9491-A2AE87329190}"/>
              </a:ext>
            </a:extLst>
          </p:cNvPr>
          <p:cNvSpPr/>
          <p:nvPr/>
        </p:nvSpPr>
        <p:spPr>
          <a:xfrm>
            <a:off x="5151212" y="4239821"/>
            <a:ext cx="623302" cy="181338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8C3D69-B333-477F-BB3C-151EF2B95896}"/>
              </a:ext>
            </a:extLst>
          </p:cNvPr>
          <p:cNvSpPr/>
          <p:nvPr/>
        </p:nvSpPr>
        <p:spPr>
          <a:xfrm>
            <a:off x="5158035" y="6175119"/>
            <a:ext cx="623302" cy="181338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71C4A2-2C73-475B-A6B2-910CD54D1A44}"/>
              </a:ext>
            </a:extLst>
          </p:cNvPr>
          <p:cNvSpPr/>
          <p:nvPr/>
        </p:nvSpPr>
        <p:spPr>
          <a:xfrm>
            <a:off x="6673785" y="4656727"/>
            <a:ext cx="583743" cy="217012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F29559-2B39-47B9-B016-719B5DE7C7D8}"/>
              </a:ext>
            </a:extLst>
          </p:cNvPr>
          <p:cNvSpPr/>
          <p:nvPr/>
        </p:nvSpPr>
        <p:spPr>
          <a:xfrm>
            <a:off x="7670569" y="4015607"/>
            <a:ext cx="576577" cy="213549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269178-DFDC-4667-A7FD-1E4FFCCC1B50}"/>
              </a:ext>
            </a:extLst>
          </p:cNvPr>
          <p:cNvSpPr/>
          <p:nvPr/>
        </p:nvSpPr>
        <p:spPr>
          <a:xfrm>
            <a:off x="6659037" y="5736855"/>
            <a:ext cx="621160" cy="188511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4297D5-F1CA-4B5F-9151-3053DD11D984}"/>
              </a:ext>
            </a:extLst>
          </p:cNvPr>
          <p:cNvSpPr/>
          <p:nvPr/>
        </p:nvSpPr>
        <p:spPr>
          <a:xfrm>
            <a:off x="8724982" y="4453587"/>
            <a:ext cx="583743" cy="190596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1C9A83F-74DD-45BF-B152-C24EB9E7CCDE}"/>
              </a:ext>
            </a:extLst>
          </p:cNvPr>
          <p:cNvSpPr/>
          <p:nvPr/>
        </p:nvSpPr>
        <p:spPr>
          <a:xfrm>
            <a:off x="7679900" y="3366509"/>
            <a:ext cx="576577" cy="191069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D8D698A-F717-4CDB-BDA4-695A786E9E4B}"/>
              </a:ext>
            </a:extLst>
          </p:cNvPr>
          <p:cNvSpPr/>
          <p:nvPr/>
        </p:nvSpPr>
        <p:spPr>
          <a:xfrm>
            <a:off x="7679900" y="3555523"/>
            <a:ext cx="576577" cy="191069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6B70BA7-A9A5-4D26-BA48-D76A5E647CA6}"/>
              </a:ext>
            </a:extLst>
          </p:cNvPr>
          <p:cNvSpPr/>
          <p:nvPr/>
        </p:nvSpPr>
        <p:spPr>
          <a:xfrm>
            <a:off x="3701412" y="4239421"/>
            <a:ext cx="567248" cy="191069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D4D889F-0490-4B42-96EE-FC9A8FB95977}"/>
              </a:ext>
            </a:extLst>
          </p:cNvPr>
          <p:cNvSpPr/>
          <p:nvPr/>
        </p:nvSpPr>
        <p:spPr>
          <a:xfrm flipH="1">
            <a:off x="2679983" y="4019899"/>
            <a:ext cx="576576" cy="199926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CD92EDE-C967-4D65-969C-A0923EAB85A6}"/>
              </a:ext>
            </a:extLst>
          </p:cNvPr>
          <p:cNvSpPr/>
          <p:nvPr/>
        </p:nvSpPr>
        <p:spPr>
          <a:xfrm>
            <a:off x="2677458" y="4870039"/>
            <a:ext cx="583743" cy="199926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4531D0A-FE9E-42F0-8F76-C29A9354D463}"/>
              </a:ext>
            </a:extLst>
          </p:cNvPr>
          <p:cNvSpPr/>
          <p:nvPr/>
        </p:nvSpPr>
        <p:spPr>
          <a:xfrm>
            <a:off x="2679062" y="5504213"/>
            <a:ext cx="583743" cy="220753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463D9BF-81A5-4292-B996-9F1C7468BF35}"/>
              </a:ext>
            </a:extLst>
          </p:cNvPr>
          <p:cNvSpPr/>
          <p:nvPr/>
        </p:nvSpPr>
        <p:spPr>
          <a:xfrm>
            <a:off x="3705328" y="6369617"/>
            <a:ext cx="554002" cy="191069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C9008FF-7F73-4026-9C6A-13EF5B4A9614}"/>
              </a:ext>
            </a:extLst>
          </p:cNvPr>
          <p:cNvSpPr/>
          <p:nvPr/>
        </p:nvSpPr>
        <p:spPr>
          <a:xfrm>
            <a:off x="7676316" y="4862687"/>
            <a:ext cx="583743" cy="220753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D8BEDE1-F392-415F-AC7E-6F365168ADE8}"/>
              </a:ext>
            </a:extLst>
          </p:cNvPr>
          <p:cNvSpPr/>
          <p:nvPr/>
        </p:nvSpPr>
        <p:spPr>
          <a:xfrm>
            <a:off x="8738998" y="5523923"/>
            <a:ext cx="583743" cy="220753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09DF800-2C06-4221-8ABD-55779554DC37}"/>
              </a:ext>
            </a:extLst>
          </p:cNvPr>
          <p:cNvSpPr/>
          <p:nvPr/>
        </p:nvSpPr>
        <p:spPr>
          <a:xfrm>
            <a:off x="3706685" y="4876174"/>
            <a:ext cx="583743" cy="191069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963C782-9276-4768-8AF3-CA2AABA8AD1C}"/>
              </a:ext>
            </a:extLst>
          </p:cNvPr>
          <p:cNvSpPr/>
          <p:nvPr/>
        </p:nvSpPr>
        <p:spPr>
          <a:xfrm>
            <a:off x="5150846" y="5751995"/>
            <a:ext cx="621160" cy="191069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A2CED33-D27D-44FF-8806-A5C293FDF7FA}"/>
              </a:ext>
            </a:extLst>
          </p:cNvPr>
          <p:cNvSpPr/>
          <p:nvPr/>
        </p:nvSpPr>
        <p:spPr>
          <a:xfrm>
            <a:off x="8738656" y="4029229"/>
            <a:ext cx="583743" cy="190596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41652B-71A6-4D2E-ADEB-66B2F5B57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8987" y="925084"/>
            <a:ext cx="7124700" cy="564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025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21347FF-F2DC-4202-B0C1-7EA5BB09893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1171510"/>
              </p:ext>
            </p:extLst>
          </p:nvPr>
        </p:nvGraphicFramePr>
        <p:xfrm>
          <a:off x="139700" y="245660"/>
          <a:ext cx="11569699" cy="57368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9149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0EFB64E-2379-4D5B-90A0-D3640E308E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4371652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1234713-A3A7-4FBF-AA5F-81E63AA1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318" y="0"/>
            <a:ext cx="4334691" cy="872837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22549C"/>
                </a:solidFill>
              </a:rPr>
              <a:t>Deviation Types 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426785BF-679A-4B4B-A51E-497F39BCFF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232669"/>
              </p:ext>
            </p:extLst>
          </p:nvPr>
        </p:nvGraphicFramePr>
        <p:xfrm>
          <a:off x="-1657537" y="0"/>
          <a:ext cx="14267091" cy="8711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4F8C9BF-C332-47EF-9995-320A4C140E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9836071"/>
              </p:ext>
            </p:extLst>
          </p:nvPr>
        </p:nvGraphicFramePr>
        <p:xfrm>
          <a:off x="5096329" y="393866"/>
          <a:ext cx="2717800" cy="659130"/>
        </p:xfrm>
        <a:graphic>
          <a:graphicData uri="http://schemas.openxmlformats.org/drawingml/2006/table">
            <a:tbl>
              <a:tblPr/>
              <a:tblGrid>
                <a:gridCol w="1456871">
                  <a:extLst>
                    <a:ext uri="{9D8B030D-6E8A-4147-A177-3AD203B41FA5}">
                      <a16:colId xmlns:a16="http://schemas.microsoft.com/office/drawing/2014/main" val="4110704691"/>
                    </a:ext>
                  </a:extLst>
                </a:gridCol>
                <a:gridCol w="1260929">
                  <a:extLst>
                    <a:ext uri="{9D8B030D-6E8A-4147-A177-3AD203B41FA5}">
                      <a16:colId xmlns:a16="http://schemas.microsoft.com/office/drawing/2014/main" val="18461688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 Reports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092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092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92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92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Reports with Deviations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D092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92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92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92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09218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092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092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92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D092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92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92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493741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CC84B7D-A46F-420A-B19A-5869B45CA14D}"/>
              </a:ext>
            </a:extLst>
          </p:cNvPr>
          <p:cNvSpPr txBox="1"/>
          <p:nvPr/>
        </p:nvSpPr>
        <p:spPr>
          <a:xfrm>
            <a:off x="4533900" y="2770959"/>
            <a:ext cx="1689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/>
              <a:t>Last Months</a:t>
            </a:r>
          </a:p>
        </p:txBody>
      </p:sp>
    </p:spTree>
    <p:extLst>
      <p:ext uri="{BB962C8B-B14F-4D97-AF65-F5344CB8AC3E}">
        <p14:creationId xmlns:p14="http://schemas.microsoft.com/office/powerpoint/2010/main" val="1016422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>
            <a:extLst>
              <a:ext uri="{FF2B5EF4-FFF2-40B4-BE49-F238E27FC236}">
                <a16:creationId xmlns:a16="http://schemas.microsoft.com/office/drawing/2014/main" id="{D59B7171-3EB4-4D20-807A-7B157828B988}"/>
              </a:ext>
            </a:extLst>
          </p:cNvPr>
          <p:cNvSpPr txBox="1"/>
          <p:nvPr/>
        </p:nvSpPr>
        <p:spPr>
          <a:xfrm>
            <a:off x="10173665" y="672192"/>
            <a:ext cx="1004408" cy="276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7A11C5-3A79-4407-8E30-6176CEEFBB2C}"/>
              </a:ext>
            </a:extLst>
          </p:cNvPr>
          <p:cNvCxnSpPr>
            <a:cxnSpLocks/>
          </p:cNvCxnSpPr>
          <p:nvPr/>
        </p:nvCxnSpPr>
        <p:spPr>
          <a:xfrm>
            <a:off x="1616529" y="2070424"/>
            <a:ext cx="9059340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5966744"/>
              </p:ext>
            </p:extLst>
          </p:nvPr>
        </p:nvGraphicFramePr>
        <p:xfrm>
          <a:off x="190500" y="431802"/>
          <a:ext cx="11633200" cy="56133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10097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cx1="http://schemas.microsoft.com/office/drawing/2015/9/8/chartex" Requires="cx1">
          <p:graphicFrame>
            <p:nvGraphicFramePr>
              <p:cNvPr id="4" name="Chart 3">
                <a:extLst>
                  <a:ext uri="{FF2B5EF4-FFF2-40B4-BE49-F238E27FC236}">
                    <a16:creationId xmlns:a16="http://schemas.microsoft.com/office/drawing/2014/main" id="{640CEC30-B573-4A78-9CF2-E9EAF3B606B6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96842536"/>
                  </p:ext>
                </p:extLst>
              </p:nvPr>
            </p:nvGraphicFramePr>
            <p:xfrm>
              <a:off x="393700" y="88900"/>
              <a:ext cx="11379200" cy="57404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4" name="Chart 3">
                <a:extLst>
                  <a:ext uri="{FF2B5EF4-FFF2-40B4-BE49-F238E27FC236}">
                    <a16:creationId xmlns:a16="http://schemas.microsoft.com/office/drawing/2014/main" id="{640CEC30-B573-4A78-9CF2-E9EAF3B606B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3700" y="88900"/>
                <a:ext cx="11379200" cy="5740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457604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cx1="http://schemas.microsoft.com/office/drawing/2015/9/8/chartex" Requires="cx1">
          <p:graphicFrame>
            <p:nvGraphicFramePr>
              <p:cNvPr id="2" name="Chart 1">
                <a:extLst>
                  <a:ext uri="{FF2B5EF4-FFF2-40B4-BE49-F238E27FC236}">
                    <a16:creationId xmlns:a16="http://schemas.microsoft.com/office/drawing/2014/main" id="{59532C14-0101-49BD-9EA8-99BB1E94E776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91713475"/>
                  </p:ext>
                </p:extLst>
              </p:nvPr>
            </p:nvGraphicFramePr>
            <p:xfrm>
              <a:off x="292100" y="139700"/>
              <a:ext cx="11480800" cy="61849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2" name="Chart 1">
                <a:extLst>
                  <a:ext uri="{FF2B5EF4-FFF2-40B4-BE49-F238E27FC236}">
                    <a16:creationId xmlns:a16="http://schemas.microsoft.com/office/drawing/2014/main" id="{59532C14-0101-49BD-9EA8-99BB1E94E77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2100" y="139700"/>
                <a:ext cx="11480800" cy="61849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2BF14D5A-8758-4AFE-9A0E-AB6C373C56EE}"/>
              </a:ext>
            </a:extLst>
          </p:cNvPr>
          <p:cNvSpPr txBox="1"/>
          <p:nvPr/>
        </p:nvSpPr>
        <p:spPr>
          <a:xfrm>
            <a:off x="2273300" y="5759966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(n= 7)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B8EBD3-9C50-45E8-923E-5EED24B87F04}"/>
              </a:ext>
            </a:extLst>
          </p:cNvPr>
          <p:cNvSpPr txBox="1"/>
          <p:nvPr/>
        </p:nvSpPr>
        <p:spPr>
          <a:xfrm>
            <a:off x="4864100" y="5759966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(n= 11)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CEAA85-1E88-4685-828E-46E5AE653BDB}"/>
              </a:ext>
            </a:extLst>
          </p:cNvPr>
          <p:cNvSpPr txBox="1"/>
          <p:nvPr/>
        </p:nvSpPr>
        <p:spPr>
          <a:xfrm>
            <a:off x="7505700" y="5759966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(n= 3)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3BA1AC-EF79-40E6-A579-84CAC0A53D8B}"/>
              </a:ext>
            </a:extLst>
          </p:cNvPr>
          <p:cNvSpPr txBox="1"/>
          <p:nvPr/>
        </p:nvSpPr>
        <p:spPr>
          <a:xfrm>
            <a:off x="10147300" y="5759966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(n= 1)</a:t>
            </a:r>
          </a:p>
        </p:txBody>
      </p:sp>
    </p:spTree>
    <p:extLst>
      <p:ext uri="{BB962C8B-B14F-4D97-AF65-F5344CB8AC3E}">
        <p14:creationId xmlns:p14="http://schemas.microsoft.com/office/powerpoint/2010/main" val="4988564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3ECDE-F683-4EE7-8EEF-776A8C713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DSMB Meeting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CCB6F-3AB5-48A0-9581-5887D7F681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First DSMB Meeting took place on May 17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r>
              <a:rPr lang="en-US" dirty="0"/>
              <a:t>Request was made to exclude infants whose underlying etiology for HOT is neurological</a:t>
            </a:r>
          </a:p>
          <a:p>
            <a:r>
              <a:rPr lang="en-US" dirty="0"/>
              <a:t>The number of readmissions that occur after the recommendation was to “increase” by the RHO algorithm will be monitored. If additional cases occur this may prompt a more thorough review.</a:t>
            </a:r>
          </a:p>
          <a:p>
            <a:r>
              <a:rPr lang="en-US" dirty="0"/>
              <a:t>Discussed the high percentage of withdrawals (8/44) and all reasons seemed appropriate and didn’t raise concern </a:t>
            </a:r>
          </a:p>
          <a:p>
            <a:r>
              <a:rPr lang="en-US" dirty="0"/>
              <a:t>Meeting minutes will be distributed once the UMMS IRB acknowledges  </a:t>
            </a:r>
          </a:p>
        </p:txBody>
      </p:sp>
    </p:spTree>
    <p:extLst>
      <p:ext uri="{BB962C8B-B14F-4D97-AF65-F5344CB8AC3E}">
        <p14:creationId xmlns:p14="http://schemas.microsoft.com/office/powerpoint/2010/main" val="11528521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C3785-465A-4002-9FFC-2FDCA70DD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443" y="378913"/>
            <a:ext cx="10515600" cy="735887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solidFill>
                  <a:srgbClr val="22549C"/>
                </a:solidFill>
              </a:rPr>
              <a:t>Family Engagement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62C4A-AC61-4AB3-8639-BEB740ABBE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7657" y="1262283"/>
            <a:ext cx="11461173" cy="4333433"/>
          </a:xfrm>
        </p:spPr>
        <p:txBody>
          <a:bodyPr>
            <a:normAutofit/>
          </a:bodyPr>
          <a:lstStyle/>
          <a:p>
            <a:pPr lvl="1"/>
            <a:r>
              <a:rPr lang="en-US" sz="3600" dirty="0"/>
              <a:t>The Family Engagement Pre and Post Implementation Survey Project has been approved by the UMass IRB</a:t>
            </a:r>
          </a:p>
          <a:p>
            <a:pPr lvl="1"/>
            <a:r>
              <a:rPr lang="en-US" sz="3600" dirty="0"/>
              <a:t>Waiting on sub-contract acknowledgement to disseminate to sites</a:t>
            </a:r>
          </a:p>
          <a:p>
            <a:pPr lvl="1"/>
            <a:r>
              <a:rPr lang="en-US" sz="3600" dirty="0"/>
              <a:t>Please reach out to Heather with any questions </a:t>
            </a:r>
          </a:p>
          <a:p>
            <a:pPr lvl="1"/>
            <a:endParaRPr lang="en-US" sz="2800" dirty="0"/>
          </a:p>
          <a:p>
            <a:pPr marL="457200" lvl="1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60853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9331E-9E5C-4691-AD21-C416E784E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22549C"/>
                </a:solidFill>
              </a:rPr>
              <a:t>RHO Program Implementation Timeline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60158E5-B38E-46B3-9ABB-16BDBD114D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2546601"/>
              </p:ext>
            </p:extLst>
          </p:nvPr>
        </p:nvGraphicFramePr>
        <p:xfrm>
          <a:off x="474133" y="1690688"/>
          <a:ext cx="11396134" cy="4151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Graphic 6" descr="Checkmark">
            <a:extLst>
              <a:ext uri="{FF2B5EF4-FFF2-40B4-BE49-F238E27FC236}">
                <a16:creationId xmlns:a16="http://schemas.microsoft.com/office/drawing/2014/main" id="{09B07206-1ABF-48A4-9320-063FB3118B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78594" y="2108384"/>
            <a:ext cx="366384" cy="366384"/>
          </a:xfrm>
          <a:prstGeom prst="rect">
            <a:avLst/>
          </a:prstGeom>
        </p:spPr>
      </p:pic>
      <p:pic>
        <p:nvPicPr>
          <p:cNvPr id="6" name="Graphic 6" descr="Checkmark">
            <a:extLst>
              <a:ext uri="{FF2B5EF4-FFF2-40B4-BE49-F238E27FC236}">
                <a16:creationId xmlns:a16="http://schemas.microsoft.com/office/drawing/2014/main" id="{09B07206-1ABF-48A4-9320-063FB3118B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39764" y="4984120"/>
            <a:ext cx="366384" cy="366384"/>
          </a:xfrm>
          <a:prstGeom prst="rect">
            <a:avLst/>
          </a:prstGeom>
        </p:spPr>
      </p:pic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id="{09B07206-1ABF-48A4-9320-063FB3118B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04602" y="4984120"/>
            <a:ext cx="366384" cy="366384"/>
          </a:xfrm>
          <a:prstGeom prst="rect">
            <a:avLst/>
          </a:prstGeom>
        </p:spPr>
      </p:pic>
      <p:pic>
        <p:nvPicPr>
          <p:cNvPr id="8" name="Graphic 6" descr="Checkmark">
            <a:extLst>
              <a:ext uri="{FF2B5EF4-FFF2-40B4-BE49-F238E27FC236}">
                <a16:creationId xmlns:a16="http://schemas.microsoft.com/office/drawing/2014/main" id="{B975234D-A8B2-4E5E-A864-609F42D514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42288" y="2108384"/>
            <a:ext cx="366384" cy="36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8136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1CED9-9C7E-4DC0-9D1C-8C9C5F1A1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REDCap</a:t>
            </a:r>
            <a:r>
              <a:rPr lang="en-US" dirty="0"/>
              <a:t> Data Query Reports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767CB-6ADC-45EC-9738-A02EE74632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Heather is in the process of preparing data query reports for all sites</a:t>
            </a:r>
          </a:p>
          <a:p>
            <a:r>
              <a:rPr lang="en-US" dirty="0"/>
              <a:t>Reports will go out this week and will have to be addressed within 10 business days</a:t>
            </a:r>
          </a:p>
          <a:p>
            <a:r>
              <a:rPr lang="en-US" dirty="0"/>
              <a:t>While completing the queries please confirm in the first query that all potentially eligible infants have </a:t>
            </a:r>
            <a:r>
              <a:rPr lang="en-US"/>
              <a:t>been screened at your center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5903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B4938-E533-4DCF-BC31-BA3E99148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564" y="609600"/>
            <a:ext cx="3912583" cy="135636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22549C"/>
                </a:solidFill>
              </a:rPr>
              <a:t>RHO Program Website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958BE-5038-4E5A-A5A5-17A1708CC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8564" y="1814732"/>
            <a:ext cx="3912583" cy="4281268"/>
          </a:xfrm>
        </p:spPr>
        <p:txBody>
          <a:bodyPr>
            <a:normAutofit/>
          </a:bodyPr>
          <a:lstStyle/>
          <a:p>
            <a:r>
              <a:rPr lang="en-US" sz="1600" dirty="0"/>
              <a:t>All resources, including training documents, the RHO manual, and other templates can be found on the RHO website at </a:t>
            </a:r>
            <a:r>
              <a:rPr lang="en-US" sz="1600" dirty="0">
                <a:hlinkClick r:id="rId2"/>
              </a:rPr>
              <a:t>www.umassmed.edu/rho-program</a:t>
            </a:r>
            <a:r>
              <a:rPr lang="en-US" sz="1600" dirty="0"/>
              <a:t> </a:t>
            </a:r>
          </a:p>
          <a:p>
            <a:r>
              <a:rPr lang="en-US" sz="1600" dirty="0"/>
              <a:t>Navigate to “Member Login” and log in with the following credentials to access the documents</a:t>
            </a:r>
          </a:p>
          <a:p>
            <a:pPr lvl="1"/>
            <a:r>
              <a:rPr lang="en-US" sz="1600" dirty="0"/>
              <a:t>Username: RHO </a:t>
            </a:r>
          </a:p>
          <a:p>
            <a:pPr lvl="1"/>
            <a:r>
              <a:rPr lang="en-US" sz="1600" dirty="0"/>
              <a:t>Password: Oximetry14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1776E4-28B2-40DC-9E88-74466B3FB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64" y="606462"/>
            <a:ext cx="6045576" cy="290187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5E5655F-BA7F-4EA7-8D34-2FFC279637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64" y="3780810"/>
            <a:ext cx="6044184" cy="1792094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4458199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0FCFE-8BF3-47DF-8600-C90A99F2C11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0734" y="324509"/>
            <a:ext cx="496093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rgbClr val="22549C"/>
                </a:solidFill>
                <a:latin typeface="Apple Braille"/>
              </a:rPr>
              <a:t>Closing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B2F41-8EC1-4DB4-AD9C-CCB83EC3F39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7722" y="1825625"/>
            <a:ext cx="4933950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dirty="0"/>
              <a:t>Questions or Comments?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Are there any suggestions and/or feedback on the progress of the program that you would like to share with the team at this time?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3306D3-EB66-434D-A8F5-730C5CC83A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939" r="-2" b="18153"/>
          <a:stretch/>
        </p:blipFill>
        <p:spPr>
          <a:xfrm>
            <a:off x="5106573" y="3161897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5083F9-7817-4045-B1AC-6FF596D0D3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605" r="-2" b="39318"/>
          <a:stretch/>
        </p:blipFill>
        <p:spPr>
          <a:xfrm>
            <a:off x="63058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15CBFC-2C8B-4C22-A4C2-EA03F425C0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70" r="13549" b="4"/>
          <a:stretch/>
        </p:blipFill>
        <p:spPr>
          <a:xfrm>
            <a:off x="9933462" y="1825625"/>
            <a:ext cx="2258539" cy="3554668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51812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ACB94A78-3071-4042-BDFD-D0F97279AC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2908324"/>
              </p:ext>
            </p:extLst>
          </p:nvPr>
        </p:nvGraphicFramePr>
        <p:xfrm>
          <a:off x="0" y="155522"/>
          <a:ext cx="12192000" cy="6702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AEE83792-81D0-4D9F-98FF-4AB0FD452E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70008"/>
              </p:ext>
            </p:extLst>
          </p:nvPr>
        </p:nvGraphicFramePr>
        <p:xfrm>
          <a:off x="464060" y="547342"/>
          <a:ext cx="3065444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2093">
                  <a:extLst>
                    <a:ext uri="{9D8B030D-6E8A-4147-A177-3AD203B41FA5}">
                      <a16:colId xmlns:a16="http://schemas.microsoft.com/office/drawing/2014/main" val="3954881284"/>
                    </a:ext>
                  </a:extLst>
                </a:gridCol>
                <a:gridCol w="2833351">
                  <a:extLst>
                    <a:ext uri="{9D8B030D-6E8A-4147-A177-3AD203B41FA5}">
                      <a16:colId xmlns:a16="http://schemas.microsoft.com/office/drawing/2014/main" val="843391210"/>
                    </a:ext>
                  </a:extLst>
                </a:gridCol>
              </a:tblGrid>
              <a:tr h="16500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-  Enrolling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8099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-  Activated but not enrolling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1749595"/>
                  </a:ext>
                </a:extLst>
              </a:tr>
              <a:tr h="27962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-  Patient identified, not yet enrolled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6137597"/>
                  </a:ext>
                </a:extLst>
              </a:tr>
            </a:tbl>
          </a:graphicData>
        </a:graphic>
      </p:graphicFrame>
      <p:pic>
        <p:nvPicPr>
          <p:cNvPr id="28" name="Graphic 7" descr="Checkbox Checked with solid fill">
            <a:extLst>
              <a:ext uri="{FF2B5EF4-FFF2-40B4-BE49-F238E27FC236}">
                <a16:creationId xmlns:a16="http://schemas.microsoft.com/office/drawing/2014/main" id="{1DD9C7D9-D9D4-4C00-B429-3E8F37F6A2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92432" y="2371716"/>
            <a:ext cx="266700" cy="266700"/>
          </a:xfrm>
          <a:prstGeom prst="rect">
            <a:avLst/>
          </a:prstGeom>
        </p:spPr>
      </p:pic>
      <p:pic>
        <p:nvPicPr>
          <p:cNvPr id="30" name="Graphic 12" descr="Checkbox Checked with solid fill">
            <a:extLst>
              <a:ext uri="{FF2B5EF4-FFF2-40B4-BE49-F238E27FC236}">
                <a16:creationId xmlns:a16="http://schemas.microsoft.com/office/drawing/2014/main" id="{6AE4BF56-367A-4171-B8A0-52FEAFBDA6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32351" y="3946343"/>
            <a:ext cx="266700" cy="266700"/>
          </a:xfrm>
          <a:prstGeom prst="rect">
            <a:avLst/>
          </a:prstGeom>
        </p:spPr>
      </p:pic>
      <p:pic>
        <p:nvPicPr>
          <p:cNvPr id="31" name="Graphic 13" descr="Checkbox Checked with solid fill">
            <a:extLst>
              <a:ext uri="{FF2B5EF4-FFF2-40B4-BE49-F238E27FC236}">
                <a16:creationId xmlns:a16="http://schemas.microsoft.com/office/drawing/2014/main" id="{5CC4421C-E56C-4781-A11C-50449E18B2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15" y="5827378"/>
            <a:ext cx="260350" cy="266700"/>
          </a:xfrm>
          <a:prstGeom prst="rect">
            <a:avLst/>
          </a:prstGeom>
        </p:spPr>
      </p:pic>
      <p:pic>
        <p:nvPicPr>
          <p:cNvPr id="8" name="Graphic 7" descr="Checkbox Checked with solid fill">
            <a:extLst>
              <a:ext uri="{FF2B5EF4-FFF2-40B4-BE49-F238E27FC236}">
                <a16:creationId xmlns:a16="http://schemas.microsoft.com/office/drawing/2014/main" id="{61A98073-96E0-4331-9022-66537A0AEF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8034" y="573100"/>
            <a:ext cx="266700" cy="266700"/>
          </a:xfrm>
          <a:prstGeom prst="rect">
            <a:avLst/>
          </a:prstGeom>
        </p:spPr>
      </p:pic>
      <p:pic>
        <p:nvPicPr>
          <p:cNvPr id="9" name="Graphic 9" descr="Checkbox Crossed with solid fill">
            <a:extLst>
              <a:ext uri="{FF2B5EF4-FFF2-40B4-BE49-F238E27FC236}">
                <a16:creationId xmlns:a16="http://schemas.microsoft.com/office/drawing/2014/main" id="{DCEBA085-F208-4808-BE39-F31219050E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9819" y="865558"/>
            <a:ext cx="287794" cy="305460"/>
          </a:xfrm>
          <a:prstGeom prst="rect">
            <a:avLst/>
          </a:prstGeom>
        </p:spPr>
      </p:pic>
      <p:pic>
        <p:nvPicPr>
          <p:cNvPr id="10" name="Picture 9" descr="Question free icon">
            <a:extLst>
              <a:ext uri="{FF2B5EF4-FFF2-40B4-BE49-F238E27FC236}">
                <a16:creationId xmlns:a16="http://schemas.microsoft.com/office/drawing/2014/main" id="{170C1A15-F4B9-41E6-A7B8-AA7EA5491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35" y="1233470"/>
            <a:ext cx="146961" cy="152732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phic 7" descr="Checkbox Checked with solid fill">
            <a:extLst>
              <a:ext uri="{FF2B5EF4-FFF2-40B4-BE49-F238E27FC236}">
                <a16:creationId xmlns:a16="http://schemas.microsoft.com/office/drawing/2014/main" id="{A6047539-A722-4EBD-A68C-ED93C98D2B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65829" y="2049631"/>
            <a:ext cx="266700" cy="266700"/>
          </a:xfrm>
          <a:prstGeom prst="rect">
            <a:avLst/>
          </a:prstGeom>
        </p:spPr>
      </p:pic>
      <p:pic>
        <p:nvPicPr>
          <p:cNvPr id="15" name="Graphic 12" descr="Checkbox Checked with solid fill">
            <a:extLst>
              <a:ext uri="{FF2B5EF4-FFF2-40B4-BE49-F238E27FC236}">
                <a16:creationId xmlns:a16="http://schemas.microsoft.com/office/drawing/2014/main" id="{A8E899ED-A38A-4DA0-8F1B-480FA84F41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97333" y="3633951"/>
            <a:ext cx="266700" cy="266700"/>
          </a:xfrm>
          <a:prstGeom prst="rect">
            <a:avLst/>
          </a:prstGeom>
        </p:spPr>
      </p:pic>
      <p:pic>
        <p:nvPicPr>
          <p:cNvPr id="16" name="Graphic 12" descr="Checkbox Checked with solid fill">
            <a:extLst>
              <a:ext uri="{FF2B5EF4-FFF2-40B4-BE49-F238E27FC236}">
                <a16:creationId xmlns:a16="http://schemas.microsoft.com/office/drawing/2014/main" id="{C3119CA3-3219-4FC0-8CF6-2209D36BEF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85998" y="5213251"/>
            <a:ext cx="266700" cy="266700"/>
          </a:xfrm>
          <a:prstGeom prst="rect">
            <a:avLst/>
          </a:prstGeom>
        </p:spPr>
      </p:pic>
      <p:pic>
        <p:nvPicPr>
          <p:cNvPr id="18" name="Graphic 12" descr="Checkbox Checked with solid fill">
            <a:extLst>
              <a:ext uri="{FF2B5EF4-FFF2-40B4-BE49-F238E27FC236}">
                <a16:creationId xmlns:a16="http://schemas.microsoft.com/office/drawing/2014/main" id="{C8FD144D-7069-46C8-86DE-F4FCD93E45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2648" y="4562563"/>
            <a:ext cx="2667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37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1013D-E96F-4211-A07B-7CC4F7398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8" y="1456006"/>
            <a:ext cx="4368802" cy="268502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2549C"/>
                </a:solidFill>
              </a:rPr>
              <a:t>RHO Implementation Trial Consort Diagram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7B7723-EDA1-4096-81A3-9DAD09BB471A}"/>
              </a:ext>
            </a:extLst>
          </p:cNvPr>
          <p:cNvSpPr txBox="1"/>
          <p:nvPr/>
        </p:nvSpPr>
        <p:spPr>
          <a:xfrm>
            <a:off x="1074234" y="4499499"/>
            <a:ext cx="2549393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/>
              <a:t>Average HOT Duration: </a:t>
            </a:r>
          </a:p>
          <a:p>
            <a:pPr algn="ctr"/>
            <a:r>
              <a:rPr lang="en-US" sz="1600" dirty="0"/>
              <a:t>74 ± 56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79195E-AE91-4BED-B15C-6CDDEEB49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2216" y="512762"/>
            <a:ext cx="7252784" cy="586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695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>
            <a:extLst>
              <a:ext uri="{FF2B5EF4-FFF2-40B4-BE49-F238E27FC236}">
                <a16:creationId xmlns:a16="http://schemas.microsoft.com/office/drawing/2014/main" id="{7EB31FCD-E664-42BE-9584-02DCA1E0E960}"/>
              </a:ext>
            </a:extLst>
          </p:cNvPr>
          <p:cNvSpPr txBox="1"/>
          <p:nvPr/>
        </p:nvSpPr>
        <p:spPr>
          <a:xfrm>
            <a:off x="10943946" y="672986"/>
            <a:ext cx="755417" cy="338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Goal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56B49B3-C152-4B4F-93C2-E18B872A99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0690749"/>
              </p:ext>
            </p:extLst>
          </p:nvPr>
        </p:nvGraphicFramePr>
        <p:xfrm>
          <a:off x="341568" y="444614"/>
          <a:ext cx="11508863" cy="574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Arrow: Up 7">
            <a:extLst>
              <a:ext uri="{FF2B5EF4-FFF2-40B4-BE49-F238E27FC236}">
                <a16:creationId xmlns:a16="http://schemas.microsoft.com/office/drawing/2014/main" id="{ED7595FC-BBA8-423A-B975-E3BCC40470F2}"/>
              </a:ext>
            </a:extLst>
          </p:cNvPr>
          <p:cNvSpPr/>
          <p:nvPr/>
        </p:nvSpPr>
        <p:spPr>
          <a:xfrm>
            <a:off x="10604500" y="444614"/>
            <a:ext cx="952500" cy="635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243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8084D-11B8-45DA-BDFE-2C5077C5E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Enrollment by Site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EA3B72D-CFEF-413F-83EC-438F49D8D3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9067454"/>
              </p:ext>
            </p:extLst>
          </p:nvPr>
        </p:nvGraphicFramePr>
        <p:xfrm>
          <a:off x="838200" y="1344692"/>
          <a:ext cx="10515599" cy="4586201"/>
        </p:xfrm>
        <a:graphic>
          <a:graphicData uri="http://schemas.openxmlformats.org/drawingml/2006/table">
            <a:tbl>
              <a:tblPr/>
              <a:tblGrid>
                <a:gridCol w="2004637">
                  <a:extLst>
                    <a:ext uri="{9D8B030D-6E8A-4147-A177-3AD203B41FA5}">
                      <a16:colId xmlns:a16="http://schemas.microsoft.com/office/drawing/2014/main" val="2558436009"/>
                    </a:ext>
                  </a:extLst>
                </a:gridCol>
                <a:gridCol w="1002318">
                  <a:extLst>
                    <a:ext uri="{9D8B030D-6E8A-4147-A177-3AD203B41FA5}">
                      <a16:colId xmlns:a16="http://schemas.microsoft.com/office/drawing/2014/main" val="3899272514"/>
                    </a:ext>
                  </a:extLst>
                </a:gridCol>
                <a:gridCol w="970267">
                  <a:extLst>
                    <a:ext uri="{9D8B030D-6E8A-4147-A177-3AD203B41FA5}">
                      <a16:colId xmlns:a16="http://schemas.microsoft.com/office/drawing/2014/main" val="1504795776"/>
                    </a:ext>
                  </a:extLst>
                </a:gridCol>
                <a:gridCol w="1118867">
                  <a:extLst>
                    <a:ext uri="{9D8B030D-6E8A-4147-A177-3AD203B41FA5}">
                      <a16:colId xmlns:a16="http://schemas.microsoft.com/office/drawing/2014/main" val="794224212"/>
                    </a:ext>
                  </a:extLst>
                </a:gridCol>
                <a:gridCol w="900338">
                  <a:extLst>
                    <a:ext uri="{9D8B030D-6E8A-4147-A177-3AD203B41FA5}">
                      <a16:colId xmlns:a16="http://schemas.microsoft.com/office/drawing/2014/main" val="3587483692"/>
                    </a:ext>
                  </a:extLst>
                </a:gridCol>
                <a:gridCol w="900338">
                  <a:extLst>
                    <a:ext uri="{9D8B030D-6E8A-4147-A177-3AD203B41FA5}">
                      <a16:colId xmlns:a16="http://schemas.microsoft.com/office/drawing/2014/main" val="366330484"/>
                    </a:ext>
                  </a:extLst>
                </a:gridCol>
                <a:gridCol w="827495">
                  <a:extLst>
                    <a:ext uri="{9D8B030D-6E8A-4147-A177-3AD203B41FA5}">
                      <a16:colId xmlns:a16="http://schemas.microsoft.com/office/drawing/2014/main" val="3084255434"/>
                    </a:ext>
                  </a:extLst>
                </a:gridCol>
                <a:gridCol w="900338">
                  <a:extLst>
                    <a:ext uri="{9D8B030D-6E8A-4147-A177-3AD203B41FA5}">
                      <a16:colId xmlns:a16="http://schemas.microsoft.com/office/drawing/2014/main" val="1930385247"/>
                    </a:ext>
                  </a:extLst>
                </a:gridCol>
                <a:gridCol w="900338">
                  <a:extLst>
                    <a:ext uri="{9D8B030D-6E8A-4147-A177-3AD203B41FA5}">
                      <a16:colId xmlns:a16="http://schemas.microsoft.com/office/drawing/2014/main" val="3592712723"/>
                    </a:ext>
                  </a:extLst>
                </a:gridCol>
                <a:gridCol w="990663">
                  <a:extLst>
                    <a:ext uri="{9D8B030D-6E8A-4147-A177-3AD203B41FA5}">
                      <a16:colId xmlns:a16="http://schemas.microsoft.com/office/drawing/2014/main" val="4179758599"/>
                    </a:ext>
                  </a:extLst>
                </a:gridCol>
              </a:tblGrid>
              <a:tr h="6511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Site Name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7A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1st patient enrolled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7A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Site IRB Approved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7A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Duration of Implementation in Months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52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Eligible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7A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Followed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7A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Withdrawn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7A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Active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7A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Weaned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7A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Avg HOT Duration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7A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2980419"/>
                  </a:ext>
                </a:extLst>
              </a:tr>
              <a:tr h="1973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WAVE 1</a:t>
                      </a:r>
                    </a:p>
                  </a:txBody>
                  <a:tcPr marL="75971" marR="0" marT="0" marB="0" anchor="ctr">
                    <a:lnL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9612886"/>
                  </a:ext>
                </a:extLst>
              </a:tr>
              <a:tr h="1973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Boston Children's Hospital</a:t>
                      </a:r>
                    </a:p>
                  </a:txBody>
                  <a:tcPr marL="227913" marR="0" marT="0" marB="0" anchor="ctr">
                    <a:lnL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7/8/2021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10/4/2021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(89%)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94±90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6996663"/>
                  </a:ext>
                </a:extLst>
              </a:tr>
              <a:tr h="1973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Dartmouth-Hitchcock </a:t>
                      </a:r>
                    </a:p>
                  </a:txBody>
                  <a:tcPr marL="227913" marR="0" marT="0" marB="0" anchor="ctr">
                    <a:lnL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Jan. 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10/4/2021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(100%)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0800548"/>
                  </a:ext>
                </a:extLst>
              </a:tr>
              <a:tr h="1973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Maria Fareri Children's</a:t>
                      </a:r>
                    </a:p>
                  </a:txBody>
                  <a:tcPr marL="227913" marR="0" marT="0" marB="0" anchor="ctr">
                    <a:lnL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11/18/2021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7/10/2021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(100%)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90±52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4292682"/>
                  </a:ext>
                </a:extLst>
              </a:tr>
              <a:tr h="39184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Massachusetts General Hospital</a:t>
                      </a:r>
                    </a:p>
                  </a:txBody>
                  <a:tcPr marL="227913" marR="0" marT="0" marB="0" anchor="ctr">
                    <a:lnL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7/8/2021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10/4/2021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(100%)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90.5±</a:t>
                      </a: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4884220"/>
                  </a:ext>
                </a:extLst>
              </a:tr>
              <a:tr h="1973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University of Maryland</a:t>
                      </a:r>
                    </a:p>
                  </a:txBody>
                  <a:tcPr marL="227913" marR="0" marT="0" marB="0" anchor="ctr">
                    <a:lnL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8/21/2021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10/4/2021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(69%)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54±39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8967218"/>
                  </a:ext>
                </a:extLst>
              </a:tr>
              <a:tr h="1973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Vanderbilt</a:t>
                      </a:r>
                    </a:p>
                  </a:txBody>
                  <a:tcPr marL="227913" marR="0" marT="0" marB="0" anchor="ctr">
                    <a:lnL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4/28/2021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7/21/2021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(17%)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268200"/>
                  </a:ext>
                </a:extLst>
              </a:tr>
              <a:tr h="1973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WAVE 2</a:t>
                      </a:r>
                    </a:p>
                  </a:txBody>
                  <a:tcPr marL="75971" marR="0" marT="0" marB="0" anchor="ctr">
                    <a:lnL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5131755"/>
                  </a:ext>
                </a:extLst>
              </a:tr>
              <a:tr h="1973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Arkansas Children's Hospital</a:t>
                      </a:r>
                    </a:p>
                  </a:txBody>
                  <a:tcPr marL="227913" marR="0" marT="0" marB="0" anchor="ctr">
                    <a:lnL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10/20/2021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1/28/2022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(100%)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129093"/>
                  </a:ext>
                </a:extLst>
              </a:tr>
              <a:tr h="1973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Children's Hospital of Phil. </a:t>
                      </a:r>
                    </a:p>
                  </a:txBody>
                  <a:tcPr marL="227913" marR="0" marT="0" marB="0" anchor="ctr">
                    <a:lnL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5/26/2022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10/20/2021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(0%)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7887262"/>
                  </a:ext>
                </a:extLst>
              </a:tr>
              <a:tr h="1973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Cincinnati Children's Hospital</a:t>
                      </a:r>
                    </a:p>
                  </a:txBody>
                  <a:tcPr marL="227913" marR="0" marT="0" marB="0" anchor="ctr">
                    <a:lnL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4/15/2022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6565544"/>
                  </a:ext>
                </a:extLst>
              </a:tr>
              <a:tr h="1973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National Jewish Health</a:t>
                      </a:r>
                    </a:p>
                  </a:txBody>
                  <a:tcPr marL="227913" marR="0" marT="0" marB="0" anchor="ctr">
                    <a:lnL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10/4/2021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1156026"/>
                  </a:ext>
                </a:extLst>
              </a:tr>
              <a:tr h="39184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Nationwide Children's Hospital</a:t>
                      </a:r>
                    </a:p>
                  </a:txBody>
                  <a:tcPr marL="227913" marR="0" marT="0" marB="0" anchor="ctr">
                    <a:lnL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3/4/2022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10/4/2021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(100%)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8958989"/>
                  </a:ext>
                </a:extLst>
              </a:tr>
              <a:tr h="39184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Peyton Manning Children's Hospital </a:t>
                      </a:r>
                    </a:p>
                  </a:txBody>
                  <a:tcPr marL="227913" marR="0" marT="0" marB="0" anchor="ctr">
                    <a:lnL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4988572"/>
                  </a:ext>
                </a:extLst>
              </a:tr>
              <a:tr h="1973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U. of California, San Diego</a:t>
                      </a:r>
                    </a:p>
                  </a:txBody>
                  <a:tcPr marL="227913" marR="0" marT="0" marB="0" anchor="ctr">
                    <a:lnL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11/10/2021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10/4/2021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(80%)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4861602"/>
                  </a:ext>
                </a:extLst>
              </a:tr>
              <a:tr h="39184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U. of Kentucky Children's Hospital</a:t>
                      </a:r>
                    </a:p>
                  </a:txBody>
                  <a:tcPr marL="227913" marR="0" marT="0" marB="0" anchor="ctr">
                    <a:lnL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87909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4555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F5DE5-975C-4546-8E14-838F45852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2" y="1"/>
            <a:ext cx="10190584" cy="750516"/>
          </a:xfrm>
        </p:spPr>
        <p:txBody>
          <a:bodyPr anchor="ctr">
            <a:normAutofit/>
          </a:bodyPr>
          <a:lstStyle/>
          <a:p>
            <a:pPr algn="ctr"/>
            <a:r>
              <a:rPr lang="en-US" sz="3200" dirty="0">
                <a:solidFill>
                  <a:srgbClr val="22549C"/>
                </a:solidFill>
              </a:rPr>
              <a:t>Projected vs. Actual Enrollment Into the RHO Program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49E849F-078D-4677-97B8-35FB5EAC30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687829"/>
              </p:ext>
            </p:extLst>
          </p:nvPr>
        </p:nvGraphicFramePr>
        <p:xfrm>
          <a:off x="774700" y="750517"/>
          <a:ext cx="10426698" cy="4812080"/>
        </p:xfrm>
        <a:graphic>
          <a:graphicData uri="http://schemas.openxmlformats.org/drawingml/2006/table">
            <a:tbl>
              <a:tblPr/>
              <a:tblGrid>
                <a:gridCol w="3203458">
                  <a:extLst>
                    <a:ext uri="{9D8B030D-6E8A-4147-A177-3AD203B41FA5}">
                      <a16:colId xmlns:a16="http://schemas.microsoft.com/office/drawing/2014/main" val="2346530400"/>
                    </a:ext>
                  </a:extLst>
                </a:gridCol>
                <a:gridCol w="1863530">
                  <a:extLst>
                    <a:ext uri="{9D8B030D-6E8A-4147-A177-3AD203B41FA5}">
                      <a16:colId xmlns:a16="http://schemas.microsoft.com/office/drawing/2014/main" val="1517242053"/>
                    </a:ext>
                  </a:extLst>
                </a:gridCol>
                <a:gridCol w="1764582">
                  <a:extLst>
                    <a:ext uri="{9D8B030D-6E8A-4147-A177-3AD203B41FA5}">
                      <a16:colId xmlns:a16="http://schemas.microsoft.com/office/drawing/2014/main" val="2202202065"/>
                    </a:ext>
                  </a:extLst>
                </a:gridCol>
                <a:gridCol w="1797564">
                  <a:extLst>
                    <a:ext uri="{9D8B030D-6E8A-4147-A177-3AD203B41FA5}">
                      <a16:colId xmlns:a16="http://schemas.microsoft.com/office/drawing/2014/main" val="144891459"/>
                    </a:ext>
                  </a:extLst>
                </a:gridCol>
                <a:gridCol w="1797564">
                  <a:extLst>
                    <a:ext uri="{9D8B030D-6E8A-4147-A177-3AD203B41FA5}">
                      <a16:colId xmlns:a16="http://schemas.microsoft.com/office/drawing/2014/main" val="1771979188"/>
                    </a:ext>
                  </a:extLst>
                </a:gridCol>
              </a:tblGrid>
              <a:tr h="7291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Site Name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52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Site IRB Approved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52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Estimate per Year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52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Estimate per Month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52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Current per Month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52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1640180"/>
                  </a:ext>
                </a:extLst>
              </a:tr>
              <a:tr h="2551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WAVE 1</a:t>
                      </a:r>
                    </a:p>
                  </a:txBody>
                  <a:tcPr marL="84643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96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96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96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96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96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3986302"/>
                  </a:ext>
                </a:extLst>
              </a:tr>
              <a:tr h="2551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Boston Children's Hospital</a:t>
                      </a:r>
                    </a:p>
                  </a:txBody>
                  <a:tcPr marL="169285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10/4/2021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2248800"/>
                  </a:ext>
                </a:extLst>
              </a:tr>
              <a:tr h="2551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Dartmouth-Hitchcock </a:t>
                      </a:r>
                    </a:p>
                  </a:txBody>
                  <a:tcPr marL="169285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10/4/2021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542186"/>
                  </a:ext>
                </a:extLst>
              </a:tr>
              <a:tr h="2551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Maria Fareri Children's</a:t>
                      </a:r>
                    </a:p>
                  </a:txBody>
                  <a:tcPr marL="169285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7/10/2021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533825"/>
                  </a:ext>
                </a:extLst>
              </a:tr>
              <a:tr h="2551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Massachusetts General Hospital</a:t>
                      </a:r>
                    </a:p>
                  </a:txBody>
                  <a:tcPr marL="169285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10/4/2021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9719938"/>
                  </a:ext>
                </a:extLst>
              </a:tr>
              <a:tr h="2551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University of Maryland</a:t>
                      </a:r>
                    </a:p>
                  </a:txBody>
                  <a:tcPr marL="169285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10/4/2021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122883"/>
                  </a:ext>
                </a:extLst>
              </a:tr>
              <a:tr h="2551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Vanderbilt</a:t>
                      </a:r>
                    </a:p>
                  </a:txBody>
                  <a:tcPr marL="169285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7/21/2021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31661"/>
                  </a:ext>
                </a:extLst>
              </a:tr>
              <a:tr h="2551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WAVE 2</a:t>
                      </a:r>
                    </a:p>
                  </a:txBody>
                  <a:tcPr marL="84643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96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96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96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96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96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2081760"/>
                  </a:ext>
                </a:extLst>
              </a:tr>
              <a:tr h="2551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Arkansas Children's Hospital</a:t>
                      </a:r>
                    </a:p>
                  </a:txBody>
                  <a:tcPr marL="169285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1/28/2022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340528"/>
                  </a:ext>
                </a:extLst>
              </a:tr>
              <a:tr h="2551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Children's Hospital of Phil. </a:t>
                      </a:r>
                    </a:p>
                  </a:txBody>
                  <a:tcPr marL="169285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10/20/2021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4985293"/>
                  </a:ext>
                </a:extLst>
              </a:tr>
              <a:tr h="2551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Cincinnati Children's Hospital</a:t>
                      </a:r>
                    </a:p>
                  </a:txBody>
                  <a:tcPr marL="169285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4/15/2022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3845694"/>
                  </a:ext>
                </a:extLst>
              </a:tr>
              <a:tr h="2551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National Jewish Health</a:t>
                      </a:r>
                    </a:p>
                  </a:txBody>
                  <a:tcPr marL="169285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10/4/2021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4482129"/>
                  </a:ext>
                </a:extLst>
              </a:tr>
              <a:tr h="2551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Nationwide Children's Hospital</a:t>
                      </a:r>
                    </a:p>
                  </a:txBody>
                  <a:tcPr marL="169285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10/4/2021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Provided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Provided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8572838"/>
                  </a:ext>
                </a:extLst>
              </a:tr>
              <a:tr h="2551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Peyton Manning Children's Hospital </a:t>
                      </a:r>
                    </a:p>
                  </a:txBody>
                  <a:tcPr marL="169285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2273669"/>
                  </a:ext>
                </a:extLst>
              </a:tr>
              <a:tr h="2551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U. of California, San Diego</a:t>
                      </a:r>
                    </a:p>
                  </a:txBody>
                  <a:tcPr marL="169285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10/4/2021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368208"/>
                  </a:ext>
                </a:extLst>
              </a:tr>
              <a:tr h="2551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U. of Kentucky Children's Hospital</a:t>
                      </a:r>
                    </a:p>
                  </a:txBody>
                  <a:tcPr marL="169285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0411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3656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86C21-C526-4C58-805F-E4AA42D3A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132" y="1365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22549C"/>
                </a:solidFill>
              </a:rPr>
              <a:t>Barriers to Enrollment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8570B-8CCA-45E4-A1E9-628A6EC77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6165" y="1462088"/>
            <a:ext cx="10151533" cy="3960812"/>
          </a:xfrm>
        </p:spPr>
        <p:txBody>
          <a:bodyPr/>
          <a:lstStyle/>
          <a:p>
            <a:r>
              <a:rPr lang="en-US" b="1" u="sng" dirty="0"/>
              <a:t>Screening Logs:</a:t>
            </a:r>
          </a:p>
          <a:p>
            <a:pPr lvl="1"/>
            <a:r>
              <a:rPr lang="en-US" dirty="0"/>
              <a:t>Please ensure your site is screening </a:t>
            </a:r>
            <a:r>
              <a:rPr lang="en-US" b="1" dirty="0"/>
              <a:t>ALL</a:t>
            </a:r>
            <a:r>
              <a:rPr lang="en-US" dirty="0"/>
              <a:t> potentially eligible infants discharged home on </a:t>
            </a:r>
            <a:r>
              <a:rPr lang="en-US" i="1" dirty="0"/>
              <a:t>respiratory support </a:t>
            </a:r>
            <a:r>
              <a:rPr lang="en-US" dirty="0"/>
              <a:t>despite their participation status in the RHO program</a:t>
            </a:r>
          </a:p>
          <a:p>
            <a:pPr lvl="1"/>
            <a:r>
              <a:rPr lang="en-US" dirty="0"/>
              <a:t>Completion of the screening form in </a:t>
            </a:r>
            <a:r>
              <a:rPr lang="en-US" dirty="0" err="1"/>
              <a:t>REDCap</a:t>
            </a:r>
            <a:r>
              <a:rPr lang="en-US" dirty="0"/>
              <a:t> is essential in the accuracy of the overall denominator and ensuring all eligible infants are captured across all sites </a:t>
            </a:r>
          </a:p>
          <a:p>
            <a:pPr lvl="1"/>
            <a:r>
              <a:rPr lang="en-US" dirty="0"/>
              <a:t>Proper completion of the screening form would further aid in providing an accurate reach of the RHO program- </a:t>
            </a:r>
            <a:r>
              <a:rPr lang="en-US" i="1" u="sng" dirty="0"/>
              <a:t>a primary outcome of the implementation trial </a:t>
            </a:r>
          </a:p>
          <a:p>
            <a:pPr lvl="1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7489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A974F-7DEB-4B9F-A303-D3DEB050E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318" y="96870"/>
            <a:ext cx="10515600" cy="931830"/>
          </a:xfrm>
        </p:spPr>
        <p:txBody>
          <a:bodyPr/>
          <a:lstStyle/>
          <a:p>
            <a:r>
              <a:rPr lang="en-US" dirty="0">
                <a:solidFill>
                  <a:srgbClr val="22549C"/>
                </a:solidFill>
              </a:rPr>
              <a:t>Barriers to Enrollment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B05C0-C866-4662-ADBD-62CA280CE2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6255" y="1028700"/>
            <a:ext cx="11741727" cy="5122718"/>
          </a:xfrm>
        </p:spPr>
        <p:txBody>
          <a:bodyPr>
            <a:normAutofit/>
          </a:bodyPr>
          <a:lstStyle/>
          <a:p>
            <a:r>
              <a:rPr lang="en-US" b="1" u="sng" dirty="0"/>
              <a:t>Demographic Forms:</a:t>
            </a:r>
          </a:p>
          <a:p>
            <a:pPr lvl="1"/>
            <a:r>
              <a:rPr lang="en-US" dirty="0"/>
              <a:t>Please ensure your site is filling-out demographic forms for ALL eligible infants discharged on supplemental oxygen despite their participation status in the RHO program </a:t>
            </a:r>
          </a:p>
          <a:p>
            <a:pPr lvl="1"/>
            <a:r>
              <a:rPr lang="en-US" dirty="0"/>
              <a:t>Completion of the demographics form is essential for the individualized monthly site reports, which are sent out to all active sites on the 15</a:t>
            </a:r>
            <a:r>
              <a:rPr lang="en-US" baseline="30000" dirty="0"/>
              <a:t>th</a:t>
            </a:r>
            <a:r>
              <a:rPr lang="en-US" dirty="0"/>
              <a:t> of each month</a:t>
            </a:r>
          </a:p>
          <a:p>
            <a:pPr lvl="1"/>
            <a:r>
              <a:rPr lang="en-US" dirty="0"/>
              <a:t>The following forms should be completed in the project’s </a:t>
            </a:r>
            <a:r>
              <a:rPr lang="en-US" dirty="0" err="1"/>
              <a:t>REDCap</a:t>
            </a:r>
            <a:r>
              <a:rPr lang="en-US" dirty="0"/>
              <a:t> for infants who are eligible but aren’t followed by the program but opt-in to data collection</a:t>
            </a:r>
          </a:p>
          <a:p>
            <a:pPr marL="914400" lvl="2" indent="0">
              <a:buNone/>
            </a:pPr>
            <a:r>
              <a:rPr lang="en-US" b="1" dirty="0"/>
              <a:t>1</a:t>
            </a:r>
            <a:r>
              <a:rPr lang="en-US" dirty="0"/>
              <a:t>. Screening and Eligibility form </a:t>
            </a:r>
          </a:p>
          <a:p>
            <a:pPr marL="914400" lvl="2" indent="0">
              <a:buNone/>
            </a:pPr>
            <a:r>
              <a:rPr lang="en-US" b="1" dirty="0"/>
              <a:t>2</a:t>
            </a:r>
            <a:r>
              <a:rPr lang="en-US" dirty="0"/>
              <a:t>. Demographics form</a:t>
            </a:r>
          </a:p>
          <a:p>
            <a:pPr marL="914400" lvl="2" indent="0">
              <a:buNone/>
            </a:pPr>
            <a:r>
              <a:rPr lang="en-US" b="1" dirty="0"/>
              <a:t>3</a:t>
            </a:r>
            <a:r>
              <a:rPr lang="en-US" dirty="0"/>
              <a:t>. Implementation Discharge form (essential to obtain HOT duration on ALL eligible infants for future analysis)</a:t>
            </a:r>
          </a:p>
          <a:p>
            <a:pPr marL="914400" lvl="2" indent="0">
              <a:buNone/>
            </a:pPr>
            <a:r>
              <a:rPr lang="en-US" b="1" dirty="0"/>
              <a:t>4</a:t>
            </a:r>
            <a:r>
              <a:rPr lang="en-US" dirty="0"/>
              <a:t>. Adverse Events form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22492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3F2DAD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MASS Stars" id="{219D4B20-28A3-B846-B947-0ADB79787B4B}" vid="{473A25FD-859A-8E4F-B556-2F95E0657F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3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50B493"/>
    </a:accent1>
    <a:accent2>
      <a:srgbClr val="F3A447"/>
    </a:accent2>
    <a:accent3>
      <a:srgbClr val="E7BC29"/>
    </a:accent3>
    <a:accent4>
      <a:srgbClr val="D092A7"/>
    </a:accent4>
    <a:accent5>
      <a:srgbClr val="7153A0"/>
    </a:accent5>
    <a:accent6>
      <a:srgbClr val="809EC2"/>
    </a:accent6>
    <a:hlink>
      <a:srgbClr val="8E58B6"/>
    </a:hlink>
    <a:folHlink>
      <a:srgbClr val="7F6F6F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10251</TotalTime>
  <Words>1300</Words>
  <Application>Microsoft Office PowerPoint</Application>
  <PresentationFormat>Widescreen</PresentationFormat>
  <Paragraphs>369</Paragraphs>
  <Slides>22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Apple Braille</vt:lpstr>
      <vt:lpstr>Arial</vt:lpstr>
      <vt:lpstr>Calibri</vt:lpstr>
      <vt:lpstr>Calibri Light</vt:lpstr>
      <vt:lpstr>Century Gothic</vt:lpstr>
      <vt:lpstr>1_Office Theme</vt:lpstr>
      <vt:lpstr>The Recorded Home Oximetry (RHO) Program  Monthly Investigator Meeting</vt:lpstr>
      <vt:lpstr>RHO Program Implementation Timeline</vt:lpstr>
      <vt:lpstr>PowerPoint Presentation</vt:lpstr>
      <vt:lpstr>RHO Implementation Trial Consort Diagram</vt:lpstr>
      <vt:lpstr>PowerPoint Presentation</vt:lpstr>
      <vt:lpstr>Enrollment by Site</vt:lpstr>
      <vt:lpstr>Projected vs. Actual Enrollment Into the RHO Program</vt:lpstr>
      <vt:lpstr>Barriers to Enrollment </vt:lpstr>
      <vt:lpstr>Barriers to Enrollment Continued</vt:lpstr>
      <vt:lpstr>Screening Data and Reach of the Overall Implementation</vt:lpstr>
      <vt:lpstr>Uptick in Program Exclusion Criteria</vt:lpstr>
      <vt:lpstr>Implementation Related Problems</vt:lpstr>
      <vt:lpstr>PowerPoint Presentation</vt:lpstr>
      <vt:lpstr>Deviation Types </vt:lpstr>
      <vt:lpstr>PowerPoint Presentation</vt:lpstr>
      <vt:lpstr>PowerPoint Presentation</vt:lpstr>
      <vt:lpstr>PowerPoint Presentation</vt:lpstr>
      <vt:lpstr>DSMB Meeting Review</vt:lpstr>
      <vt:lpstr>Family Engagement Survey</vt:lpstr>
      <vt:lpstr>REDCap Data Query Reports</vt:lpstr>
      <vt:lpstr>RHO Program Website</vt:lpstr>
      <vt:lpstr>Closing Thoughts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Recorded Home Oximetry (RHO) Program  Monthly Investigator Meeting</dc:title>
  <dc:creator>White, Heather</dc:creator>
  <cp:lastModifiedBy>White, Heather</cp:lastModifiedBy>
  <cp:revision>390</cp:revision>
  <dcterms:created xsi:type="dcterms:W3CDTF">2021-03-31T16:28:55Z</dcterms:created>
  <dcterms:modified xsi:type="dcterms:W3CDTF">2022-06-02T14:22:25Z</dcterms:modified>
</cp:coreProperties>
</file>