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Lst>
  <p:notesMasterIdLst>
    <p:notesMasterId r:id="rId22"/>
  </p:notesMasterIdLst>
  <p:handoutMasterIdLst>
    <p:handoutMasterId r:id="rId23"/>
  </p:handoutMasterIdLst>
  <p:sldIdLst>
    <p:sldId id="44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43" r:id="rId17"/>
    <p:sldId id="544" r:id="rId18"/>
    <p:sldId id="545" r:id="rId19"/>
    <p:sldId id="546" r:id="rId20"/>
    <p:sldId id="547"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1FF"/>
    <a:srgbClr val="8791C5"/>
    <a:srgbClr val="BCC2DE"/>
    <a:srgbClr val="C1C6E1"/>
    <a:srgbClr val="AAB1D6"/>
    <a:srgbClr val="A4ACD4"/>
    <a:srgbClr val="B3BADB"/>
    <a:srgbClr val="D2D6EA"/>
  </p:clrMru>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9647" autoAdjust="0"/>
  </p:normalViewPr>
  <p:slideViewPr>
    <p:cSldViewPr>
      <p:cViewPr varScale="1">
        <p:scale>
          <a:sx n="74" d="100"/>
          <a:sy n="74" d="100"/>
        </p:scale>
        <p:origin x="-3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7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2219" tIns="46109" rIns="92219" bIns="46109" rtlCol="0"/>
          <a:lstStyle>
            <a:lvl1pPr algn="l">
              <a:defRPr sz="1200"/>
            </a:lvl1pPr>
          </a:lstStyle>
          <a:p>
            <a:endParaRPr lang="en-US"/>
          </a:p>
        </p:txBody>
      </p:sp>
      <p:sp>
        <p:nvSpPr>
          <p:cNvPr id="3" name="Date Placeholder 2"/>
          <p:cNvSpPr>
            <a:spLocks noGrp="1"/>
          </p:cNvSpPr>
          <p:nvPr>
            <p:ph type="dt" sz="quarter" idx="1"/>
          </p:nvPr>
        </p:nvSpPr>
        <p:spPr>
          <a:xfrm>
            <a:off x="3971387" y="0"/>
            <a:ext cx="3037413" cy="464180"/>
          </a:xfrm>
          <a:prstGeom prst="rect">
            <a:avLst/>
          </a:prstGeom>
        </p:spPr>
        <p:txBody>
          <a:bodyPr vert="horz" lIns="92219" tIns="46109" rIns="92219" bIns="46109" rtlCol="0"/>
          <a:lstStyle>
            <a:lvl1pPr algn="r">
              <a:defRPr sz="1200"/>
            </a:lvl1pPr>
          </a:lstStyle>
          <a:p>
            <a:fld id="{0617331F-6F8F-4078-9564-1594FD3ED048}" type="datetimeFigureOut">
              <a:rPr lang="en-US" smtClean="0"/>
              <a:pPr/>
              <a:t>05/06/2010</a:t>
            </a:fld>
            <a:endParaRPr lang="en-US"/>
          </a:p>
        </p:txBody>
      </p:sp>
      <p:sp>
        <p:nvSpPr>
          <p:cNvPr id="4" name="Footer Placeholder 3"/>
          <p:cNvSpPr>
            <a:spLocks noGrp="1"/>
          </p:cNvSpPr>
          <p:nvPr>
            <p:ph type="ftr" sz="quarter" idx="2"/>
          </p:nvPr>
        </p:nvSpPr>
        <p:spPr>
          <a:xfrm>
            <a:off x="1" y="8830622"/>
            <a:ext cx="3037413" cy="464180"/>
          </a:xfrm>
          <a:prstGeom prst="rect">
            <a:avLst/>
          </a:prstGeom>
        </p:spPr>
        <p:txBody>
          <a:bodyPr vert="horz" lIns="92219" tIns="46109" rIns="92219" bIns="46109" rtlCol="0" anchor="b"/>
          <a:lstStyle>
            <a:lvl1pPr algn="l">
              <a:defRPr sz="1200"/>
            </a:lvl1pPr>
          </a:lstStyle>
          <a:p>
            <a:endParaRPr lang="en-US"/>
          </a:p>
        </p:txBody>
      </p:sp>
      <p:sp>
        <p:nvSpPr>
          <p:cNvPr id="5" name="Slide Number Placeholder 4"/>
          <p:cNvSpPr>
            <a:spLocks noGrp="1"/>
          </p:cNvSpPr>
          <p:nvPr>
            <p:ph type="sldNum" sz="quarter" idx="3"/>
          </p:nvPr>
        </p:nvSpPr>
        <p:spPr>
          <a:xfrm>
            <a:off x="3971387" y="8830622"/>
            <a:ext cx="3037413" cy="464180"/>
          </a:xfrm>
          <a:prstGeom prst="rect">
            <a:avLst/>
          </a:prstGeom>
        </p:spPr>
        <p:txBody>
          <a:bodyPr vert="horz" lIns="92219" tIns="46109" rIns="92219" bIns="46109" rtlCol="0" anchor="b"/>
          <a:lstStyle>
            <a:lvl1pPr algn="r">
              <a:defRPr sz="1200"/>
            </a:lvl1pPr>
          </a:lstStyle>
          <a:p>
            <a:fld id="{BE016979-3FB3-4291-A3A4-6EBD0626B8B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defTabSz="931545">
              <a:defRPr sz="120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971183" y="0"/>
            <a:ext cx="3037628" cy="464184"/>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algn="r" defTabSz="931545">
              <a:defRPr sz="1200">
                <a:latin typeface="Arial" pitchFamily="34" charset="0"/>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8830629"/>
            <a:ext cx="3037628" cy="464184"/>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defTabSz="931545">
              <a:defRPr sz="120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971183" y="8830629"/>
            <a:ext cx="3037628" cy="464184"/>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algn="r" defTabSz="931545">
              <a:defRPr sz="1200">
                <a:latin typeface="Arial" pitchFamily="34" charset="0"/>
              </a:defRPr>
            </a:lvl1pPr>
          </a:lstStyle>
          <a:p>
            <a:pPr>
              <a:defRPr/>
            </a:pPr>
            <a:fld id="{E66F8091-E979-4414-8E04-C1BAFE81BFC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930270"/>
            <a:fld id="{B3D55AA4-DB15-40B1-8E10-63C258A9CAE6}" type="slidenum">
              <a:rPr lang="en-US" smtClean="0"/>
              <a:pPr defTabSz="930270"/>
              <a:t>1</a:t>
            </a:fld>
            <a:endParaRPr lang="en-US" dirty="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latin typeface="Arial" pitchFamily="34" charset="0"/>
              </a:rPr>
              <a:t>To Edit the Date go to View&gt; Slide Master</a:t>
            </a:r>
          </a:p>
          <a:p>
            <a:pPr eaLnBrk="1" hangingPunct="1"/>
            <a:endParaRPr lang="en-US" smtClean="0">
              <a:latin typeface="Arial" pitchFamily="34" charset="0"/>
            </a:endParaRPr>
          </a:p>
          <a:p>
            <a:pPr eaLnBrk="1" hangingPunct="1"/>
            <a:r>
              <a:rPr lang="en-US" smtClean="0">
                <a:latin typeface="Arial" pitchFamily="34" charset="0"/>
              </a:rPr>
              <a:t>On the Title Slide Master, select the text box with the date and edit.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2000" dirty="0" smtClean="0"/>
              <a:t>Education-related activities that are considered as “educational service” as opposed to “formal teaching effort”: </a:t>
            </a:r>
          </a:p>
          <a:p>
            <a:pPr lvl="1"/>
            <a:r>
              <a:rPr lang="en-US" sz="1800" dirty="0" smtClean="0"/>
              <a:t>Admissions committee service /interviews  </a:t>
            </a:r>
          </a:p>
          <a:p>
            <a:pPr lvl="1"/>
            <a:r>
              <a:rPr lang="en-US" sz="1800" dirty="0" smtClean="0"/>
              <a:t>Informal mentoring /advising</a:t>
            </a:r>
          </a:p>
          <a:p>
            <a:pPr lvl="1"/>
            <a:r>
              <a:rPr lang="en-US" sz="1800" dirty="0" smtClean="0"/>
              <a:t>Non-leadership roles for EPC and graduate council and other standing committees </a:t>
            </a:r>
          </a:p>
          <a:p>
            <a:pPr lvl="1"/>
            <a:r>
              <a:rPr lang="en-US" sz="1800" dirty="0" smtClean="0"/>
              <a:t>Membership on ad hoc task forces; accreditation task forces, etc</a:t>
            </a:r>
          </a:p>
          <a:p>
            <a:pPr lvl="1"/>
            <a:r>
              <a:rPr lang="en-US" sz="1800" dirty="0" smtClean="0"/>
              <a:t>Non-accredited elective programs such as the optional enrichment electives</a:t>
            </a:r>
          </a:p>
          <a:p>
            <a:pPr lvl="1"/>
            <a:r>
              <a:rPr lang="en-US" sz="1800" dirty="0" smtClean="0"/>
              <a:t>Educational effort serving non-UMMS students such as visiting students and trainees</a:t>
            </a:r>
          </a:p>
          <a:p>
            <a:pPr lvl="0">
              <a:buNone/>
            </a:pPr>
            <a:r>
              <a:rPr lang="en-US" sz="2000" dirty="0" smtClean="0"/>
              <a:t>Note: Leadership roles directly supported by school funds and reporting to the dean’s office are also excluded from the Task force recommendations. </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defTabSz="915772">
              <a:spcBef>
                <a:spcPct val="0"/>
              </a:spcBef>
            </a:pPr>
            <a:r>
              <a:rPr lang="en-US" dirty="0" smtClean="0">
                <a:latin typeface="Arial" pitchFamily="34" charset="0"/>
                <a:ea typeface="Calibri" pitchFamily="34" charset="0"/>
                <a:cs typeface="Times New Roman" pitchFamily="18" charset="0"/>
              </a:rPr>
              <a:t>Members representing:</a:t>
            </a:r>
            <a:endParaRPr lang="en-US" sz="600" dirty="0" smtClean="0">
              <a:latin typeface="Arial" pitchFamily="34" charset="0"/>
            </a:endParaRPr>
          </a:p>
          <a:p>
            <a:pPr algn="ctr" defTabSz="915772">
              <a:spcBef>
                <a:spcPct val="0"/>
              </a:spcBef>
            </a:pPr>
            <a:r>
              <a:rPr lang="en-US" dirty="0" smtClean="0">
                <a:latin typeface="Arial" pitchFamily="34" charset="0"/>
                <a:ea typeface="Calibri" pitchFamily="34" charset="0"/>
                <a:cs typeface="Times New Roman" pitchFamily="18" charset="0"/>
              </a:rPr>
              <a:t> SoM, GSBS, GSN, GME, OFA, post Doc Program, </a:t>
            </a:r>
            <a:endParaRPr lang="en-US" sz="600" dirty="0" smtClean="0">
              <a:latin typeface="Arial" pitchFamily="34" charset="0"/>
            </a:endParaRPr>
          </a:p>
          <a:p>
            <a:pPr algn="ctr" defTabSz="915772">
              <a:spcBef>
                <a:spcPct val="0"/>
              </a:spcBef>
            </a:pPr>
            <a:r>
              <a:rPr lang="en-US" dirty="0" smtClean="0">
                <a:latin typeface="Arial" pitchFamily="34" charset="0"/>
                <a:ea typeface="Calibri" pitchFamily="34" charset="0"/>
                <a:cs typeface="Times New Roman" pitchFamily="18" charset="0"/>
              </a:rPr>
              <a:t>Dept Chairs( Basic&amp;Clinical) ; Group Practice Plan, Faculty Council, EPC, Grad Council</a:t>
            </a:r>
            <a:endParaRPr lang="en-US" sz="1800" dirty="0" smtClean="0">
              <a:latin typeface="Arial" pitchFamily="34" charset="0"/>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defTabSz="915772">
              <a:spcBef>
                <a:spcPct val="0"/>
              </a:spcBef>
            </a:pPr>
            <a:r>
              <a:rPr lang="en-US" dirty="0" smtClean="0">
                <a:latin typeface="Arial" pitchFamily="34" charset="0"/>
                <a:ea typeface="Calibri" pitchFamily="34" charset="0"/>
                <a:cs typeface="Times New Roman" pitchFamily="18" charset="0"/>
              </a:rPr>
              <a:t>Members representing:</a:t>
            </a:r>
            <a:endParaRPr lang="en-US" sz="600" dirty="0" smtClean="0">
              <a:latin typeface="Arial" pitchFamily="34" charset="0"/>
            </a:endParaRPr>
          </a:p>
          <a:p>
            <a:pPr algn="ctr" defTabSz="915772">
              <a:spcBef>
                <a:spcPct val="0"/>
              </a:spcBef>
            </a:pPr>
            <a:r>
              <a:rPr lang="en-US" dirty="0" smtClean="0">
                <a:latin typeface="Arial" pitchFamily="34" charset="0"/>
                <a:ea typeface="Calibri" pitchFamily="34" charset="0"/>
                <a:cs typeface="Times New Roman" pitchFamily="18" charset="0"/>
              </a:rPr>
              <a:t> SoM, GSBS, GSN, GME, OFA, post Doc Program, </a:t>
            </a:r>
            <a:endParaRPr lang="en-US" sz="600" dirty="0" smtClean="0">
              <a:latin typeface="Arial" pitchFamily="34" charset="0"/>
            </a:endParaRPr>
          </a:p>
          <a:p>
            <a:pPr algn="ctr" defTabSz="915772">
              <a:spcBef>
                <a:spcPct val="0"/>
              </a:spcBef>
            </a:pPr>
            <a:r>
              <a:rPr lang="en-US" dirty="0" smtClean="0">
                <a:latin typeface="Arial" pitchFamily="34" charset="0"/>
                <a:ea typeface="Calibri" pitchFamily="34" charset="0"/>
                <a:cs typeface="Times New Roman" pitchFamily="18" charset="0"/>
              </a:rPr>
              <a:t>Dept Chairs( Basic&amp;Clinical) ; Group Practice Plan, Faculty Council, EPC, Grad Council</a:t>
            </a:r>
            <a:endParaRPr lang="en-US" sz="180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Modeling of preliminary metrics will be conducted to pilot test the following:</a:t>
            </a:r>
          </a:p>
          <a:p>
            <a:r>
              <a:rPr lang="en-US" dirty="0" smtClean="0">
                <a:latin typeface="+mn-lt"/>
              </a:rPr>
              <a:t>o Feasibility of implementation</a:t>
            </a:r>
          </a:p>
          <a:p>
            <a:r>
              <a:rPr lang="en-US" dirty="0" smtClean="0">
                <a:latin typeface="+mn-lt"/>
              </a:rPr>
              <a:t>o Overall usability and accuracy of our preliminary metrics.</a:t>
            </a:r>
          </a:p>
          <a:p>
            <a:r>
              <a:rPr lang="en-US" dirty="0" smtClean="0">
                <a:latin typeface="+mn-lt"/>
              </a:rPr>
              <a:t>o General applicability of metrics to diverse programs, learner groups and</a:t>
            </a:r>
          </a:p>
          <a:p>
            <a:r>
              <a:rPr lang="en-US" dirty="0" smtClean="0">
                <a:latin typeface="+mn-lt"/>
              </a:rPr>
              <a:t>departments.</a:t>
            </a:r>
          </a:p>
          <a:p>
            <a:r>
              <a:rPr lang="en-US" dirty="0" smtClean="0">
                <a:latin typeface="+mn-lt"/>
              </a:rPr>
              <a:t>o Identification of unintended redundancies, omissions, or inconsistencies</a:t>
            </a:r>
          </a:p>
          <a:p>
            <a:r>
              <a:rPr lang="en-US" dirty="0" smtClean="0">
                <a:latin typeface="+mn-lt"/>
              </a:rPr>
              <a:t>on our model metrics.</a:t>
            </a:r>
          </a:p>
          <a:p>
            <a:r>
              <a:rPr lang="en-US" dirty="0" smtClean="0">
                <a:latin typeface="+mn-lt"/>
              </a:rPr>
              <a:t> The pilot test will be conducted in partnership with two departments:</a:t>
            </a:r>
          </a:p>
          <a:p>
            <a:r>
              <a:rPr lang="en-US" dirty="0" smtClean="0">
                <a:latin typeface="+mn-lt"/>
              </a:rPr>
              <a:t>Medicine and Biochemistry and Molecular Pharmacology. Together, these</a:t>
            </a:r>
          </a:p>
          <a:p>
            <a:r>
              <a:rPr lang="en-US" dirty="0" smtClean="0">
                <a:latin typeface="+mn-lt"/>
              </a:rPr>
              <a:t>departments span the basic and clinical sciences and offer representative</a:t>
            </a:r>
          </a:p>
          <a:p>
            <a:r>
              <a:rPr lang="en-US" dirty="0" smtClean="0">
                <a:latin typeface="+mn-lt"/>
              </a:rPr>
              <a:t>sampling of the key areas of educational effort, learners groups and teaching</a:t>
            </a:r>
          </a:p>
          <a:p>
            <a:r>
              <a:rPr lang="en-US" dirty="0" smtClean="0">
                <a:latin typeface="+mn-lt"/>
              </a:rPr>
              <a:t>faculty cross all three work groups.</a:t>
            </a:r>
          </a:p>
          <a:p>
            <a:r>
              <a:rPr lang="en-US" dirty="0" smtClean="0">
                <a:latin typeface="+mn-lt"/>
              </a:rPr>
              <a:t> Our communication plan will be rolled out to key leadership and</a:t>
            </a:r>
          </a:p>
          <a:p>
            <a:r>
              <a:rPr lang="en-US" dirty="0" smtClean="0">
                <a:latin typeface="+mn-lt"/>
              </a:rPr>
              <a:t>constituency groups noted in org table. The communication and outreach will</a:t>
            </a:r>
          </a:p>
          <a:p>
            <a:r>
              <a:rPr lang="en-US" dirty="0" smtClean="0">
                <a:latin typeface="+mn-lt"/>
              </a:rPr>
              <a:t>be ongoing for the remainder of the Task Force‘s timeline.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Modeling of preliminary metrics will be conducted to pilot test the following:</a:t>
            </a:r>
          </a:p>
          <a:p>
            <a:r>
              <a:rPr lang="en-US" dirty="0" smtClean="0">
                <a:latin typeface="+mn-lt"/>
              </a:rPr>
              <a:t>o Feasibility of implementation</a:t>
            </a:r>
          </a:p>
          <a:p>
            <a:r>
              <a:rPr lang="en-US" dirty="0" smtClean="0">
                <a:latin typeface="+mn-lt"/>
              </a:rPr>
              <a:t>o Overall usability and accuracy of our preliminary metrics.</a:t>
            </a:r>
          </a:p>
          <a:p>
            <a:r>
              <a:rPr lang="en-US" dirty="0" smtClean="0">
                <a:latin typeface="+mn-lt"/>
              </a:rPr>
              <a:t>o General applicability of metrics to diverse programs, learner groups and</a:t>
            </a:r>
          </a:p>
          <a:p>
            <a:r>
              <a:rPr lang="en-US" dirty="0" smtClean="0">
                <a:latin typeface="+mn-lt"/>
              </a:rPr>
              <a:t>departments.</a:t>
            </a:r>
          </a:p>
          <a:p>
            <a:r>
              <a:rPr lang="en-US" dirty="0" smtClean="0">
                <a:latin typeface="+mn-lt"/>
              </a:rPr>
              <a:t>o Identification of unintended redundancies, omissions, or inconsistencies</a:t>
            </a:r>
          </a:p>
          <a:p>
            <a:r>
              <a:rPr lang="en-US" dirty="0" smtClean="0">
                <a:latin typeface="+mn-lt"/>
              </a:rPr>
              <a:t>on our model metrics.</a:t>
            </a:r>
          </a:p>
          <a:p>
            <a:r>
              <a:rPr lang="en-US" dirty="0" smtClean="0">
                <a:latin typeface="+mn-lt"/>
              </a:rPr>
              <a:t> The pilot test will be conducted in partnership with two departments:</a:t>
            </a:r>
          </a:p>
          <a:p>
            <a:r>
              <a:rPr lang="en-US" dirty="0" smtClean="0">
                <a:latin typeface="+mn-lt"/>
              </a:rPr>
              <a:t>Medicine and Biochemistry and Molecular Pharmacology. Together, these</a:t>
            </a:r>
          </a:p>
          <a:p>
            <a:r>
              <a:rPr lang="en-US" dirty="0" smtClean="0">
                <a:latin typeface="+mn-lt"/>
              </a:rPr>
              <a:t>departments span the basic and clinical sciences and offer representative</a:t>
            </a:r>
          </a:p>
          <a:p>
            <a:r>
              <a:rPr lang="en-US" dirty="0" smtClean="0">
                <a:latin typeface="+mn-lt"/>
              </a:rPr>
              <a:t>sampling of the key areas of educational effort, learners groups and teaching</a:t>
            </a:r>
          </a:p>
          <a:p>
            <a:r>
              <a:rPr lang="en-US" dirty="0" smtClean="0">
                <a:latin typeface="+mn-lt"/>
              </a:rPr>
              <a:t>faculty cross all three work groups.</a:t>
            </a:r>
          </a:p>
          <a:p>
            <a:r>
              <a:rPr lang="en-US" dirty="0" smtClean="0">
                <a:latin typeface="+mn-lt"/>
              </a:rPr>
              <a:t> Our communication plan will be rolled out to key leadership and</a:t>
            </a:r>
          </a:p>
          <a:p>
            <a:r>
              <a:rPr lang="en-US" dirty="0" smtClean="0">
                <a:latin typeface="+mn-lt"/>
              </a:rPr>
              <a:t>constituency groups noted in org table. The communication and outreach will</a:t>
            </a:r>
          </a:p>
          <a:p>
            <a:r>
              <a:rPr lang="en-US" dirty="0" smtClean="0">
                <a:latin typeface="+mn-lt"/>
              </a:rPr>
              <a:t>be ongoing for the remainder of the Task Force‘s timeline.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Modeling of preliminary metrics will be conducted to pilot test the following:</a:t>
            </a:r>
          </a:p>
          <a:p>
            <a:r>
              <a:rPr lang="en-US" dirty="0" smtClean="0">
                <a:latin typeface="+mn-lt"/>
              </a:rPr>
              <a:t>o Feasibility of implementation</a:t>
            </a:r>
          </a:p>
          <a:p>
            <a:r>
              <a:rPr lang="en-US" dirty="0" smtClean="0">
                <a:latin typeface="+mn-lt"/>
              </a:rPr>
              <a:t>o Overall usability and accuracy of our preliminary metrics.</a:t>
            </a:r>
          </a:p>
          <a:p>
            <a:r>
              <a:rPr lang="en-US" dirty="0" smtClean="0">
                <a:latin typeface="+mn-lt"/>
              </a:rPr>
              <a:t>o General applicability of metrics to diverse programs, learner groups and</a:t>
            </a:r>
          </a:p>
          <a:p>
            <a:r>
              <a:rPr lang="en-US" dirty="0" smtClean="0">
                <a:latin typeface="+mn-lt"/>
              </a:rPr>
              <a:t>departments.</a:t>
            </a:r>
          </a:p>
          <a:p>
            <a:r>
              <a:rPr lang="en-US" dirty="0" smtClean="0">
                <a:latin typeface="+mn-lt"/>
              </a:rPr>
              <a:t>o Identification of unintended redundancies, omissions, or inconsistencies</a:t>
            </a:r>
          </a:p>
          <a:p>
            <a:r>
              <a:rPr lang="en-US" dirty="0" smtClean="0">
                <a:latin typeface="+mn-lt"/>
              </a:rPr>
              <a:t>on our model metrics.</a:t>
            </a:r>
          </a:p>
          <a:p>
            <a:r>
              <a:rPr lang="en-US" dirty="0" smtClean="0">
                <a:latin typeface="+mn-lt"/>
              </a:rPr>
              <a:t> The pilot test will be conducted in partnership with two departments:</a:t>
            </a:r>
          </a:p>
          <a:p>
            <a:r>
              <a:rPr lang="en-US" dirty="0" smtClean="0">
                <a:latin typeface="+mn-lt"/>
              </a:rPr>
              <a:t>Medicine and Biochemistry and Molecular Pharmacology. Together, these</a:t>
            </a:r>
          </a:p>
          <a:p>
            <a:r>
              <a:rPr lang="en-US" dirty="0" smtClean="0">
                <a:latin typeface="+mn-lt"/>
              </a:rPr>
              <a:t>departments span the basic and clinical sciences and offer representative</a:t>
            </a:r>
          </a:p>
          <a:p>
            <a:r>
              <a:rPr lang="en-US" dirty="0" smtClean="0">
                <a:latin typeface="+mn-lt"/>
              </a:rPr>
              <a:t>sampling of the key areas of educational effort, learners groups and teaching</a:t>
            </a:r>
          </a:p>
          <a:p>
            <a:r>
              <a:rPr lang="en-US" dirty="0" smtClean="0">
                <a:latin typeface="+mn-lt"/>
              </a:rPr>
              <a:t>faculty cross all three work groups.</a:t>
            </a:r>
          </a:p>
          <a:p>
            <a:r>
              <a:rPr lang="en-US" dirty="0" smtClean="0">
                <a:latin typeface="+mn-lt"/>
              </a:rPr>
              <a:t> Our communication plan will be rolled out to key leadership and</a:t>
            </a:r>
          </a:p>
          <a:p>
            <a:r>
              <a:rPr lang="en-US" dirty="0" smtClean="0">
                <a:latin typeface="+mn-lt"/>
              </a:rPr>
              <a:t>constituency groups noted in org table. The communication and outreach will</a:t>
            </a:r>
          </a:p>
          <a:p>
            <a:r>
              <a:rPr lang="en-US" dirty="0" smtClean="0">
                <a:latin typeface="+mn-lt"/>
              </a:rPr>
              <a:t>be ongoing for the remainder of the Task Force‘s timeline.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cstate="print">
            <a:lum/>
          </a:blip>
          <a:srcRect/>
          <a:stretch>
            <a:fillRect l="29000" t="-22000" r="-30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4724400"/>
            <a:ext cx="9144000" cy="2133600"/>
          </a:xfrm>
          <a:prstGeom prst="rect">
            <a:avLst/>
          </a:prstGeom>
          <a:solidFill>
            <a:srgbClr val="0F238C"/>
          </a:solidFill>
          <a:ln w="9525">
            <a:noFill/>
            <a:miter lim="800000"/>
            <a:headEnd/>
            <a:tailEnd/>
          </a:ln>
          <a:effectLst/>
        </p:spPr>
        <p:txBody>
          <a:bodyPr wrap="none" anchor="ctr"/>
          <a:lstStyle/>
          <a:p>
            <a:pPr>
              <a:defRPr/>
            </a:pPr>
            <a:endParaRPr lang="en-US"/>
          </a:p>
        </p:txBody>
      </p:sp>
      <p:sp>
        <p:nvSpPr>
          <p:cNvPr id="5" name="Text Box 8"/>
          <p:cNvSpPr txBox="1">
            <a:spLocks noChangeArrowheads="1"/>
          </p:cNvSpPr>
          <p:nvPr userDrawn="1"/>
        </p:nvSpPr>
        <p:spPr bwMode="auto">
          <a:xfrm>
            <a:off x="8072438" y="4014788"/>
            <a:ext cx="901700" cy="274637"/>
          </a:xfrm>
          <a:prstGeom prst="rect">
            <a:avLst/>
          </a:prstGeom>
          <a:noFill/>
          <a:ln w="9525">
            <a:noFill/>
            <a:miter lim="800000"/>
            <a:headEnd/>
            <a:tailEnd/>
          </a:ln>
          <a:effectLst/>
        </p:spPr>
        <p:txBody>
          <a:bodyPr wrap="none">
            <a:spAutoFit/>
          </a:bodyPr>
          <a:lstStyle/>
          <a:p>
            <a:pPr algn="r">
              <a:defRPr/>
            </a:pPr>
            <a:r>
              <a:rPr lang="en-US" sz="1200">
                <a:solidFill>
                  <a:srgbClr val="D2D6EA"/>
                </a:solidFill>
                <a:latin typeface="Sabon" pitchFamily="18" charset="0"/>
              </a:rPr>
              <a:t>April 2008</a:t>
            </a:r>
          </a:p>
        </p:txBody>
      </p:sp>
      <p:sp>
        <p:nvSpPr>
          <p:cNvPr id="7" name="Rectangle 10"/>
          <p:cNvSpPr>
            <a:spLocks noChangeArrowheads="1"/>
          </p:cNvSpPr>
          <p:nvPr userDrawn="1"/>
        </p:nvSpPr>
        <p:spPr bwMode="auto">
          <a:xfrm>
            <a:off x="0" y="4648200"/>
            <a:ext cx="9144000" cy="2209800"/>
          </a:xfrm>
          <a:prstGeom prst="rect">
            <a:avLst/>
          </a:prstGeom>
          <a:solidFill>
            <a:srgbClr val="0F238C"/>
          </a:solidFill>
          <a:ln w="9525">
            <a:noFill/>
            <a:miter lim="800000"/>
            <a:headEnd/>
            <a:tailEnd/>
          </a:ln>
          <a:effectLst/>
        </p:spPr>
        <p:txBody>
          <a:bodyPr wrap="none" anchor="ctr"/>
          <a:lstStyle/>
          <a:p>
            <a:pPr>
              <a:defRPr/>
            </a:pPr>
            <a:endParaRPr lang="en-US">
              <a:latin typeface="Arial" pitchFamily="34" charset="0"/>
            </a:endParaRPr>
          </a:p>
        </p:txBody>
      </p:sp>
      <p:pic>
        <p:nvPicPr>
          <p:cNvPr id="8" name="Picture 14" descr="UMMS-For-blue2"/>
          <p:cNvPicPr>
            <a:picLocks noChangeAspect="1" noChangeArrowheads="1"/>
          </p:cNvPicPr>
          <p:nvPr userDrawn="1"/>
        </p:nvPicPr>
        <p:blipFill>
          <a:blip r:embed="rId4" cstate="print"/>
          <a:srcRect/>
          <a:stretch>
            <a:fillRect/>
          </a:stretch>
        </p:blipFill>
        <p:spPr bwMode="auto">
          <a:xfrm>
            <a:off x="304800" y="3581400"/>
            <a:ext cx="2133600" cy="771525"/>
          </a:xfrm>
          <a:prstGeom prst="rect">
            <a:avLst/>
          </a:prstGeom>
          <a:noFill/>
          <a:ln w="9525">
            <a:noFill/>
            <a:miter lim="800000"/>
            <a:headEnd/>
            <a:tailEnd/>
          </a:ln>
          <a:effectLst>
            <a:innerShdw blurRad="63500" dist="50800" dir="2700000">
              <a:prstClr val="black">
                <a:alpha val="50000"/>
              </a:prstClr>
            </a:innerShdw>
          </a:effectLst>
        </p:spPr>
      </p:pic>
      <p:sp>
        <p:nvSpPr>
          <p:cNvPr id="2052" name="Rectangle 4"/>
          <p:cNvSpPr>
            <a:spLocks noGrp="1" noChangeArrowheads="1"/>
          </p:cNvSpPr>
          <p:nvPr>
            <p:ph type="ctrTitle"/>
          </p:nvPr>
        </p:nvSpPr>
        <p:spPr>
          <a:xfrm>
            <a:off x="228600" y="4038600"/>
            <a:ext cx="6553200" cy="1295400"/>
          </a:xfrm>
        </p:spPr>
        <p:txBody>
          <a:bodyPr anchor="t"/>
          <a:lstStyle>
            <a:lvl1pPr>
              <a:defRPr sz="2800">
                <a:solidFill>
                  <a:schemeClr val="bg1"/>
                </a:solidFill>
              </a:defRPr>
            </a:lvl1pPr>
          </a:lstStyle>
          <a:p>
            <a:r>
              <a:rPr lang="en-US" dirty="0"/>
              <a:t>Click to edit Master title style</a:t>
            </a:r>
          </a:p>
        </p:txBody>
      </p:sp>
      <p:sp>
        <p:nvSpPr>
          <p:cNvPr id="2053" name="Rectangle 5"/>
          <p:cNvSpPr>
            <a:spLocks noGrp="1" noChangeArrowheads="1"/>
          </p:cNvSpPr>
          <p:nvPr>
            <p:ph type="subTitle" idx="1"/>
          </p:nvPr>
        </p:nvSpPr>
        <p:spPr>
          <a:xfrm>
            <a:off x="228600" y="5181600"/>
            <a:ext cx="6553200" cy="1600200"/>
          </a:xfrm>
        </p:spPr>
        <p:txBody>
          <a:bodyPr/>
          <a:lstStyle>
            <a:lvl1pPr marL="0" indent="0">
              <a:buFontTx/>
              <a:buNone/>
              <a:defRPr sz="1600">
                <a:solidFill>
                  <a:srgbClr val="CFD3E8"/>
                </a:solidFill>
              </a:defRPr>
            </a:lvl1pPr>
          </a:lstStyle>
          <a:p>
            <a:r>
              <a:rPr lang="en-US"/>
              <a:t>Click to edit Master subtitle style</a:t>
            </a:r>
          </a:p>
        </p:txBody>
      </p:sp>
      <p:pic>
        <p:nvPicPr>
          <p:cNvPr id="9" name="Picture 8" descr="aerial.jpg"/>
          <p:cNvPicPr>
            <a:picLocks noChangeAspect="1"/>
          </p:cNvPicPr>
          <p:nvPr userDrawn="1"/>
        </p:nvPicPr>
        <p:blipFill>
          <a:blip r:embed="rId5" cstate="print"/>
          <a:srcRect l="8472" t="8381" r="5648"/>
          <a:stretch>
            <a:fillRect/>
          </a:stretch>
        </p:blipFill>
        <p:spPr>
          <a:xfrm>
            <a:off x="2682682" y="0"/>
            <a:ext cx="6429202" cy="4648200"/>
          </a:xfrm>
          <a:prstGeom prst="rect">
            <a:avLst/>
          </a:prstGeom>
        </p:spPr>
      </p:pic>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990600"/>
            <a:ext cx="8686800" cy="4876800"/>
          </a:xfrm>
        </p:spPr>
        <p:txBody>
          <a:bodyPr/>
          <a:lstStyle/>
          <a:p>
            <a:pPr lvl="0"/>
            <a:endParaRPr lang="en-US" noProof="0"/>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baseline="0">
                <a:latin typeface="Arial" pitchFamily="34" charset="0"/>
              </a:defRPr>
            </a:lvl1pPr>
            <a:lvl2pPr>
              <a:buFont typeface="Arial" pitchFamily="34" charset="0"/>
              <a:buChar char="•"/>
              <a:defRPr sz="2000" baseline="0">
                <a:latin typeface="Arial" pitchFamily="34" charset="0"/>
              </a:defRPr>
            </a:lvl2pPr>
            <a:lvl3pPr>
              <a:defRPr sz="2000" baseline="0">
                <a:latin typeface="Arial"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078034-5C05-4C71-BA9E-7131FBE1CE91}" type="datetimeFigureOut">
              <a:rPr lang="en-US" smtClean="0">
                <a:solidFill>
                  <a:srgbClr val="000000"/>
                </a:solidFill>
                <a:cs typeface="Arial" charset="0"/>
              </a:rPr>
              <a:pPr/>
              <a:t>05/06/2010</a:t>
            </a:fld>
            <a:endParaRPr lang="en-US" dirty="0">
              <a:solidFill>
                <a:srgbClr val="000000"/>
              </a:solidFill>
              <a:cs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cs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D92ECF-675E-4DF9-952D-6444A2DFFBAE}" type="slidenum">
              <a:rPr lang="en-US" smtClean="0">
                <a:solidFill>
                  <a:srgbClr val="000000"/>
                </a:solidFill>
                <a:cs typeface="Arial" charset="0"/>
              </a:rPr>
              <a:pPr/>
              <a:t>‹#›</a:t>
            </a:fld>
            <a:endParaRPr lang="en-US" dirty="0">
              <a:solidFill>
                <a:srgbClr val="000000"/>
              </a:solidFill>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5181600"/>
          </a:xfrm>
          <a:prstGeom prst="rect">
            <a:avLst/>
          </a:prstGeom>
          <a:gradFill rotWithShape="1">
            <a:gsLst>
              <a:gs pos="0">
                <a:srgbClr val="CFD3E8"/>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027" name="Rectangle 3"/>
          <p:cNvSpPr>
            <a:spLocks noChangeArrowheads="1"/>
          </p:cNvSpPr>
          <p:nvPr userDrawn="1"/>
        </p:nvSpPr>
        <p:spPr bwMode="auto">
          <a:xfrm>
            <a:off x="0" y="6019800"/>
            <a:ext cx="9144000" cy="838200"/>
          </a:xfrm>
          <a:prstGeom prst="rect">
            <a:avLst/>
          </a:prstGeom>
          <a:solidFill>
            <a:srgbClr val="0F238C"/>
          </a:solidFill>
          <a:ln w="9525">
            <a:noFill/>
            <a:miter lim="800000"/>
            <a:headEnd/>
            <a:tailEnd/>
          </a:ln>
          <a:effectLst/>
        </p:spPr>
        <p:txBody>
          <a:bodyPr wrap="none" anchor="ctr"/>
          <a:lstStyle/>
          <a:p>
            <a:pPr>
              <a:defRPr/>
            </a:pPr>
            <a:endParaRPr lang="en-US"/>
          </a:p>
        </p:txBody>
      </p:sp>
      <p:sp>
        <p:nvSpPr>
          <p:cNvPr id="1028" name="Rectangle 4"/>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Rectangle 5"/>
          <p:cNvSpPr>
            <a:spLocks noGrp="1" noChangeArrowheads="1"/>
          </p:cNvSpPr>
          <p:nvPr>
            <p:ph type="body" idx="1"/>
          </p:nvPr>
        </p:nvSpPr>
        <p:spPr bwMode="auto">
          <a:xfrm>
            <a:off x="0" y="990600"/>
            <a:ext cx="8686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0" name="Picture 6" descr="UMMS-For-reverse3"/>
          <p:cNvPicPr>
            <a:picLocks noChangeAspect="1" noChangeArrowheads="1"/>
          </p:cNvPicPr>
          <p:nvPr userDrawn="1"/>
        </p:nvPicPr>
        <p:blipFill>
          <a:blip r:embed="rId15" cstate="print"/>
          <a:srcRect r="3999"/>
          <a:stretch>
            <a:fillRect/>
          </a:stretch>
        </p:blipFill>
        <p:spPr bwMode="auto">
          <a:xfrm>
            <a:off x="76200" y="6096000"/>
            <a:ext cx="1828800" cy="635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3"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split orient="vert"/>
  </p:transition>
  <p:timing>
    <p:tnLst>
      <p:par>
        <p:cTn id="1" dur="indefinite" restart="never" nodeType="tmRoot"/>
      </p:par>
    </p:tnLst>
  </p:timing>
  <p:hf sldNum="0" hdr="0" dt="0"/>
  <p:txStyles>
    <p:titleStyle>
      <a:lvl1pPr algn="ctr" rtl="0" eaLnBrk="0" fontAlgn="base" hangingPunct="0">
        <a:spcBef>
          <a:spcPct val="0"/>
        </a:spcBef>
        <a:spcAft>
          <a:spcPct val="0"/>
        </a:spcAft>
        <a:defRPr sz="3600" b="1" cap="small" baseline="0">
          <a:solidFill>
            <a:schemeClr val="accent2"/>
          </a:solidFill>
          <a:latin typeface="+mj-lt"/>
          <a:ea typeface="+mj-ea"/>
          <a:cs typeface="+mj-cs"/>
        </a:defRPr>
      </a:lvl1pPr>
      <a:lvl2pPr algn="l" rtl="0" eaLnBrk="0" fontAlgn="base" hangingPunct="0">
        <a:spcBef>
          <a:spcPct val="0"/>
        </a:spcBef>
        <a:spcAft>
          <a:spcPct val="0"/>
        </a:spcAft>
        <a:defRPr sz="3600" b="1">
          <a:solidFill>
            <a:schemeClr val="accent2"/>
          </a:solidFill>
          <a:latin typeface="Sabon" pitchFamily="18" charset="0"/>
        </a:defRPr>
      </a:lvl2pPr>
      <a:lvl3pPr algn="l" rtl="0" eaLnBrk="0" fontAlgn="base" hangingPunct="0">
        <a:spcBef>
          <a:spcPct val="0"/>
        </a:spcBef>
        <a:spcAft>
          <a:spcPct val="0"/>
        </a:spcAft>
        <a:defRPr sz="3600" b="1">
          <a:solidFill>
            <a:schemeClr val="accent2"/>
          </a:solidFill>
          <a:latin typeface="Sabon" pitchFamily="18" charset="0"/>
        </a:defRPr>
      </a:lvl3pPr>
      <a:lvl4pPr algn="l" rtl="0" eaLnBrk="0" fontAlgn="base" hangingPunct="0">
        <a:spcBef>
          <a:spcPct val="0"/>
        </a:spcBef>
        <a:spcAft>
          <a:spcPct val="0"/>
        </a:spcAft>
        <a:defRPr sz="3600" b="1">
          <a:solidFill>
            <a:schemeClr val="accent2"/>
          </a:solidFill>
          <a:latin typeface="Sabon" pitchFamily="18" charset="0"/>
        </a:defRPr>
      </a:lvl4pPr>
      <a:lvl5pPr algn="l"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p:titleStyle>
    <p:bodyStyle>
      <a:lvl1pPr marL="342900" indent="-342900" algn="l" rtl="0" eaLnBrk="0" fontAlgn="base" hangingPunct="0">
        <a:lnSpc>
          <a:spcPct val="120000"/>
        </a:lnSpc>
        <a:spcBef>
          <a:spcPct val="25000"/>
        </a:spcBef>
        <a:spcAft>
          <a:spcPct val="0"/>
        </a:spcAft>
        <a:buChar char="•"/>
        <a:defRPr sz="3200">
          <a:solidFill>
            <a:schemeClr val="accent2"/>
          </a:solidFill>
          <a:latin typeface="+mn-lt"/>
          <a:ea typeface="+mn-ea"/>
          <a:cs typeface="+mn-cs"/>
        </a:defRPr>
      </a:lvl1pPr>
      <a:lvl2pPr marL="742950" indent="-285750" algn="l" rtl="0" eaLnBrk="0" fontAlgn="base" hangingPunct="0">
        <a:lnSpc>
          <a:spcPct val="120000"/>
        </a:lnSpc>
        <a:spcBef>
          <a:spcPct val="25000"/>
        </a:spcBef>
        <a:spcAft>
          <a:spcPct val="0"/>
        </a:spcAft>
        <a:buChar char="–"/>
        <a:defRPr sz="2800">
          <a:solidFill>
            <a:schemeClr val="accent2"/>
          </a:solidFill>
          <a:latin typeface="+mn-lt"/>
        </a:defRPr>
      </a:lvl2pPr>
      <a:lvl3pPr marL="1143000" indent="-228600" algn="l" rtl="0" eaLnBrk="0" fontAlgn="base" hangingPunct="0">
        <a:lnSpc>
          <a:spcPct val="120000"/>
        </a:lnSpc>
        <a:spcBef>
          <a:spcPct val="25000"/>
        </a:spcBef>
        <a:spcAft>
          <a:spcPct val="0"/>
        </a:spcAft>
        <a:buChar char="•"/>
        <a:defRPr sz="2400">
          <a:solidFill>
            <a:schemeClr val="accent2"/>
          </a:solidFill>
          <a:latin typeface="+mn-lt"/>
        </a:defRPr>
      </a:lvl3pPr>
      <a:lvl4pPr marL="1600200" indent="-228600" algn="l" rtl="0" eaLnBrk="0" fontAlgn="base" hangingPunct="0">
        <a:lnSpc>
          <a:spcPct val="120000"/>
        </a:lnSpc>
        <a:spcBef>
          <a:spcPct val="25000"/>
        </a:spcBef>
        <a:spcAft>
          <a:spcPct val="0"/>
        </a:spcAft>
        <a:buChar char="–"/>
        <a:defRPr sz="2000">
          <a:solidFill>
            <a:schemeClr val="accent2"/>
          </a:solidFill>
          <a:latin typeface="+mn-lt"/>
        </a:defRPr>
      </a:lvl4pPr>
      <a:lvl5pPr marL="2057400" indent="-228600" algn="l" rtl="0" eaLnBrk="0" fontAlgn="base" hangingPunct="0">
        <a:lnSpc>
          <a:spcPct val="120000"/>
        </a:lnSpc>
        <a:spcBef>
          <a:spcPct val="25000"/>
        </a:spcBef>
        <a:spcAft>
          <a:spcPct val="0"/>
        </a:spcAft>
        <a:buChar char="»"/>
        <a:defRPr sz="2000">
          <a:solidFill>
            <a:schemeClr val="accent2"/>
          </a:solidFill>
          <a:latin typeface="+mn-lt"/>
        </a:defRPr>
      </a:lvl5pPr>
      <a:lvl6pPr marL="2514600" indent="-228600" algn="l" rtl="0" fontAlgn="base">
        <a:lnSpc>
          <a:spcPct val="120000"/>
        </a:lnSpc>
        <a:spcBef>
          <a:spcPct val="25000"/>
        </a:spcBef>
        <a:spcAft>
          <a:spcPct val="0"/>
        </a:spcAft>
        <a:buChar char="»"/>
        <a:defRPr sz="2000">
          <a:solidFill>
            <a:schemeClr val="tx1"/>
          </a:solidFill>
          <a:latin typeface="+mn-lt"/>
        </a:defRPr>
      </a:lvl6pPr>
      <a:lvl7pPr marL="2971800" indent="-228600" algn="l" rtl="0" fontAlgn="base">
        <a:lnSpc>
          <a:spcPct val="120000"/>
        </a:lnSpc>
        <a:spcBef>
          <a:spcPct val="25000"/>
        </a:spcBef>
        <a:spcAft>
          <a:spcPct val="0"/>
        </a:spcAft>
        <a:buChar char="»"/>
        <a:defRPr sz="2000">
          <a:solidFill>
            <a:schemeClr val="tx1"/>
          </a:solidFill>
          <a:latin typeface="+mn-lt"/>
        </a:defRPr>
      </a:lvl7pPr>
      <a:lvl8pPr marL="3429000" indent="-228600" algn="l" rtl="0" fontAlgn="base">
        <a:lnSpc>
          <a:spcPct val="120000"/>
        </a:lnSpc>
        <a:spcBef>
          <a:spcPct val="25000"/>
        </a:spcBef>
        <a:spcAft>
          <a:spcPct val="0"/>
        </a:spcAft>
        <a:buChar char="»"/>
        <a:defRPr sz="2000">
          <a:solidFill>
            <a:schemeClr val="tx1"/>
          </a:solidFill>
          <a:latin typeface="+mn-lt"/>
        </a:defRPr>
      </a:lvl8pPr>
      <a:lvl9pPr marL="3886200" indent="-228600" algn="l" rtl="0" fontAlgn="base">
        <a:lnSpc>
          <a:spcPct val="120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5181600"/>
          </a:xfrm>
          <a:prstGeom prst="rect">
            <a:avLst/>
          </a:prstGeom>
          <a:gradFill rotWithShape="1">
            <a:gsLst>
              <a:gs pos="0">
                <a:srgbClr val="CFD3E8"/>
              </a:gs>
              <a:gs pos="100000">
                <a:schemeClr val="bg1"/>
              </a:gs>
            </a:gsLst>
            <a:lin ang="5400000" scaled="1"/>
          </a:gradFill>
          <a:ln w="9525">
            <a:noFill/>
            <a:miter lim="800000"/>
            <a:headEnd/>
            <a:tailEnd/>
          </a:ln>
          <a:effectLst/>
        </p:spPr>
        <p:txBody>
          <a:bodyPr wrap="none" anchor="ctr"/>
          <a:lstStyle/>
          <a:p>
            <a:pPr>
              <a:defRPr/>
            </a:pPr>
            <a:endParaRPr lang="en-US" dirty="0">
              <a:solidFill>
                <a:srgbClr val="000000"/>
              </a:solidFill>
              <a:cs typeface="Arial" charset="0"/>
            </a:endParaRPr>
          </a:p>
        </p:txBody>
      </p:sp>
      <p:sp>
        <p:nvSpPr>
          <p:cNvPr id="4100" name="Rectangle 4"/>
          <p:cNvSpPr>
            <a:spLocks noGrp="1" noChangeArrowheads="1"/>
          </p:cNvSpPr>
          <p:nvPr>
            <p:ph type="title"/>
          </p:nvPr>
        </p:nvSpPr>
        <p:spPr bwMode="auto">
          <a:xfrm>
            <a:off x="4572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1" name="Rectangle 5"/>
          <p:cNvSpPr>
            <a:spLocks noGrp="1" noChangeArrowheads="1"/>
          </p:cNvSpPr>
          <p:nvPr>
            <p:ph type="body" idx="1"/>
          </p:nvPr>
        </p:nvSpPr>
        <p:spPr bwMode="auto">
          <a:xfrm>
            <a:off x="457200" y="16002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0" y="990600"/>
            <a:ext cx="7086600" cy="0"/>
          </a:xfrm>
          <a:prstGeom prst="line">
            <a:avLst/>
          </a:prstGeom>
          <a:noFill/>
          <a:ln w="9525">
            <a:solidFill>
              <a:schemeClr val="tx1"/>
            </a:solidFill>
            <a:round/>
            <a:headEnd/>
            <a:tailEnd/>
          </a:ln>
          <a:effectLst/>
        </p:spPr>
        <p:txBody>
          <a:bodyPr wrap="none" anchor="ctr"/>
          <a:lstStyle/>
          <a:p>
            <a:pPr>
              <a:defRPr/>
            </a:pPr>
            <a:endParaRPr lang="en-US" dirty="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accent2"/>
          </a:solidFill>
          <a:latin typeface="+mj-lt"/>
          <a:ea typeface="+mj-ea"/>
          <a:cs typeface="+mj-cs"/>
        </a:defRPr>
      </a:lvl1pPr>
      <a:lvl2pPr algn="l" rtl="0" eaLnBrk="0" fontAlgn="base" hangingPunct="0">
        <a:spcBef>
          <a:spcPct val="0"/>
        </a:spcBef>
        <a:spcAft>
          <a:spcPct val="0"/>
        </a:spcAft>
        <a:defRPr sz="3600" b="1">
          <a:solidFill>
            <a:schemeClr val="accent2"/>
          </a:solidFill>
          <a:latin typeface="Sabon" pitchFamily="18" charset="0"/>
        </a:defRPr>
      </a:lvl2pPr>
      <a:lvl3pPr algn="l" rtl="0" eaLnBrk="0" fontAlgn="base" hangingPunct="0">
        <a:spcBef>
          <a:spcPct val="0"/>
        </a:spcBef>
        <a:spcAft>
          <a:spcPct val="0"/>
        </a:spcAft>
        <a:defRPr sz="3600" b="1">
          <a:solidFill>
            <a:schemeClr val="accent2"/>
          </a:solidFill>
          <a:latin typeface="Sabon" pitchFamily="18" charset="0"/>
        </a:defRPr>
      </a:lvl3pPr>
      <a:lvl4pPr algn="l" rtl="0" eaLnBrk="0" fontAlgn="base" hangingPunct="0">
        <a:spcBef>
          <a:spcPct val="0"/>
        </a:spcBef>
        <a:spcAft>
          <a:spcPct val="0"/>
        </a:spcAft>
        <a:defRPr sz="3600" b="1">
          <a:solidFill>
            <a:schemeClr val="accent2"/>
          </a:solidFill>
          <a:latin typeface="Sabon" pitchFamily="18" charset="0"/>
        </a:defRPr>
      </a:lvl4pPr>
      <a:lvl5pPr algn="l" rtl="0" eaLnBrk="0" fontAlgn="base" hangingPunct="0">
        <a:spcBef>
          <a:spcPct val="0"/>
        </a:spcBef>
        <a:spcAft>
          <a:spcPct val="0"/>
        </a:spcAft>
        <a:defRPr sz="3600" b="1">
          <a:solidFill>
            <a:schemeClr val="accent2"/>
          </a:solidFill>
          <a:latin typeface="Sabon" pitchFamily="18" charset="0"/>
        </a:defRPr>
      </a:lvl5pPr>
      <a:lvl6pPr marL="457200" algn="l" rtl="0" eaLnBrk="1" fontAlgn="base" hangingPunct="1">
        <a:spcBef>
          <a:spcPct val="0"/>
        </a:spcBef>
        <a:spcAft>
          <a:spcPct val="0"/>
        </a:spcAft>
        <a:defRPr sz="3600" b="1">
          <a:solidFill>
            <a:schemeClr val="accent2"/>
          </a:solidFill>
          <a:latin typeface="Sabon" pitchFamily="18" charset="0"/>
        </a:defRPr>
      </a:lvl6pPr>
      <a:lvl7pPr marL="914400" algn="l" rtl="0" eaLnBrk="1" fontAlgn="base" hangingPunct="1">
        <a:spcBef>
          <a:spcPct val="0"/>
        </a:spcBef>
        <a:spcAft>
          <a:spcPct val="0"/>
        </a:spcAft>
        <a:defRPr sz="3600" b="1">
          <a:solidFill>
            <a:schemeClr val="accent2"/>
          </a:solidFill>
          <a:latin typeface="Sabon" pitchFamily="18" charset="0"/>
        </a:defRPr>
      </a:lvl7pPr>
      <a:lvl8pPr marL="1371600" algn="l" rtl="0" eaLnBrk="1" fontAlgn="base" hangingPunct="1">
        <a:spcBef>
          <a:spcPct val="0"/>
        </a:spcBef>
        <a:spcAft>
          <a:spcPct val="0"/>
        </a:spcAft>
        <a:defRPr sz="3600" b="1">
          <a:solidFill>
            <a:schemeClr val="accent2"/>
          </a:solidFill>
          <a:latin typeface="Sabon" pitchFamily="18" charset="0"/>
        </a:defRPr>
      </a:lvl8pPr>
      <a:lvl9pPr marL="1828800" algn="l" rtl="0" eaLnBrk="1" fontAlgn="base" hangingPunct="1">
        <a:spcBef>
          <a:spcPct val="0"/>
        </a:spcBef>
        <a:spcAft>
          <a:spcPct val="0"/>
        </a:spcAft>
        <a:defRPr sz="3600" b="1">
          <a:solidFill>
            <a:schemeClr val="accent2"/>
          </a:solidFill>
          <a:latin typeface="Sabon" pitchFamily="18" charset="0"/>
        </a:defRPr>
      </a:lvl9pPr>
    </p:titleStyle>
    <p:bodyStyle>
      <a:lvl1pPr marL="342900" indent="-342900" algn="l" rtl="0" eaLnBrk="0" fontAlgn="base" hangingPunct="0">
        <a:lnSpc>
          <a:spcPct val="120000"/>
        </a:lnSpc>
        <a:spcBef>
          <a:spcPct val="25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5000"/>
        </a:spcBef>
        <a:spcAft>
          <a:spcPct val="0"/>
        </a:spcAft>
        <a:buChar char="–"/>
        <a:defRPr sz="2800">
          <a:solidFill>
            <a:schemeClr val="tx1"/>
          </a:solidFill>
          <a:latin typeface="+mn-lt"/>
        </a:defRPr>
      </a:lvl2pPr>
      <a:lvl3pPr marL="1143000" indent="-228600" algn="l" rtl="0" eaLnBrk="0" fontAlgn="base" hangingPunct="0">
        <a:lnSpc>
          <a:spcPct val="120000"/>
        </a:lnSpc>
        <a:spcBef>
          <a:spcPct val="25000"/>
        </a:spcBef>
        <a:spcAft>
          <a:spcPct val="0"/>
        </a:spcAft>
        <a:buChar char="•"/>
        <a:defRPr sz="2400">
          <a:solidFill>
            <a:schemeClr val="tx1"/>
          </a:solidFill>
          <a:latin typeface="+mn-lt"/>
        </a:defRPr>
      </a:lvl3pPr>
      <a:lvl4pPr marL="1600200" indent="-228600" algn="l" rtl="0" eaLnBrk="0" fontAlgn="base" hangingPunct="0">
        <a:lnSpc>
          <a:spcPct val="120000"/>
        </a:lnSpc>
        <a:spcBef>
          <a:spcPct val="25000"/>
        </a:spcBef>
        <a:spcAft>
          <a:spcPct val="0"/>
        </a:spcAft>
        <a:buChar char="–"/>
        <a:defRPr sz="2000">
          <a:solidFill>
            <a:schemeClr val="tx1"/>
          </a:solidFill>
          <a:latin typeface="+mn-lt"/>
        </a:defRPr>
      </a:lvl4pPr>
      <a:lvl5pPr marL="2057400" indent="-228600" algn="l" rtl="0" eaLnBrk="0" fontAlgn="base" hangingPunct="0">
        <a:lnSpc>
          <a:spcPct val="120000"/>
        </a:lnSpc>
        <a:spcBef>
          <a:spcPct val="25000"/>
        </a:spcBef>
        <a:spcAft>
          <a:spcPct val="0"/>
        </a:spcAft>
        <a:buChar char="»"/>
        <a:defRPr sz="2000">
          <a:solidFill>
            <a:schemeClr val="tx1"/>
          </a:solidFill>
          <a:latin typeface="+mn-lt"/>
        </a:defRPr>
      </a:lvl5pPr>
      <a:lvl6pPr marL="2514600" indent="-228600" algn="l" rtl="0" eaLnBrk="1" fontAlgn="base" hangingPunct="1">
        <a:lnSpc>
          <a:spcPct val="120000"/>
        </a:lnSpc>
        <a:spcBef>
          <a:spcPct val="25000"/>
        </a:spcBef>
        <a:spcAft>
          <a:spcPct val="0"/>
        </a:spcAft>
        <a:buChar char="»"/>
        <a:defRPr sz="2000">
          <a:solidFill>
            <a:schemeClr val="tx1"/>
          </a:solidFill>
          <a:latin typeface="+mn-lt"/>
        </a:defRPr>
      </a:lvl6pPr>
      <a:lvl7pPr marL="2971800" indent="-228600" algn="l" rtl="0" eaLnBrk="1" fontAlgn="base" hangingPunct="1">
        <a:lnSpc>
          <a:spcPct val="120000"/>
        </a:lnSpc>
        <a:spcBef>
          <a:spcPct val="25000"/>
        </a:spcBef>
        <a:spcAft>
          <a:spcPct val="0"/>
        </a:spcAft>
        <a:buChar char="»"/>
        <a:defRPr sz="2000">
          <a:solidFill>
            <a:schemeClr val="tx1"/>
          </a:solidFill>
          <a:latin typeface="+mn-lt"/>
        </a:defRPr>
      </a:lvl7pPr>
      <a:lvl8pPr marL="3429000" indent="-228600" algn="l" rtl="0" eaLnBrk="1" fontAlgn="base" hangingPunct="1">
        <a:lnSpc>
          <a:spcPct val="120000"/>
        </a:lnSpc>
        <a:spcBef>
          <a:spcPct val="25000"/>
        </a:spcBef>
        <a:spcAft>
          <a:spcPct val="0"/>
        </a:spcAft>
        <a:buChar char="»"/>
        <a:defRPr sz="2000">
          <a:solidFill>
            <a:schemeClr val="tx1"/>
          </a:solidFill>
          <a:latin typeface="+mn-lt"/>
        </a:defRPr>
      </a:lvl8pPr>
      <a:lvl9pPr marL="3886200" indent="-228600" algn="l" rtl="0" eaLnBrk="1" fontAlgn="base" hangingPunct="1">
        <a:lnSpc>
          <a:spcPct val="120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5000"/>
            <a:lum/>
          </a:blip>
          <a:srcRect/>
          <a:stretch>
            <a:fillRect l="-1000" t="-2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4419600"/>
            <a:ext cx="9144000" cy="2057400"/>
          </a:xfrm>
        </p:spPr>
        <p:txBody>
          <a:bodyPr anchor="ctr"/>
          <a:lstStyle/>
          <a:p>
            <a:pPr algn="l" eaLnBrk="1" hangingPunct="1">
              <a:defRPr/>
            </a:pPr>
            <a:r>
              <a:rPr lang="en-US" dirty="0" smtClean="0">
                <a:solidFill>
                  <a:srgbClr val="FFFFFF"/>
                </a:solidFill>
                <a:latin typeface="Arial" charset="0"/>
                <a:cs typeface="Arial" charset="0"/>
              </a:rPr>
              <a:t> </a:t>
            </a:r>
            <a:br>
              <a:rPr lang="en-US" dirty="0" smtClean="0">
                <a:solidFill>
                  <a:srgbClr val="FFFFFF"/>
                </a:solidFill>
                <a:latin typeface="Arial" charset="0"/>
                <a:cs typeface="Arial" charset="0"/>
              </a:rPr>
            </a:br>
            <a:r>
              <a:rPr lang="en-US" dirty="0" smtClean="0">
                <a:solidFill>
                  <a:srgbClr val="FFFFFF"/>
                </a:solidFill>
                <a:latin typeface="Arial" charset="0"/>
                <a:cs typeface="Arial" charset="0"/>
              </a:rPr>
              <a:t>Educational Effort Assignment Task Force Update</a:t>
            </a:r>
            <a:br>
              <a:rPr lang="en-US" dirty="0" smtClean="0">
                <a:solidFill>
                  <a:srgbClr val="FFFFFF"/>
                </a:solidFill>
                <a:latin typeface="Arial" charset="0"/>
                <a:cs typeface="Arial" charset="0"/>
              </a:rPr>
            </a:br>
            <a:r>
              <a:rPr lang="en-US" dirty="0" smtClean="0">
                <a:solidFill>
                  <a:srgbClr val="FFFFFF"/>
                </a:solidFill>
                <a:latin typeface="Arial" charset="0"/>
                <a:cs typeface="Arial" charset="0"/>
              </a:rPr>
              <a:t/>
            </a:r>
            <a:br>
              <a:rPr lang="en-US" dirty="0" smtClean="0">
                <a:solidFill>
                  <a:srgbClr val="FFFFFF"/>
                </a:solidFill>
                <a:latin typeface="Arial" charset="0"/>
                <a:cs typeface="Arial" charset="0"/>
              </a:rPr>
            </a:br>
            <a:r>
              <a:rPr lang="en-US" dirty="0" smtClean="0">
                <a:solidFill>
                  <a:srgbClr val="FFFFFF"/>
                </a:solidFill>
                <a:latin typeface="Arial" charset="0"/>
                <a:cs typeface="Arial" charset="0"/>
              </a:rPr>
              <a:t>Faculty Council	                       </a:t>
            </a:r>
            <a:br>
              <a:rPr lang="en-US" dirty="0" smtClean="0">
                <a:solidFill>
                  <a:srgbClr val="FFFFFF"/>
                </a:solidFill>
                <a:latin typeface="Arial" charset="0"/>
                <a:cs typeface="Arial" charset="0"/>
              </a:rPr>
            </a:br>
            <a:r>
              <a:rPr lang="en-US" sz="2000" smtClean="0">
                <a:solidFill>
                  <a:srgbClr val="FFFFFF"/>
                </a:solidFill>
                <a:latin typeface="Arial" charset="0"/>
                <a:cs typeface="Arial" charset="0"/>
              </a:rPr>
              <a:t>May 6, </a:t>
            </a:r>
            <a:r>
              <a:rPr lang="en-US" sz="2000" dirty="0" smtClean="0">
                <a:solidFill>
                  <a:srgbClr val="FFFFFF"/>
                </a:solidFill>
                <a:latin typeface="Arial" charset="0"/>
                <a:cs typeface="Arial" charset="0"/>
              </a:rPr>
              <a:t>2010</a:t>
            </a:r>
            <a:r>
              <a:rPr lang="en-US" dirty="0" smtClean="0">
                <a:solidFill>
                  <a:srgbClr val="FFFFFF"/>
                </a:solidFill>
                <a:latin typeface="Arial" charset="0"/>
                <a:cs typeface="Arial" charset="0"/>
              </a:rPr>
              <a:t>			  	   </a:t>
            </a:r>
            <a:r>
              <a:rPr lang="en-US" sz="2000" dirty="0" smtClean="0">
                <a:solidFill>
                  <a:srgbClr val="FFFFFF"/>
                </a:solidFill>
                <a:latin typeface="Arial" charset="0"/>
                <a:cs typeface="Arial" charset="0"/>
              </a:rPr>
              <a:t>Michele P. Pugnaire, MD</a:t>
            </a:r>
            <a:br>
              <a:rPr lang="en-US" sz="2000" dirty="0" smtClean="0">
                <a:solidFill>
                  <a:srgbClr val="FFFFFF"/>
                </a:solidFill>
                <a:latin typeface="Arial" charset="0"/>
                <a:cs typeface="Arial" charset="0"/>
              </a:rPr>
            </a:br>
            <a:r>
              <a:rPr lang="en-US" sz="2000" dirty="0" smtClean="0">
                <a:solidFill>
                  <a:srgbClr val="FFFFFF"/>
                </a:solidFill>
                <a:latin typeface="Arial" charset="0"/>
                <a:cs typeface="Arial" charset="0"/>
              </a:rPr>
              <a:t>					    Tony Carruthers, PhD </a:t>
            </a:r>
            <a:endParaRPr lang="en-US" sz="2000" dirty="0" smtClean="0"/>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228600" y="152400"/>
            <a:ext cx="8763000" cy="1143000"/>
          </a:xfrm>
        </p:spPr>
        <p:txBody>
          <a:bodyPr/>
          <a:lstStyle/>
          <a:p>
            <a:pPr lvl="0" eaLnBrk="1" hangingPunct="1"/>
            <a:r>
              <a:rPr lang="en-US" sz="800" b="0" dirty="0" smtClean="0">
                <a:solidFill>
                  <a:schemeClr val="tx1"/>
                </a:solidFill>
                <a:latin typeface="Arial" pitchFamily="34" charset="0"/>
              </a:rPr>
              <a:t/>
            </a:r>
            <a:br>
              <a:rPr lang="en-US" sz="800" b="0" dirty="0" smtClean="0">
                <a:solidFill>
                  <a:schemeClr val="tx1"/>
                </a:solidFill>
                <a:latin typeface="Arial" pitchFamily="34" charset="0"/>
              </a:rPr>
            </a:br>
            <a:r>
              <a:rPr lang="en-US" sz="800" b="0" dirty="0" smtClean="0">
                <a:solidFill>
                  <a:schemeClr val="tx1"/>
                </a:solidFill>
                <a:latin typeface="Arial" pitchFamily="34" charset="0"/>
              </a:rPr>
              <a:t/>
            </a:r>
            <a:br>
              <a:rPr lang="en-US" sz="800" b="0" dirty="0" smtClean="0">
                <a:solidFill>
                  <a:schemeClr val="tx1"/>
                </a:solidFill>
                <a:latin typeface="Arial" pitchFamily="34" charset="0"/>
              </a:rPr>
            </a:br>
            <a:r>
              <a:rPr lang="en-US" sz="2800" dirty="0" smtClean="0"/>
              <a:t>EEATF Table of Organization and Reporting</a:t>
            </a:r>
            <a:r>
              <a:rPr lang="en-US" sz="800" b="0" dirty="0" smtClean="0">
                <a:solidFill>
                  <a:schemeClr val="tx1"/>
                </a:solidFill>
                <a:latin typeface="Arial" pitchFamily="34" charset="0"/>
              </a:rPr>
              <a:t/>
            </a:r>
            <a:br>
              <a:rPr lang="en-US" sz="800" b="0" dirty="0" smtClean="0">
                <a:solidFill>
                  <a:schemeClr val="tx1"/>
                </a:solidFill>
                <a:latin typeface="Arial" pitchFamily="34" charset="0"/>
              </a:rPr>
            </a:br>
            <a:endParaRPr lang="en-US" dirty="0"/>
          </a:p>
        </p:txBody>
      </p:sp>
      <p:sp>
        <p:nvSpPr>
          <p:cNvPr id="136209" name="AutoShape 17"/>
          <p:cNvSpPr>
            <a:spLocks noChangeArrowheads="1"/>
          </p:cNvSpPr>
          <p:nvPr/>
        </p:nvSpPr>
        <p:spPr bwMode="auto">
          <a:xfrm>
            <a:off x="6248400" y="1066800"/>
            <a:ext cx="2738438" cy="1752600"/>
          </a:xfrm>
          <a:prstGeom prst="flowChartProcess">
            <a:avLst/>
          </a:prstGeom>
          <a:solidFill>
            <a:srgbClr val="FFFFFF"/>
          </a:solidFill>
          <a:ln w="12700">
            <a:solidFill>
              <a:srgbClr val="000000"/>
            </a:solidFill>
            <a:prstDash val="sysDot"/>
            <a:miter lim="800000"/>
            <a:headEnd/>
            <a:tailEnd/>
          </a:ln>
          <a:effectLst/>
        </p:spPr>
        <p:txBody>
          <a:bodyPr vert="horz" wrap="square" lIns="91440" tIns="45720" rIns="91440" bIns="45720" numCol="1" anchor="t" anchorCtr="0" compatLnSpc="1">
            <a:prstTxWarp prst="textNoShape">
              <a:avLst/>
            </a:prstTxWarp>
          </a:bodyPr>
          <a:lstStyle/>
          <a:p>
            <a:pPr algn="ctr"/>
            <a:r>
              <a:rPr lang="en-US" sz="1200" dirty="0" smtClean="0">
                <a:solidFill>
                  <a:srgbClr val="000000"/>
                </a:solidFill>
                <a:latin typeface="Arial" pitchFamily="34" charset="0"/>
                <a:ea typeface="Calibri" pitchFamily="34" charset="0"/>
                <a:cs typeface="Times New Roman" pitchFamily="18" charset="0"/>
              </a:rPr>
              <a:t>Communication to key leadership groups</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Chairs Council </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Leadership Council</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Faculty council</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EPC</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Graduate Council </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GMEC</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other</a:t>
            </a:r>
            <a:endParaRPr lang="en-US" dirty="0" smtClean="0">
              <a:solidFill>
                <a:srgbClr val="000000"/>
              </a:solidFill>
              <a:latin typeface="Arial" pitchFamily="34" charset="0"/>
              <a:cs typeface="Arial" charset="0"/>
            </a:endParaRPr>
          </a:p>
        </p:txBody>
      </p:sp>
      <p:sp>
        <p:nvSpPr>
          <p:cNvPr id="136207" name="AutoShape 15"/>
          <p:cNvSpPr>
            <a:spLocks noChangeArrowheads="1"/>
          </p:cNvSpPr>
          <p:nvPr/>
        </p:nvSpPr>
        <p:spPr bwMode="auto">
          <a:xfrm>
            <a:off x="3276600" y="1042987"/>
            <a:ext cx="998538" cy="633413"/>
          </a:xfrm>
          <a:prstGeom prst="flowChartProcess">
            <a:avLst/>
          </a:prstGeom>
          <a:solidFill>
            <a:srgbClr val="FFFFFF"/>
          </a:solidFill>
          <a:ln w="63500" cmpd="thickThin">
            <a:solidFill>
              <a:srgbClr val="8064A2"/>
            </a:solidFill>
            <a:miter lim="800000"/>
            <a:headEnd/>
            <a:tailEnd/>
          </a:ln>
          <a:effectLst/>
        </p:spPr>
        <p:txBody>
          <a:bodyPr vert="horz" wrap="square" lIns="91440" tIns="45720" rIns="91440" bIns="45720" numCol="1" anchor="t" anchorCtr="0" compatLnSpc="1">
            <a:prstTxWarp prst="textNoShape">
              <a:avLst/>
            </a:prstTxWarp>
          </a:bodyPr>
          <a:lstStyle/>
          <a:p>
            <a:pPr algn="ctr"/>
            <a:r>
              <a:rPr lang="en-US" sz="1200" b="1" dirty="0" smtClean="0">
                <a:solidFill>
                  <a:srgbClr val="000000"/>
                </a:solidFill>
                <a:latin typeface="Arial" pitchFamily="34" charset="0"/>
                <a:ea typeface="Calibri" pitchFamily="34" charset="0"/>
                <a:cs typeface="Times New Roman" pitchFamily="18" charset="0"/>
              </a:rPr>
              <a:t>Provost</a:t>
            </a:r>
            <a:endParaRPr lang="en-US" sz="600" dirty="0" smtClean="0">
              <a:solidFill>
                <a:srgbClr val="000000"/>
              </a:solidFill>
              <a:latin typeface="Arial" pitchFamily="34" charset="0"/>
              <a:cs typeface="Arial" charset="0"/>
            </a:endParaRPr>
          </a:p>
          <a:p>
            <a:pPr algn="ctr" eaLnBrk="0" hangingPunct="0"/>
            <a:r>
              <a:rPr lang="en-US" sz="1200" b="1" dirty="0" smtClean="0">
                <a:solidFill>
                  <a:srgbClr val="000000"/>
                </a:solidFill>
                <a:latin typeface="Arial" pitchFamily="34" charset="0"/>
                <a:ea typeface="Calibri" pitchFamily="34" charset="0"/>
                <a:cs typeface="Times New Roman" pitchFamily="18" charset="0"/>
              </a:rPr>
              <a:t>Dean  </a:t>
            </a:r>
            <a:endParaRPr lang="en-US" dirty="0" smtClean="0">
              <a:solidFill>
                <a:srgbClr val="000000"/>
              </a:solidFill>
              <a:latin typeface="Arial" pitchFamily="34" charset="0"/>
              <a:cs typeface="Arial" charset="0"/>
            </a:endParaRPr>
          </a:p>
        </p:txBody>
      </p:sp>
      <p:sp>
        <p:nvSpPr>
          <p:cNvPr id="136206" name="AutoShape 14"/>
          <p:cNvSpPr>
            <a:spLocks noChangeArrowheads="1"/>
          </p:cNvSpPr>
          <p:nvPr/>
        </p:nvSpPr>
        <p:spPr bwMode="auto">
          <a:xfrm>
            <a:off x="1524000" y="1752600"/>
            <a:ext cx="4495800" cy="1143000"/>
          </a:xfrm>
          <a:prstGeom prst="flowChartProcess">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algn="ctr"/>
            <a:r>
              <a:rPr lang="en-US" sz="1400" b="1" dirty="0" smtClean="0">
                <a:solidFill>
                  <a:srgbClr val="000000"/>
                </a:solidFill>
                <a:latin typeface="Arial" pitchFamily="34" charset="0"/>
                <a:ea typeface="Calibri" pitchFamily="34" charset="0"/>
                <a:cs typeface="Times New Roman" pitchFamily="18" charset="0"/>
              </a:rPr>
              <a:t>Educational Effort Task Force </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Co-Chairs: Pugnaire, Carruthers   </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Project Manager and Admin Support</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Paulette Goeden</a:t>
            </a:r>
          </a:p>
          <a:p>
            <a:pPr algn="ctr" eaLnBrk="0" hangingPunct="0"/>
            <a:r>
              <a:rPr lang="en-US" sz="1200" dirty="0" smtClean="0">
                <a:solidFill>
                  <a:srgbClr val="000000"/>
                </a:solidFill>
                <a:latin typeface="Arial" pitchFamily="34" charset="0"/>
                <a:ea typeface="Calibri" pitchFamily="34" charset="0"/>
                <a:cs typeface="Times New Roman" pitchFamily="18" charset="0"/>
              </a:rPr>
              <a:t>John Ryan </a:t>
            </a:r>
          </a:p>
          <a:p>
            <a:pPr algn="ctr" eaLnBrk="0" hangingPunct="0"/>
            <a:r>
              <a:rPr lang="en-US" sz="1200" dirty="0" smtClean="0">
                <a:solidFill>
                  <a:srgbClr val="000000"/>
                </a:solidFill>
                <a:latin typeface="Arial" pitchFamily="34" charset="0"/>
                <a:ea typeface="Calibri" pitchFamily="34" charset="0"/>
                <a:cs typeface="Times New Roman" pitchFamily="18" charset="0"/>
              </a:rPr>
              <a:t> </a:t>
            </a:r>
            <a:endParaRPr lang="en-US" dirty="0" smtClean="0">
              <a:solidFill>
                <a:srgbClr val="000000"/>
              </a:solidFill>
              <a:latin typeface="Arial" pitchFamily="34" charset="0"/>
              <a:cs typeface="Arial" charset="0"/>
            </a:endParaRPr>
          </a:p>
        </p:txBody>
      </p:sp>
      <p:sp>
        <p:nvSpPr>
          <p:cNvPr id="136204" name="AutoShape 12"/>
          <p:cNvSpPr>
            <a:spLocks noChangeArrowheads="1"/>
          </p:cNvSpPr>
          <p:nvPr/>
        </p:nvSpPr>
        <p:spPr bwMode="auto">
          <a:xfrm>
            <a:off x="1524000" y="2895600"/>
            <a:ext cx="1497013" cy="666750"/>
          </a:xfrm>
          <a:prstGeom prst="flowChartProcess">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algn="ctr"/>
            <a:r>
              <a:rPr lang="en-US" sz="1200" dirty="0" smtClean="0">
                <a:solidFill>
                  <a:srgbClr val="000000"/>
                </a:solidFill>
                <a:latin typeface="Arial" pitchFamily="34" charset="0"/>
                <a:ea typeface="Calibri" pitchFamily="34" charset="0"/>
                <a:cs typeface="Times New Roman" pitchFamily="18" charset="0"/>
              </a:rPr>
              <a:t>Work Group 1</a:t>
            </a:r>
            <a:endParaRPr lang="en-US" sz="600" dirty="0" smtClean="0">
              <a:solidFill>
                <a:srgbClr val="000000"/>
              </a:solidFill>
              <a:latin typeface="Arial" pitchFamily="34" charset="0"/>
              <a:cs typeface="Arial" charset="0"/>
            </a:endParaRPr>
          </a:p>
          <a:p>
            <a:pPr algn="ctr" eaLnBrk="0" hangingPunct="0"/>
            <a:r>
              <a:rPr lang="en-US" sz="1200" b="1" dirty="0" smtClean="0">
                <a:solidFill>
                  <a:srgbClr val="000000"/>
                </a:solidFill>
                <a:latin typeface="Arial" pitchFamily="34" charset="0"/>
                <a:ea typeface="Calibri" pitchFamily="34" charset="0"/>
                <a:cs typeface="Times New Roman" pitchFamily="18" charset="0"/>
              </a:rPr>
              <a:t>Classroom based</a:t>
            </a:r>
            <a:r>
              <a:rPr lang="en-US" sz="1200" dirty="0" smtClean="0">
                <a:solidFill>
                  <a:srgbClr val="000000"/>
                </a:solidFill>
                <a:latin typeface="Arial" pitchFamily="34" charset="0"/>
                <a:ea typeface="Calibri" pitchFamily="34" charset="0"/>
                <a:cs typeface="Times New Roman" pitchFamily="18" charset="0"/>
              </a:rPr>
              <a:t> Activity</a:t>
            </a:r>
            <a:endParaRPr lang="en-US" dirty="0" smtClean="0">
              <a:solidFill>
                <a:srgbClr val="000000"/>
              </a:solidFill>
              <a:latin typeface="Arial" pitchFamily="34" charset="0"/>
              <a:cs typeface="Arial" charset="0"/>
            </a:endParaRPr>
          </a:p>
        </p:txBody>
      </p:sp>
      <p:sp>
        <p:nvSpPr>
          <p:cNvPr id="136203" name="AutoShape 11"/>
          <p:cNvSpPr>
            <a:spLocks noChangeArrowheads="1"/>
          </p:cNvSpPr>
          <p:nvPr/>
        </p:nvSpPr>
        <p:spPr bwMode="auto">
          <a:xfrm>
            <a:off x="2971800" y="2895600"/>
            <a:ext cx="1506538" cy="666750"/>
          </a:xfrm>
          <a:prstGeom prst="flowChartProcess">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algn="ctr"/>
            <a:r>
              <a:rPr lang="en-US" sz="1200" dirty="0" smtClean="0">
                <a:solidFill>
                  <a:srgbClr val="000000"/>
                </a:solidFill>
                <a:latin typeface="Arial" pitchFamily="34" charset="0"/>
                <a:ea typeface="Calibri" pitchFamily="34" charset="0"/>
                <a:cs typeface="Times New Roman" pitchFamily="18" charset="0"/>
              </a:rPr>
              <a:t>Work Group2 </a:t>
            </a:r>
            <a:endParaRPr lang="en-US" sz="600" dirty="0" smtClean="0">
              <a:solidFill>
                <a:srgbClr val="000000"/>
              </a:solidFill>
              <a:latin typeface="Arial" pitchFamily="34" charset="0"/>
              <a:cs typeface="Arial" charset="0"/>
            </a:endParaRPr>
          </a:p>
          <a:p>
            <a:pPr algn="ctr" eaLnBrk="0" hangingPunct="0"/>
            <a:r>
              <a:rPr lang="en-US" sz="1200" b="1" dirty="0" smtClean="0">
                <a:solidFill>
                  <a:srgbClr val="000000"/>
                </a:solidFill>
                <a:latin typeface="Arial" pitchFamily="34" charset="0"/>
                <a:ea typeface="Calibri" pitchFamily="34" charset="0"/>
                <a:cs typeface="Times New Roman" pitchFamily="18" charset="0"/>
              </a:rPr>
              <a:t>Practice based</a:t>
            </a:r>
            <a:r>
              <a:rPr lang="en-US" sz="1200" dirty="0" smtClean="0">
                <a:solidFill>
                  <a:srgbClr val="000000"/>
                </a:solidFill>
                <a:latin typeface="Arial" pitchFamily="34" charset="0"/>
                <a:ea typeface="Calibri" pitchFamily="34" charset="0"/>
                <a:cs typeface="Times New Roman" pitchFamily="18" charset="0"/>
              </a:rPr>
              <a:t> Activity</a:t>
            </a:r>
            <a:endParaRPr lang="en-US" dirty="0" smtClean="0">
              <a:solidFill>
                <a:srgbClr val="000000"/>
              </a:solidFill>
              <a:latin typeface="Arial" pitchFamily="34" charset="0"/>
              <a:cs typeface="Arial" charset="0"/>
            </a:endParaRPr>
          </a:p>
        </p:txBody>
      </p:sp>
      <p:sp>
        <p:nvSpPr>
          <p:cNvPr id="136202" name="AutoShape 10"/>
          <p:cNvSpPr>
            <a:spLocks noChangeArrowheads="1"/>
          </p:cNvSpPr>
          <p:nvPr/>
        </p:nvSpPr>
        <p:spPr bwMode="auto">
          <a:xfrm>
            <a:off x="4495800" y="2895600"/>
            <a:ext cx="1514475" cy="666750"/>
          </a:xfrm>
          <a:prstGeom prst="flowChartProcess">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algn="ctr"/>
            <a:r>
              <a:rPr lang="en-US" sz="1200" dirty="0" smtClean="0">
                <a:solidFill>
                  <a:srgbClr val="000000"/>
                </a:solidFill>
                <a:latin typeface="Arial" pitchFamily="34" charset="0"/>
                <a:ea typeface="Calibri" pitchFamily="34" charset="0"/>
                <a:cs typeface="Times New Roman" pitchFamily="18" charset="0"/>
              </a:rPr>
              <a:t>Work Group 3 </a:t>
            </a:r>
            <a:endParaRPr lang="en-US" sz="600" dirty="0" smtClean="0">
              <a:solidFill>
                <a:srgbClr val="000000"/>
              </a:solidFill>
              <a:latin typeface="Arial" pitchFamily="34" charset="0"/>
              <a:cs typeface="Arial" charset="0"/>
            </a:endParaRPr>
          </a:p>
          <a:p>
            <a:pPr algn="ctr" eaLnBrk="0" hangingPunct="0"/>
            <a:r>
              <a:rPr lang="en-US" sz="1200" b="1" dirty="0" smtClean="0">
                <a:solidFill>
                  <a:srgbClr val="000000"/>
                </a:solidFill>
                <a:latin typeface="Arial" pitchFamily="34" charset="0"/>
                <a:ea typeface="Calibri" pitchFamily="34" charset="0"/>
                <a:cs typeface="Times New Roman" pitchFamily="18" charset="0"/>
              </a:rPr>
              <a:t>Ed leadership </a:t>
            </a:r>
            <a:endParaRPr lang="en-US" sz="600" dirty="0" smtClean="0">
              <a:solidFill>
                <a:srgbClr val="000000"/>
              </a:solidFill>
              <a:latin typeface="Arial" pitchFamily="34" charset="0"/>
              <a:cs typeface="Arial" charset="0"/>
            </a:endParaRPr>
          </a:p>
          <a:p>
            <a:pPr algn="ctr" eaLnBrk="0" hangingPunct="0"/>
            <a:r>
              <a:rPr lang="en-US" sz="1200" dirty="0" smtClean="0">
                <a:solidFill>
                  <a:srgbClr val="000000"/>
                </a:solidFill>
                <a:latin typeface="Arial" pitchFamily="34" charset="0"/>
                <a:ea typeface="Calibri" pitchFamily="34" charset="0"/>
                <a:cs typeface="Times New Roman" pitchFamily="18" charset="0"/>
              </a:rPr>
              <a:t>Roles </a:t>
            </a:r>
            <a:endParaRPr lang="en-US" dirty="0" smtClean="0">
              <a:solidFill>
                <a:srgbClr val="000000"/>
              </a:solidFill>
              <a:latin typeface="Arial" pitchFamily="34" charset="0"/>
              <a:cs typeface="Arial" charset="0"/>
            </a:endParaRPr>
          </a:p>
        </p:txBody>
      </p:sp>
      <p:sp>
        <p:nvSpPr>
          <p:cNvPr id="136201" name="AutoShape 9"/>
          <p:cNvSpPr>
            <a:spLocks noChangeArrowheads="1"/>
          </p:cNvSpPr>
          <p:nvPr/>
        </p:nvSpPr>
        <p:spPr bwMode="auto">
          <a:xfrm>
            <a:off x="1524000" y="3581400"/>
            <a:ext cx="1435100" cy="2362200"/>
          </a:xfrm>
          <a:prstGeom prst="flowChart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200" dirty="0" smtClean="0">
                <a:solidFill>
                  <a:srgbClr val="000000"/>
                </a:solidFill>
                <a:latin typeface="Arial" pitchFamily="34" charset="0"/>
                <a:ea typeface="Calibri" pitchFamily="34" charset="0"/>
                <a:cs typeface="Times New Roman" pitchFamily="18" charset="0"/>
              </a:rPr>
              <a:t>Co-chairs: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Ken Knight</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Bill Royer</a:t>
            </a:r>
            <a:endParaRPr lang="en-US" sz="600" dirty="0" smtClean="0">
              <a:solidFill>
                <a:srgbClr val="000000"/>
              </a:solidFill>
              <a:latin typeface="Arial" pitchFamily="34" charset="0"/>
              <a:cs typeface="Arial" charset="0"/>
            </a:endParaRPr>
          </a:p>
          <a:p>
            <a:pPr eaLnBrk="0" hangingPunct="0"/>
            <a:endParaRPr lang="en-US" sz="1200" dirty="0" smtClean="0">
              <a:solidFill>
                <a:srgbClr val="000000"/>
              </a:solidFill>
              <a:latin typeface="Arial" pitchFamily="34" charset="0"/>
              <a:ea typeface="Calibri" pitchFamily="34" charset="0"/>
              <a:cs typeface="Times New Roman" pitchFamily="18"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Members: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Michele Pugnaire, Tony Ip,</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 Gary Stein</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Thomas Smith, Carole Upshur</a:t>
            </a:r>
            <a:endParaRPr lang="en-US" sz="600" dirty="0" smtClean="0">
              <a:solidFill>
                <a:srgbClr val="000000"/>
              </a:solidFill>
              <a:latin typeface="Arial" pitchFamily="34" charset="0"/>
              <a:cs typeface="Arial" charset="0"/>
            </a:endParaRPr>
          </a:p>
          <a:p>
            <a:pPr eaLnBrk="0" hangingPunct="0"/>
            <a:endParaRPr lang="en-US" dirty="0" smtClean="0">
              <a:solidFill>
                <a:srgbClr val="000000"/>
              </a:solidFill>
              <a:latin typeface="Arial" pitchFamily="34" charset="0"/>
              <a:cs typeface="Arial" charset="0"/>
            </a:endParaRPr>
          </a:p>
        </p:txBody>
      </p:sp>
      <p:sp>
        <p:nvSpPr>
          <p:cNvPr id="136200" name="AutoShape 8"/>
          <p:cNvSpPr>
            <a:spLocks noChangeArrowheads="1"/>
          </p:cNvSpPr>
          <p:nvPr/>
        </p:nvSpPr>
        <p:spPr bwMode="auto">
          <a:xfrm>
            <a:off x="2971800" y="3581400"/>
            <a:ext cx="1506538" cy="2362200"/>
          </a:xfrm>
          <a:prstGeom prst="flowChart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200" dirty="0" smtClean="0">
                <a:solidFill>
                  <a:srgbClr val="000000"/>
                </a:solidFill>
                <a:latin typeface="Arial" pitchFamily="34" charset="0"/>
                <a:ea typeface="Calibri" pitchFamily="34" charset="0"/>
                <a:cs typeface="Times New Roman" pitchFamily="18" charset="0"/>
              </a:rPr>
              <a:t>Co-chairs:</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Anne Larkin</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Tony Imbalzano</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Members: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Bob Finberg,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Bob Baldor</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Deb DeMarco</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 Deb Field,</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Michele Streeter, Janet Hale</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Tony Carruthers  </a:t>
            </a:r>
            <a:endParaRPr lang="en-US" sz="600" dirty="0" smtClean="0">
              <a:solidFill>
                <a:srgbClr val="000000"/>
              </a:solidFill>
              <a:latin typeface="Arial" pitchFamily="34" charset="0"/>
              <a:cs typeface="Arial" charset="0"/>
            </a:endParaRPr>
          </a:p>
          <a:p>
            <a:pPr eaLnBrk="0" hangingPunct="0"/>
            <a:endParaRPr lang="en-US" dirty="0" smtClean="0">
              <a:solidFill>
                <a:srgbClr val="000000"/>
              </a:solidFill>
              <a:latin typeface="Arial" pitchFamily="34" charset="0"/>
              <a:cs typeface="Arial" charset="0"/>
            </a:endParaRPr>
          </a:p>
        </p:txBody>
      </p:sp>
      <p:sp>
        <p:nvSpPr>
          <p:cNvPr id="136199" name="AutoShape 7"/>
          <p:cNvSpPr>
            <a:spLocks noChangeArrowheads="1"/>
          </p:cNvSpPr>
          <p:nvPr/>
        </p:nvSpPr>
        <p:spPr bwMode="auto">
          <a:xfrm>
            <a:off x="4495800" y="3581400"/>
            <a:ext cx="1520825" cy="2362200"/>
          </a:xfrm>
          <a:prstGeom prst="flowChart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200" dirty="0" smtClean="0">
                <a:solidFill>
                  <a:srgbClr val="000000"/>
                </a:solidFill>
                <a:latin typeface="Arial" pitchFamily="34" charset="0"/>
                <a:ea typeface="Calibri" pitchFamily="34" charset="0"/>
                <a:cs typeface="Times New Roman" pitchFamily="18" charset="0"/>
              </a:rPr>
              <a:t>Co-chairs: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Craig Peterson, Melissa Fischer</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Members: </a:t>
            </a:r>
            <a:endParaRPr lang="en-US" sz="600" dirty="0" smtClean="0">
              <a:solidFill>
                <a:srgbClr val="000000"/>
              </a:solidFill>
              <a:latin typeface="Arial" pitchFamily="34" charset="0"/>
              <a:cs typeface="Arial" charset="0"/>
            </a:endParaRPr>
          </a:p>
          <a:p>
            <a:pPr eaLnBrk="0" hangingPunct="0"/>
            <a:r>
              <a:rPr lang="en-US" sz="1200" dirty="0" smtClean="0">
                <a:solidFill>
                  <a:srgbClr val="000000"/>
                </a:solidFill>
                <a:latin typeface="Arial" pitchFamily="34" charset="0"/>
                <a:ea typeface="Calibri" pitchFamily="34" charset="0"/>
                <a:cs typeface="Times New Roman" pitchFamily="18" charset="0"/>
              </a:rPr>
              <a:t>Jennifer Daly Paulette Seymour-Route </a:t>
            </a:r>
            <a:endParaRPr lang="en-US" sz="600" dirty="0" smtClean="0">
              <a:solidFill>
                <a:srgbClr val="000000"/>
              </a:solidFill>
              <a:latin typeface="Arial" pitchFamily="34" charset="0"/>
              <a:cs typeface="Arial" charset="0"/>
            </a:endParaRPr>
          </a:p>
          <a:p>
            <a:pPr eaLnBrk="0" hangingPunct="0"/>
            <a:endParaRPr lang="en-US" dirty="0" smtClean="0">
              <a:solidFill>
                <a:srgbClr val="000000"/>
              </a:solidFill>
              <a:latin typeface="Arial" pitchFamily="34" charset="0"/>
              <a:cs typeface="Arial" charset="0"/>
            </a:endParaRPr>
          </a:p>
        </p:txBody>
      </p:sp>
      <p:sp>
        <p:nvSpPr>
          <p:cNvPr id="136193" name="AutoShape 1"/>
          <p:cNvSpPr>
            <a:spLocks noChangeArrowheads="1"/>
          </p:cNvSpPr>
          <p:nvPr/>
        </p:nvSpPr>
        <p:spPr bwMode="auto">
          <a:xfrm>
            <a:off x="1143000" y="6019800"/>
            <a:ext cx="5410200" cy="685800"/>
          </a:xfrm>
          <a:prstGeom prst="flowChartProcess">
            <a:avLst/>
          </a:prstGeom>
          <a:solidFill>
            <a:srgbClr val="FFFFFF"/>
          </a:solidFill>
          <a:ln w="12700">
            <a:solidFill>
              <a:srgbClr val="000000"/>
            </a:solidFill>
            <a:prstDash val="sysDot"/>
            <a:miter lim="800000"/>
            <a:headEnd/>
            <a:tailEnd/>
          </a:ln>
          <a:effectLst/>
        </p:spPr>
        <p:txBody>
          <a:bodyPr vert="horz" wrap="square" lIns="91440" tIns="45720" rIns="91440" bIns="45720" numCol="1" anchor="t" anchorCtr="0" compatLnSpc="1">
            <a:prstTxWarp prst="textNoShape">
              <a:avLst/>
            </a:prstTxWarp>
          </a:bodyPr>
          <a:lstStyle/>
          <a:p>
            <a:pPr algn="ctr"/>
            <a:r>
              <a:rPr lang="en-US" sz="1100" dirty="0" smtClean="0">
                <a:solidFill>
                  <a:srgbClr val="000000"/>
                </a:solidFill>
                <a:latin typeface="Arial" pitchFamily="34" charset="0"/>
                <a:ea typeface="Calibri" pitchFamily="34" charset="0"/>
                <a:cs typeface="Times New Roman" pitchFamily="18" charset="0"/>
              </a:rPr>
              <a:t>Input and Liaison with constituency groups:</a:t>
            </a:r>
            <a:endParaRPr lang="en-US" sz="500" dirty="0" smtClean="0">
              <a:solidFill>
                <a:srgbClr val="000000"/>
              </a:solidFill>
              <a:latin typeface="Arial" pitchFamily="34" charset="0"/>
              <a:cs typeface="Arial" charset="0"/>
            </a:endParaRPr>
          </a:p>
          <a:p>
            <a:pPr algn="ctr" eaLnBrk="0" hangingPunct="0"/>
            <a:r>
              <a:rPr lang="en-US" sz="1100" dirty="0" smtClean="0">
                <a:solidFill>
                  <a:srgbClr val="000000"/>
                </a:solidFill>
                <a:latin typeface="Arial" pitchFamily="34" charset="0"/>
                <a:ea typeface="Calibri" pitchFamily="34" charset="0"/>
                <a:cs typeface="Times New Roman" pitchFamily="18" charset="0"/>
              </a:rPr>
              <a:t>Chairs, Leadership council, Faculty council, EPC, SoM Curriculum Committees, Graduate Council, GMEC, GSN faculty committee,  Group Practice Plan</a:t>
            </a:r>
            <a:endParaRPr lang="en-US" sz="1600" dirty="0" smtClean="0">
              <a:solidFill>
                <a:srgbClr val="000000"/>
              </a:solidFill>
              <a:latin typeface="Arial" pitchFamily="34" charset="0"/>
              <a:cs typeface="Arial" charset="0"/>
            </a:endParaRPr>
          </a:p>
        </p:txBody>
      </p:sp>
      <p:sp>
        <p:nvSpPr>
          <p:cNvPr id="136222" name="Rectangle 30"/>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smtClean="0">
              <a:solidFill>
                <a:srgbClr val="000000"/>
              </a:solidFill>
              <a:latin typeface="Arial" pitchFamily="34" charset="0"/>
              <a:cs typeface="Arial" charset="0"/>
            </a:endParaRPr>
          </a:p>
        </p:txBody>
      </p:sp>
      <p:cxnSp>
        <p:nvCxnSpPr>
          <p:cNvPr id="25" name="Straight Arrow Connector 24"/>
          <p:cNvCxnSpPr/>
          <p:nvPr/>
        </p:nvCxnSpPr>
        <p:spPr>
          <a:xfrm>
            <a:off x="4419600" y="1371600"/>
            <a:ext cx="1676400" cy="1588"/>
          </a:xfrm>
          <a:prstGeom prst="straightConnector1">
            <a:avLst/>
          </a:prstGeom>
          <a:ln w="1270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2800" dirty="0" smtClean="0"/>
              <a:t>Workgroup Outcomes</a:t>
            </a:r>
            <a:br>
              <a:rPr lang="en-US" sz="2800" dirty="0" smtClean="0"/>
            </a:br>
            <a:r>
              <a:rPr lang="en-US" sz="2800" dirty="0" smtClean="0"/>
              <a:t> Example of Classroom Base Effort Metrics</a:t>
            </a:r>
            <a:endParaRPr lang="en-US" sz="2800" dirty="0"/>
          </a:p>
        </p:txBody>
      </p:sp>
      <p:graphicFrame>
        <p:nvGraphicFramePr>
          <p:cNvPr id="5" name="Content Placeholder 4"/>
          <p:cNvGraphicFramePr>
            <a:graphicFrameLocks noGrp="1"/>
          </p:cNvGraphicFramePr>
          <p:nvPr>
            <p:ph idx="1"/>
          </p:nvPr>
        </p:nvGraphicFramePr>
        <p:xfrm>
          <a:off x="304800" y="1143000"/>
          <a:ext cx="8686800" cy="4166903"/>
        </p:xfrm>
        <a:graphic>
          <a:graphicData uri="http://schemas.openxmlformats.org/drawingml/2006/table">
            <a:tbl>
              <a:tblPr firstRow="1" bandRow="1">
                <a:tableStyleId>{21E4AEA4-8DFA-4A89-87EB-49C32662AFE0}</a:tableStyleId>
              </a:tblPr>
              <a:tblGrid>
                <a:gridCol w="1676400"/>
                <a:gridCol w="1371600"/>
                <a:gridCol w="2819400"/>
                <a:gridCol w="2819400"/>
              </a:tblGrid>
              <a:tr h="382582">
                <a:tc gridSpan="4">
                  <a:txBody>
                    <a:bodyPr/>
                    <a:lstStyle/>
                    <a:p>
                      <a:pPr marL="0" marR="0" algn="ctr">
                        <a:lnSpc>
                          <a:spcPct val="115000"/>
                        </a:lnSpc>
                        <a:spcBef>
                          <a:spcPts val="0"/>
                        </a:spcBef>
                        <a:spcAft>
                          <a:spcPts val="0"/>
                        </a:spcAft>
                      </a:pPr>
                      <a:r>
                        <a:rPr lang="en-US" sz="1400" dirty="0"/>
                        <a:t>CLASS ROOM BASED TEACHING</a:t>
                      </a:r>
                      <a:endParaRPr lang="en-US" sz="1100" dirty="0">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433942">
                <a:tc>
                  <a:txBody>
                    <a:bodyPr/>
                    <a:lstStyle/>
                    <a:p>
                      <a:pPr marL="0" marR="0" algn="l">
                        <a:lnSpc>
                          <a:spcPct val="115000"/>
                        </a:lnSpc>
                        <a:spcBef>
                          <a:spcPts val="0"/>
                        </a:spcBef>
                        <a:spcAft>
                          <a:spcPts val="0"/>
                        </a:spcAft>
                      </a:pPr>
                      <a:r>
                        <a:rPr lang="en-US" sz="1200" dirty="0"/>
                        <a:t>EFFORT CATEGORIES</a:t>
                      </a:r>
                      <a:endParaRPr lang="en-US" sz="1100" dirty="0">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200" dirty="0"/>
                        <a:t>DIRECT CONTACT TIME</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endParaRPr lang="en-US" sz="1100" dirty="0"/>
                    </a:p>
                    <a:p>
                      <a:pPr marL="0" marR="0" algn="l">
                        <a:lnSpc>
                          <a:spcPct val="115000"/>
                        </a:lnSpc>
                        <a:spcBef>
                          <a:spcPts val="0"/>
                        </a:spcBef>
                        <a:spcAft>
                          <a:spcPts val="0"/>
                        </a:spcAft>
                      </a:pPr>
                      <a:r>
                        <a:rPr lang="en-US" sz="1200" dirty="0"/>
                        <a:t>PREP TIME</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t>EVALUATION ASSESSMENT/EXAM TIME</a:t>
                      </a:r>
                      <a:endParaRPr lang="en-US" sz="1100" dirty="0">
                        <a:latin typeface="Calibri"/>
                        <a:ea typeface="Calibri"/>
                        <a:cs typeface="Times New Roman"/>
                      </a:endParaRPr>
                    </a:p>
                  </a:txBody>
                  <a:tcPr marL="68580" marR="68580" marT="0" marB="0" anchor="ctr"/>
                </a:tc>
              </a:tr>
              <a:tr h="1265664">
                <a:tc>
                  <a:txBody>
                    <a:bodyPr/>
                    <a:lstStyle/>
                    <a:p>
                      <a:pPr marL="0" marR="0">
                        <a:lnSpc>
                          <a:spcPct val="115000"/>
                        </a:lnSpc>
                        <a:spcBef>
                          <a:spcPts val="0"/>
                        </a:spcBef>
                        <a:spcAft>
                          <a:spcPts val="0"/>
                        </a:spcAft>
                      </a:pPr>
                      <a:r>
                        <a:rPr lang="en-US" sz="1100" dirty="0"/>
                        <a:t>Lectures</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hour for each hour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(Per Lecture) 30hrs – New Lecture (Unfamiliar)</a:t>
                      </a:r>
                      <a:endParaRPr lang="en-US" sz="1100" dirty="0"/>
                    </a:p>
                    <a:p>
                      <a:pPr marL="0" marR="0">
                        <a:lnSpc>
                          <a:spcPct val="115000"/>
                        </a:lnSpc>
                        <a:spcBef>
                          <a:spcPts val="0"/>
                        </a:spcBef>
                        <a:spcAft>
                          <a:spcPts val="0"/>
                        </a:spcAft>
                      </a:pPr>
                      <a:r>
                        <a:rPr lang="en-US" sz="1000" dirty="0"/>
                        <a:t>(Per Lecture) 15hrs – New Lecture (Familiar)</a:t>
                      </a:r>
                      <a:endParaRPr lang="en-US" sz="1100" dirty="0"/>
                    </a:p>
                    <a:p>
                      <a:pPr marL="0" marR="0">
                        <a:lnSpc>
                          <a:spcPct val="115000"/>
                        </a:lnSpc>
                        <a:spcBef>
                          <a:spcPts val="0"/>
                        </a:spcBef>
                        <a:spcAft>
                          <a:spcPts val="0"/>
                        </a:spcAft>
                      </a:pPr>
                      <a:r>
                        <a:rPr lang="en-US" sz="1000" dirty="0"/>
                        <a:t>(Per Lecture) 6hrs – Significantly Revised</a:t>
                      </a:r>
                      <a:endParaRPr lang="en-US" sz="1100" dirty="0"/>
                    </a:p>
                    <a:p>
                      <a:pPr marL="0" marR="0">
                        <a:lnSpc>
                          <a:spcPct val="115000"/>
                        </a:lnSpc>
                        <a:spcBef>
                          <a:spcPts val="0"/>
                        </a:spcBef>
                        <a:spcAft>
                          <a:spcPts val="0"/>
                        </a:spcAft>
                      </a:pPr>
                      <a:r>
                        <a:rPr lang="en-US" sz="1000" dirty="0"/>
                        <a:t>(Per Lecture) 2hrs - Rollover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Multiple Choice: 2hrs per hour of teaching</a:t>
                      </a:r>
                      <a:endParaRPr lang="en-US" sz="1100" dirty="0"/>
                    </a:p>
                    <a:p>
                      <a:pPr marL="0" marR="0">
                        <a:lnSpc>
                          <a:spcPct val="115000"/>
                        </a:lnSpc>
                        <a:spcBef>
                          <a:spcPts val="0"/>
                        </a:spcBef>
                        <a:spcAft>
                          <a:spcPts val="0"/>
                        </a:spcAft>
                      </a:pPr>
                      <a:r>
                        <a:rPr lang="en-US" sz="1000" dirty="0"/>
                        <a:t>Written Exam: 10 min per question per student</a:t>
                      </a:r>
                      <a:endParaRPr lang="en-US" sz="1100" dirty="0"/>
                    </a:p>
                    <a:p>
                      <a:pPr marL="0" marR="0">
                        <a:lnSpc>
                          <a:spcPct val="115000"/>
                        </a:lnSpc>
                        <a:spcBef>
                          <a:spcPts val="0"/>
                        </a:spcBef>
                        <a:spcAft>
                          <a:spcPts val="0"/>
                        </a:spcAft>
                      </a:pPr>
                      <a:r>
                        <a:rPr lang="en-US" sz="1000" dirty="0"/>
                        <a:t>Substantive Paper Grading: 3hrs per student per written research proposal</a:t>
                      </a:r>
                      <a:endParaRPr lang="en-US" sz="1100" dirty="0">
                        <a:latin typeface="Calibri"/>
                        <a:ea typeface="Calibri"/>
                        <a:cs typeface="Times New Roman"/>
                      </a:endParaRPr>
                    </a:p>
                  </a:txBody>
                  <a:tcPr marL="68580" marR="68580" marT="0" marB="0" anchor="ctr"/>
                </a:tc>
              </a:tr>
              <a:tr h="596670">
                <a:tc>
                  <a:txBody>
                    <a:bodyPr/>
                    <a:lstStyle/>
                    <a:p>
                      <a:pPr marL="0" marR="0">
                        <a:lnSpc>
                          <a:spcPct val="115000"/>
                        </a:lnSpc>
                        <a:spcBef>
                          <a:spcPts val="0"/>
                        </a:spcBef>
                        <a:spcAft>
                          <a:spcPts val="0"/>
                        </a:spcAft>
                      </a:pPr>
                      <a:r>
                        <a:rPr lang="en-US" sz="1100" dirty="0"/>
                        <a:t>Teaching (Small Group, Journal Club, Conference, Panel Discussion)</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hour for each hour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New: 4hrs</a:t>
                      </a:r>
                      <a:endParaRPr lang="en-US" sz="1100" dirty="0"/>
                    </a:p>
                    <a:p>
                      <a:pPr marL="0" marR="0">
                        <a:lnSpc>
                          <a:spcPct val="115000"/>
                        </a:lnSpc>
                        <a:spcBef>
                          <a:spcPts val="0"/>
                        </a:spcBef>
                        <a:spcAft>
                          <a:spcPts val="0"/>
                        </a:spcAft>
                      </a:pPr>
                      <a:r>
                        <a:rPr lang="en-US" sz="1000" dirty="0"/>
                        <a:t>Revised: 2hrs</a:t>
                      </a:r>
                      <a:endParaRPr lang="en-US" sz="1100" dirty="0"/>
                    </a:p>
                    <a:p>
                      <a:pPr marL="0" marR="0">
                        <a:lnSpc>
                          <a:spcPct val="115000"/>
                        </a:lnSpc>
                        <a:spcBef>
                          <a:spcPts val="0"/>
                        </a:spcBef>
                        <a:spcAft>
                          <a:spcPts val="0"/>
                        </a:spcAft>
                      </a:pPr>
                      <a:r>
                        <a:rPr lang="en-US" sz="1000" dirty="0"/>
                        <a:t>Rollover: 1hr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10 min per student per problem set, otherwise no evaluation</a:t>
                      </a:r>
                      <a:endParaRPr lang="en-US" sz="1100" dirty="0">
                        <a:latin typeface="Calibri"/>
                        <a:ea typeface="Calibri"/>
                        <a:cs typeface="Times New Roman"/>
                      </a:endParaRPr>
                    </a:p>
                  </a:txBody>
                  <a:tcPr marL="68580" marR="68580" marT="0" marB="0" anchor="ctr"/>
                </a:tc>
              </a:tr>
              <a:tr h="596670">
                <a:tc>
                  <a:txBody>
                    <a:bodyPr/>
                    <a:lstStyle/>
                    <a:p>
                      <a:pPr marL="0" marR="0">
                        <a:lnSpc>
                          <a:spcPct val="115000"/>
                        </a:lnSpc>
                        <a:spcBef>
                          <a:spcPts val="0"/>
                        </a:spcBef>
                        <a:spcAft>
                          <a:spcPts val="0"/>
                        </a:spcAft>
                      </a:pPr>
                      <a:r>
                        <a:rPr lang="en-US" sz="1100" dirty="0"/>
                        <a:t>Performance based assessment: SP, role play, simulation assessment </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hour for each hour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New: 4hrs</a:t>
                      </a:r>
                      <a:endParaRPr lang="en-US" sz="1100" dirty="0"/>
                    </a:p>
                    <a:p>
                      <a:pPr marL="0" marR="0">
                        <a:lnSpc>
                          <a:spcPct val="115000"/>
                        </a:lnSpc>
                        <a:spcBef>
                          <a:spcPts val="0"/>
                        </a:spcBef>
                        <a:spcAft>
                          <a:spcPts val="0"/>
                        </a:spcAft>
                      </a:pPr>
                      <a:r>
                        <a:rPr lang="en-US" sz="1000" dirty="0"/>
                        <a:t>Revised: 2hrs</a:t>
                      </a:r>
                      <a:endParaRPr lang="en-US" sz="1100" dirty="0"/>
                    </a:p>
                    <a:p>
                      <a:pPr marL="0" marR="0">
                        <a:lnSpc>
                          <a:spcPct val="115000"/>
                        </a:lnSpc>
                        <a:spcBef>
                          <a:spcPts val="0"/>
                        </a:spcBef>
                        <a:spcAft>
                          <a:spcPts val="0"/>
                        </a:spcAft>
                      </a:pPr>
                      <a:r>
                        <a:rPr lang="en-US" sz="1000" dirty="0"/>
                        <a:t>Rollover: 1hr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N/A</a:t>
                      </a:r>
                      <a:endParaRPr lang="en-US" sz="1100" dirty="0">
                        <a:latin typeface="Calibri"/>
                        <a:ea typeface="Calibri"/>
                        <a:cs typeface="Times New Roman"/>
                      </a:endParaRPr>
                    </a:p>
                  </a:txBody>
                  <a:tcPr marL="68580" marR="68580" marT="0" marB="0" anchor="ctr"/>
                </a:tc>
              </a:tr>
              <a:tr h="542427">
                <a:tc>
                  <a:txBody>
                    <a:bodyPr/>
                    <a:lstStyle/>
                    <a:p>
                      <a:pPr marL="0" marR="0">
                        <a:lnSpc>
                          <a:spcPct val="115000"/>
                        </a:lnSpc>
                        <a:spcBef>
                          <a:spcPts val="0"/>
                        </a:spcBef>
                        <a:spcAft>
                          <a:spcPts val="0"/>
                        </a:spcAft>
                      </a:pPr>
                      <a:r>
                        <a:rPr lang="en-US" sz="1100" dirty="0"/>
                        <a:t>Housestaff Core Curriculum Lectures</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hour for each hour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New: 8hrs</a:t>
                      </a:r>
                      <a:endParaRPr lang="en-US" sz="1100" dirty="0"/>
                    </a:p>
                    <a:p>
                      <a:pPr marL="0" marR="0">
                        <a:lnSpc>
                          <a:spcPct val="115000"/>
                        </a:lnSpc>
                        <a:spcBef>
                          <a:spcPts val="0"/>
                        </a:spcBef>
                        <a:spcAft>
                          <a:spcPts val="0"/>
                        </a:spcAft>
                      </a:pPr>
                      <a:r>
                        <a:rPr lang="en-US" sz="1000" dirty="0"/>
                        <a:t>Revised: 4hrs</a:t>
                      </a:r>
                      <a:endParaRPr lang="en-US" sz="1100" dirty="0"/>
                    </a:p>
                    <a:p>
                      <a:pPr marL="0" marR="0">
                        <a:lnSpc>
                          <a:spcPct val="115000"/>
                        </a:lnSpc>
                        <a:spcBef>
                          <a:spcPts val="0"/>
                        </a:spcBef>
                        <a:spcAft>
                          <a:spcPts val="0"/>
                        </a:spcAft>
                      </a:pPr>
                      <a:r>
                        <a:rPr lang="en-US" sz="1000" dirty="0"/>
                        <a:t>Rollover: 2hr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N/A</a:t>
                      </a:r>
                      <a:endParaRPr lang="en-US" sz="1100" dirty="0">
                        <a:latin typeface="Calibri"/>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2800" dirty="0" smtClean="0">
                <a:latin typeface="+mn-lt"/>
              </a:rPr>
              <a:t>Workgroup Outcomes</a:t>
            </a:r>
            <a:br>
              <a:rPr lang="en-US" sz="2800" dirty="0" smtClean="0">
                <a:latin typeface="+mn-lt"/>
              </a:rPr>
            </a:br>
            <a:r>
              <a:rPr lang="en-US" sz="2800" dirty="0" smtClean="0">
                <a:latin typeface="+mn-lt"/>
              </a:rPr>
              <a:t> Classroom Base Effort Categories</a:t>
            </a:r>
            <a:endParaRPr lang="en-US" sz="2800" dirty="0">
              <a:latin typeface="+mn-lt"/>
            </a:endParaRPr>
          </a:p>
        </p:txBody>
      </p:sp>
      <p:sp>
        <p:nvSpPr>
          <p:cNvPr id="7" name="Content Placeholder 6"/>
          <p:cNvSpPr>
            <a:spLocks noGrp="1"/>
          </p:cNvSpPr>
          <p:nvPr>
            <p:ph sz="half" idx="1"/>
          </p:nvPr>
        </p:nvSpPr>
        <p:spPr>
          <a:xfrm>
            <a:off x="457200" y="1219200"/>
            <a:ext cx="4038600" cy="4525963"/>
          </a:xfrm>
        </p:spPr>
        <p:txBody>
          <a:bodyPr>
            <a:normAutofit fontScale="62500" lnSpcReduction="20000"/>
          </a:bodyPr>
          <a:lstStyle/>
          <a:p>
            <a:r>
              <a:rPr lang="en-US" dirty="0" smtClean="0"/>
              <a:t>Lectures</a:t>
            </a:r>
          </a:p>
          <a:p>
            <a:r>
              <a:rPr lang="en-US" dirty="0" smtClean="0"/>
              <a:t>Advanced Topics</a:t>
            </a:r>
          </a:p>
          <a:p>
            <a:r>
              <a:rPr lang="en-US" dirty="0" smtClean="0"/>
              <a:t>On-Line Asynchronous or Web 2.0 Teaching (Open for Discussion)</a:t>
            </a:r>
          </a:p>
          <a:p>
            <a:r>
              <a:rPr lang="en-US" dirty="0" smtClean="0"/>
              <a:t>Review Session</a:t>
            </a:r>
          </a:p>
          <a:p>
            <a:r>
              <a:rPr lang="en-US" dirty="0" smtClean="0"/>
              <a:t>Formative Evaluations (Med School Specific)</a:t>
            </a:r>
          </a:p>
          <a:p>
            <a:r>
              <a:rPr lang="en-US" dirty="0" smtClean="0"/>
              <a:t>Teaching (Small Group, Journal Club, Conference, Panel Discussion)</a:t>
            </a:r>
          </a:p>
          <a:p>
            <a:r>
              <a:rPr lang="en-US" dirty="0" smtClean="0"/>
              <a:t>Large Groups</a:t>
            </a:r>
          </a:p>
          <a:p>
            <a:r>
              <a:rPr lang="en-US" dirty="0" smtClean="0"/>
              <a:t>Exam w/Standardized Patients</a:t>
            </a:r>
          </a:p>
          <a:p>
            <a:r>
              <a:rPr lang="en-US" dirty="0" smtClean="0"/>
              <a:t>Physical Diagnosis Skill Session</a:t>
            </a:r>
          </a:p>
          <a:p>
            <a:endParaRPr lang="en-US" dirty="0" smtClean="0"/>
          </a:p>
          <a:p>
            <a:endParaRPr lang="en-US" dirty="0" smtClean="0"/>
          </a:p>
          <a:p>
            <a:endParaRPr lang="en-US" dirty="0"/>
          </a:p>
        </p:txBody>
      </p:sp>
      <p:sp>
        <p:nvSpPr>
          <p:cNvPr id="8" name="Content Placeholder 7"/>
          <p:cNvSpPr>
            <a:spLocks noGrp="1"/>
          </p:cNvSpPr>
          <p:nvPr>
            <p:ph sz="half" idx="2"/>
          </p:nvPr>
        </p:nvSpPr>
        <p:spPr>
          <a:xfrm>
            <a:off x="4648200" y="1143001"/>
            <a:ext cx="4038600" cy="4800600"/>
          </a:xfrm>
        </p:spPr>
        <p:txBody>
          <a:bodyPr>
            <a:normAutofit fontScale="62500" lnSpcReduction="20000"/>
          </a:bodyPr>
          <a:lstStyle/>
          <a:p>
            <a:r>
              <a:rPr lang="en-US" dirty="0" smtClean="0"/>
              <a:t>Performance-based Assessment: SP, role play, simulation assessment </a:t>
            </a:r>
          </a:p>
          <a:p>
            <a:r>
              <a:rPr lang="en-US" dirty="0" smtClean="0"/>
              <a:t>Class-based Labs</a:t>
            </a:r>
          </a:p>
          <a:p>
            <a:r>
              <a:rPr lang="en-US" dirty="0" smtClean="0"/>
              <a:t>PPS</a:t>
            </a:r>
          </a:p>
          <a:p>
            <a:r>
              <a:rPr lang="en-US" dirty="0" smtClean="0"/>
              <a:t>LPP</a:t>
            </a:r>
          </a:p>
          <a:p>
            <a:r>
              <a:rPr lang="en-US" dirty="0" smtClean="0"/>
              <a:t>Practice Base Lectures</a:t>
            </a:r>
          </a:p>
          <a:p>
            <a:r>
              <a:rPr lang="en-US" dirty="0" smtClean="0"/>
              <a:t>Practice Base Interclerkship assigned teaching: small group, lecture, panel</a:t>
            </a:r>
          </a:p>
          <a:p>
            <a:r>
              <a:rPr lang="en-US" dirty="0" smtClean="0"/>
              <a:t>Journal Club</a:t>
            </a:r>
          </a:p>
          <a:p>
            <a:r>
              <a:rPr lang="en-US" dirty="0" smtClean="0"/>
              <a:t>Housestaff Core Curriculum Lectures</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sz="2800" dirty="0" smtClean="0"/>
              <a:t>Workgroup Outcomes</a:t>
            </a:r>
            <a:br>
              <a:rPr lang="en-US" sz="2800" dirty="0" smtClean="0"/>
            </a:br>
            <a:r>
              <a:rPr lang="en-US" sz="2800" dirty="0" smtClean="0"/>
              <a:t>Example of Practice Based Effort Metrics</a:t>
            </a:r>
            <a:endParaRPr lang="en-US" sz="2800" dirty="0"/>
          </a:p>
        </p:txBody>
      </p:sp>
      <p:graphicFrame>
        <p:nvGraphicFramePr>
          <p:cNvPr id="4" name="Content Placeholder 3"/>
          <p:cNvGraphicFramePr>
            <a:graphicFrameLocks noGrp="1"/>
          </p:cNvGraphicFramePr>
          <p:nvPr>
            <p:ph idx="1"/>
          </p:nvPr>
        </p:nvGraphicFramePr>
        <p:xfrm>
          <a:off x="228600" y="1219200"/>
          <a:ext cx="8610599" cy="3212506"/>
        </p:xfrm>
        <a:graphic>
          <a:graphicData uri="http://schemas.openxmlformats.org/drawingml/2006/table">
            <a:tbl>
              <a:tblPr firstRow="1" bandRow="1">
                <a:tableStyleId>{93296810-A885-4BE3-A3E7-6D5BEEA58F35}</a:tableStyleId>
              </a:tblPr>
              <a:tblGrid>
                <a:gridCol w="2496564"/>
                <a:gridCol w="2151636"/>
                <a:gridCol w="2057400"/>
                <a:gridCol w="1904999"/>
              </a:tblGrid>
              <a:tr h="625024">
                <a:tc gridSpan="4">
                  <a:txBody>
                    <a:bodyPr/>
                    <a:lstStyle/>
                    <a:p>
                      <a:pPr marL="0" marR="0" algn="ctr">
                        <a:lnSpc>
                          <a:spcPct val="115000"/>
                        </a:lnSpc>
                        <a:spcBef>
                          <a:spcPts val="0"/>
                        </a:spcBef>
                        <a:spcAft>
                          <a:spcPts val="0"/>
                        </a:spcAft>
                      </a:pPr>
                      <a:r>
                        <a:rPr lang="en-US" sz="1400" dirty="0"/>
                        <a:t>PRACTICE BASED TEACHING</a:t>
                      </a:r>
                      <a:endParaRPr lang="en-US" sz="1100" dirty="0">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574357">
                <a:tc>
                  <a:txBody>
                    <a:bodyPr/>
                    <a:lstStyle/>
                    <a:p>
                      <a:pPr marL="0" marR="0" algn="l">
                        <a:lnSpc>
                          <a:spcPct val="115000"/>
                        </a:lnSpc>
                        <a:spcBef>
                          <a:spcPts val="0"/>
                        </a:spcBef>
                        <a:spcAft>
                          <a:spcPts val="0"/>
                        </a:spcAft>
                      </a:pPr>
                      <a:r>
                        <a:rPr lang="en-US" sz="1200" dirty="0"/>
                        <a:t>EFFORT CATEGORIES</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t>DIRECT CONTACT TIME</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t>PREP TIME</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t>EVALUATION ASSESSMENT/EXAM TIME</a:t>
                      </a:r>
                      <a:endParaRPr lang="en-US" sz="1100" dirty="0">
                        <a:latin typeface="Calibri"/>
                        <a:ea typeface="Calibri"/>
                        <a:cs typeface="Times New Roman"/>
                      </a:endParaRPr>
                    </a:p>
                  </a:txBody>
                  <a:tcPr marL="68580" marR="68580" marT="0" marB="0" anchor="ctr"/>
                </a:tc>
              </a:tr>
              <a:tr h="473067">
                <a:tc>
                  <a:txBody>
                    <a:bodyPr/>
                    <a:lstStyle/>
                    <a:p>
                      <a:pPr marL="0" marR="0">
                        <a:lnSpc>
                          <a:spcPct val="115000"/>
                        </a:lnSpc>
                        <a:spcBef>
                          <a:spcPts val="0"/>
                        </a:spcBef>
                        <a:spcAft>
                          <a:spcPts val="0"/>
                        </a:spcAft>
                      </a:pPr>
                      <a:r>
                        <a:rPr lang="en-US" sz="1100" dirty="0"/>
                        <a:t>3</a:t>
                      </a:r>
                      <a:r>
                        <a:rPr lang="en-US" sz="1100" baseline="30000" dirty="0"/>
                        <a:t>rd</a:t>
                      </a:r>
                      <a:r>
                        <a:rPr lang="en-US" sz="1100" dirty="0"/>
                        <a:t> Year Outpatient Clerkship Precepting</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hr per ½ day session</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endParaRPr lang="en-US" sz="1000" dirty="0">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dirty="0"/>
                        <a:t>1 hr per block per student</a:t>
                      </a:r>
                      <a:endParaRPr lang="en-US" sz="1100" dirty="0">
                        <a:latin typeface="Calibri"/>
                        <a:ea typeface="Calibri"/>
                        <a:cs typeface="Times New Roman"/>
                      </a:endParaRPr>
                    </a:p>
                  </a:txBody>
                  <a:tcPr marL="68580" marR="68580" marT="0" marB="0" anchor="ctr"/>
                </a:tc>
              </a:tr>
              <a:tr h="650336">
                <a:tc>
                  <a:txBody>
                    <a:bodyPr/>
                    <a:lstStyle/>
                    <a:p>
                      <a:pPr marL="0" marR="0">
                        <a:lnSpc>
                          <a:spcPct val="115000"/>
                        </a:lnSpc>
                        <a:spcBef>
                          <a:spcPts val="0"/>
                        </a:spcBef>
                        <a:spcAft>
                          <a:spcPts val="0"/>
                        </a:spcAft>
                      </a:pPr>
                      <a:r>
                        <a:rPr lang="en-US" sz="1100" dirty="0"/>
                        <a:t>4</a:t>
                      </a:r>
                      <a:r>
                        <a:rPr lang="en-US" sz="1100" baseline="30000" dirty="0"/>
                        <a:t>th</a:t>
                      </a:r>
                      <a:r>
                        <a:rPr lang="en-US" sz="1100" dirty="0"/>
                        <a:t> Year Elective (Inpatient)</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If 2 students or less it’s 2.5hrs/wk or </a:t>
                      </a:r>
                      <a:r>
                        <a:rPr lang="en-US" sz="1000" dirty="0" smtClean="0"/>
                        <a:t>10hrs/month</a:t>
                      </a:r>
                      <a:endParaRPr lang="en-US" sz="1100" dirty="0"/>
                    </a:p>
                    <a:p>
                      <a:pPr marL="0" marR="0">
                        <a:lnSpc>
                          <a:spcPct val="115000"/>
                        </a:lnSpc>
                        <a:spcBef>
                          <a:spcPts val="0"/>
                        </a:spcBef>
                        <a:spcAft>
                          <a:spcPts val="0"/>
                        </a:spcAft>
                      </a:pPr>
                      <a:r>
                        <a:rPr lang="en-US" sz="1000" dirty="0"/>
                        <a:t>If 3 students or more it’s 5hrs/wk or </a:t>
                      </a:r>
                      <a:r>
                        <a:rPr lang="en-US" sz="1000" dirty="0" smtClean="0"/>
                        <a:t>20hrs/</a:t>
                      </a:r>
                      <a:r>
                        <a:rPr lang="en-US" sz="1100" dirty="0" smtClean="0"/>
                        <a:t>month</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endParaRPr lang="en-US" sz="1000" dirty="0">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dirty="0"/>
                        <a:t>1 hr per student </a:t>
                      </a:r>
                      <a:endParaRPr lang="en-US" sz="1100" dirty="0">
                        <a:latin typeface="Calibri"/>
                        <a:ea typeface="Calibri"/>
                        <a:cs typeface="Times New Roman"/>
                      </a:endParaRPr>
                    </a:p>
                  </a:txBody>
                  <a:tcPr marL="68580" marR="68580" marT="0" marB="0" anchor="ctr"/>
                </a:tc>
              </a:tr>
              <a:tr h="414785">
                <a:tc>
                  <a:txBody>
                    <a:bodyPr/>
                    <a:lstStyle/>
                    <a:p>
                      <a:pPr marL="0" marR="0">
                        <a:lnSpc>
                          <a:spcPct val="115000"/>
                        </a:lnSpc>
                        <a:spcBef>
                          <a:spcPts val="0"/>
                        </a:spcBef>
                        <a:spcAft>
                          <a:spcPts val="0"/>
                        </a:spcAft>
                      </a:pPr>
                      <a:r>
                        <a:rPr lang="en-US" sz="1100" dirty="0"/>
                        <a:t>Mock Oral Board Examiner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1 hour for each hour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endParaRPr lang="en-US" sz="1000" dirty="0">
                        <a:latin typeface="Arial"/>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3 hrs per yr</a:t>
                      </a:r>
                      <a:endParaRPr lang="en-US" sz="1100" dirty="0">
                        <a:latin typeface="Calibri"/>
                        <a:ea typeface="Calibri"/>
                        <a:cs typeface="Times New Roman"/>
                      </a:endParaRPr>
                    </a:p>
                  </a:txBody>
                  <a:tcPr marL="68580" marR="68580" marT="0" marB="0" anchor="ctr"/>
                </a:tc>
              </a:tr>
              <a:tr h="350128">
                <a:tc>
                  <a:txBody>
                    <a:bodyPr/>
                    <a:lstStyle/>
                    <a:p>
                      <a:pPr marL="0" marR="0">
                        <a:lnSpc>
                          <a:spcPct val="115000"/>
                        </a:lnSpc>
                        <a:spcBef>
                          <a:spcPts val="0"/>
                        </a:spcBef>
                        <a:spcAft>
                          <a:spcPts val="0"/>
                        </a:spcAft>
                      </a:pPr>
                      <a:r>
                        <a:rPr lang="en-US" sz="1100" dirty="0"/>
                        <a:t>Graduate Student Thesis Research</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000" dirty="0"/>
                        <a:t>5 hrs per wk/per student</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endParaRPr lang="en-US" sz="1000" dirty="0">
                        <a:latin typeface="Arial"/>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000" dirty="0">
                        <a:latin typeface="Arial"/>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smtClean="0"/>
              <a:t>Workgroup Outcomes</a:t>
            </a:r>
            <a:br>
              <a:rPr lang="en-US" sz="2800" dirty="0" smtClean="0"/>
            </a:br>
            <a:r>
              <a:rPr lang="en-US" sz="2800" dirty="0" smtClean="0"/>
              <a:t>Practice Based Effort Categories</a:t>
            </a:r>
          </a:p>
        </p:txBody>
      </p:sp>
      <p:sp>
        <p:nvSpPr>
          <p:cNvPr id="5" name="Content Placeholder 4"/>
          <p:cNvSpPr>
            <a:spLocks noGrp="1"/>
          </p:cNvSpPr>
          <p:nvPr>
            <p:ph sz="half" idx="1"/>
          </p:nvPr>
        </p:nvSpPr>
        <p:spPr>
          <a:xfrm>
            <a:off x="228600" y="1219200"/>
            <a:ext cx="4267200" cy="4648200"/>
          </a:xfrm>
        </p:spPr>
        <p:txBody>
          <a:bodyPr/>
          <a:lstStyle/>
          <a:p>
            <a:r>
              <a:rPr lang="en-US" sz="1600" dirty="0" smtClean="0"/>
              <a:t>Inpatient Clerkship supervising  attending</a:t>
            </a:r>
          </a:p>
          <a:p>
            <a:r>
              <a:rPr lang="en-US" sz="1600" dirty="0" smtClean="0"/>
              <a:t>Outpatient LPP (or pre-clerkship) supervising preceptor</a:t>
            </a:r>
          </a:p>
          <a:p>
            <a:r>
              <a:rPr lang="en-US" sz="1600" dirty="0" smtClean="0"/>
              <a:t>3</a:t>
            </a:r>
            <a:r>
              <a:rPr lang="en-US" sz="1600" baseline="30000" dirty="0" smtClean="0"/>
              <a:t>rd</a:t>
            </a:r>
            <a:r>
              <a:rPr lang="en-US" sz="1600" dirty="0" smtClean="0"/>
              <a:t> Year Outpatient Clerkship Precepting</a:t>
            </a:r>
            <a:endParaRPr lang="en-US" sz="1600" dirty="0" smtClean="0">
              <a:ea typeface="Calibri"/>
              <a:cs typeface="Times New Roman"/>
            </a:endParaRPr>
          </a:p>
          <a:p>
            <a:r>
              <a:rPr lang="en-US" sz="1600" dirty="0" smtClean="0"/>
              <a:t>Clerkship rounds-based teaching</a:t>
            </a:r>
          </a:p>
          <a:p>
            <a:r>
              <a:rPr lang="en-US" sz="1600" dirty="0" smtClean="0"/>
              <a:t>Fourth year Elective supervisor</a:t>
            </a:r>
          </a:p>
          <a:p>
            <a:r>
              <a:rPr lang="en-US" sz="1600" dirty="0" smtClean="0"/>
              <a:t>End of third year assessment faculty facilitator   </a:t>
            </a:r>
          </a:p>
          <a:p>
            <a:r>
              <a:rPr lang="en-US" sz="1600" dirty="0" smtClean="0"/>
              <a:t>Capstone Project</a:t>
            </a:r>
          </a:p>
          <a:p>
            <a:r>
              <a:rPr lang="en-US" sz="1600" dirty="0" smtClean="0"/>
              <a:t>Graduate Student Thesis Research</a:t>
            </a:r>
          </a:p>
          <a:p>
            <a:r>
              <a:rPr lang="en-US" sz="1600" dirty="0" smtClean="0"/>
              <a:t>Thesis Research Advisory Committee</a:t>
            </a:r>
          </a:p>
          <a:p>
            <a:r>
              <a:rPr lang="en-US" sz="1600" dirty="0" smtClean="0"/>
              <a:t>Thesis Dissertation Exam Committee</a:t>
            </a:r>
          </a:p>
          <a:p>
            <a:r>
              <a:rPr lang="en-US" sz="1600" dirty="0" smtClean="0"/>
              <a:t>Qualifying Exam</a:t>
            </a:r>
            <a:endParaRPr lang="en-US" sz="1400" dirty="0" smtClean="0"/>
          </a:p>
          <a:p>
            <a:endParaRPr lang="en-US" sz="3200" dirty="0"/>
          </a:p>
        </p:txBody>
      </p:sp>
      <p:sp>
        <p:nvSpPr>
          <p:cNvPr id="6" name="Content Placeholder 5"/>
          <p:cNvSpPr>
            <a:spLocks noGrp="1"/>
          </p:cNvSpPr>
          <p:nvPr>
            <p:ph sz="half" idx="2"/>
          </p:nvPr>
        </p:nvSpPr>
        <p:spPr>
          <a:xfrm>
            <a:off x="4648200" y="1219200"/>
            <a:ext cx="4267200" cy="4572000"/>
          </a:xfrm>
        </p:spPr>
        <p:txBody>
          <a:bodyPr/>
          <a:lstStyle/>
          <a:p>
            <a:r>
              <a:rPr lang="en-US" sz="1600" dirty="0" smtClean="0"/>
              <a:t>Graduate Student Rotations</a:t>
            </a:r>
          </a:p>
          <a:p>
            <a:r>
              <a:rPr lang="en-US" sz="1600" dirty="0" smtClean="0"/>
              <a:t>Postdoctoral Training and Development</a:t>
            </a:r>
          </a:p>
          <a:p>
            <a:r>
              <a:rPr lang="en-US" sz="1600" dirty="0" smtClean="0"/>
              <a:t>Ward teaching attending case-based teaching</a:t>
            </a:r>
          </a:p>
          <a:p>
            <a:r>
              <a:rPr lang="en-US" sz="1600" dirty="0" smtClean="0"/>
              <a:t>Consult attending</a:t>
            </a:r>
          </a:p>
          <a:p>
            <a:r>
              <a:rPr lang="en-US" sz="1600" dirty="0" smtClean="0"/>
              <a:t>Ward attending of record</a:t>
            </a:r>
          </a:p>
          <a:p>
            <a:r>
              <a:rPr lang="en-US" sz="1600" dirty="0" smtClean="0"/>
              <a:t>Ambulatory Longitudinal Clinic Preceptor</a:t>
            </a:r>
          </a:p>
          <a:p>
            <a:r>
              <a:rPr lang="en-US" sz="1600" dirty="0" smtClean="0"/>
              <a:t>Morning Report Attending</a:t>
            </a:r>
          </a:p>
          <a:p>
            <a:r>
              <a:rPr lang="en-US" sz="1600" dirty="0" smtClean="0"/>
              <a:t>M &amp;M Preceptor</a:t>
            </a:r>
          </a:p>
          <a:p>
            <a:r>
              <a:rPr lang="en-US" sz="1600" dirty="0" smtClean="0"/>
              <a:t>Mock Oral Board Examiner</a:t>
            </a:r>
          </a:p>
          <a:p>
            <a:r>
              <a:rPr lang="en-US" sz="1600" dirty="0" smtClean="0"/>
              <a:t>CEX examiner (Clinical Examination)</a:t>
            </a:r>
          </a:p>
          <a:p>
            <a:r>
              <a:rPr lang="en-US" sz="1600" dirty="0" smtClean="0"/>
              <a:t>Teaching attending in the Simulation Lab</a:t>
            </a:r>
          </a:p>
          <a:p>
            <a:r>
              <a:rPr lang="en-US" sz="1600" dirty="0" smtClean="0"/>
              <a:t>Research Preceptor</a:t>
            </a:r>
          </a:p>
          <a:p>
            <a:endParaRPr lang="en-US" sz="105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sz="2800" dirty="0" smtClean="0"/>
              <a:t>Workgroup Outcomes Example of Leadership Effort Metrics</a:t>
            </a:r>
            <a:endParaRPr lang="en-US" sz="2800" dirty="0"/>
          </a:p>
        </p:txBody>
      </p:sp>
      <p:graphicFrame>
        <p:nvGraphicFramePr>
          <p:cNvPr id="7" name="Content Placeholder 6"/>
          <p:cNvGraphicFramePr>
            <a:graphicFrameLocks noGrp="1"/>
          </p:cNvGraphicFramePr>
          <p:nvPr>
            <p:ph idx="1"/>
          </p:nvPr>
        </p:nvGraphicFramePr>
        <p:xfrm>
          <a:off x="304800" y="1090679"/>
          <a:ext cx="8458200" cy="5574836"/>
        </p:xfrm>
        <a:graphic>
          <a:graphicData uri="http://schemas.openxmlformats.org/drawingml/2006/table">
            <a:tbl>
              <a:tblPr firstRow="1" bandRow="1">
                <a:tableStyleId>{21E4AEA4-8DFA-4A89-87EB-49C32662AFE0}</a:tableStyleId>
              </a:tblPr>
              <a:tblGrid>
                <a:gridCol w="1749972"/>
                <a:gridCol w="6708228"/>
              </a:tblGrid>
              <a:tr h="702874">
                <a:tc gridSpan="2">
                  <a:txBody>
                    <a:bodyPr/>
                    <a:lstStyle/>
                    <a:p>
                      <a:pPr marL="0" marR="0" algn="ctr">
                        <a:lnSpc>
                          <a:spcPct val="115000"/>
                        </a:lnSpc>
                        <a:spcBef>
                          <a:spcPts val="0"/>
                        </a:spcBef>
                        <a:spcAft>
                          <a:spcPts val="0"/>
                        </a:spcAft>
                      </a:pPr>
                      <a:r>
                        <a:rPr lang="en-US" sz="1400" b="1" dirty="0">
                          <a:latin typeface="Arial"/>
                          <a:ea typeface="Calibri"/>
                          <a:cs typeface="Times New Roman"/>
                        </a:rPr>
                        <a:t>LEADERSHIP ROLES</a:t>
                      </a:r>
                      <a:r>
                        <a:rPr lang="en-US" sz="1400" b="1" baseline="30000" dirty="0">
                          <a:latin typeface="Arial"/>
                          <a:ea typeface="Calibri"/>
                          <a:cs typeface="Times New Roman"/>
                        </a:rPr>
                        <a:t>1</a:t>
                      </a:r>
                      <a:endParaRPr lang="en-US" sz="1100" dirty="0">
                        <a:latin typeface="Calibri"/>
                        <a:ea typeface="Calibri"/>
                        <a:cs typeface="Times New Roman"/>
                      </a:endParaRPr>
                    </a:p>
                    <a:p>
                      <a:pPr marL="0" marR="0">
                        <a:lnSpc>
                          <a:spcPct val="115000"/>
                        </a:lnSpc>
                        <a:spcBef>
                          <a:spcPts val="0"/>
                        </a:spcBef>
                        <a:spcAft>
                          <a:spcPts val="0"/>
                        </a:spcAft>
                      </a:pPr>
                      <a:r>
                        <a:rPr lang="en-US" sz="1400" b="1" baseline="30000" dirty="0">
                          <a:latin typeface="Arial"/>
                          <a:ea typeface="Calibri"/>
                          <a:cs typeface="Times New Roman"/>
                        </a:rPr>
                        <a:t>1 </a:t>
                      </a:r>
                      <a:r>
                        <a:rPr lang="en-US" sz="1000" b="1" dirty="0">
                          <a:latin typeface="Arial"/>
                          <a:ea typeface="Calibri"/>
                          <a:cs typeface="Times New Roman"/>
                        </a:rPr>
                        <a:t>Percentage Effort metrics for leadership roles cover all administrative functions and responsibilities for course oversight and management. Any direct teaching activities by faculty serving in course leadership roles will be addressed under classroom based or practice based teaching effort.</a:t>
                      </a:r>
                      <a:endParaRPr lang="en-US" sz="1100" dirty="0">
                        <a:latin typeface="Calibri"/>
                        <a:ea typeface="Calibri"/>
                        <a:cs typeface="Times New Roman"/>
                      </a:endParaRPr>
                    </a:p>
                  </a:txBody>
                  <a:tcPr marL="68580" marR="68580" marT="0" marB="0" anchor="ctr"/>
                </a:tc>
                <a:tc hMerge="1">
                  <a:txBody>
                    <a:bodyPr/>
                    <a:lstStyle/>
                    <a:p>
                      <a:endParaRPr lang="en-US"/>
                    </a:p>
                  </a:txBody>
                  <a:tcPr/>
                </a:tc>
              </a:tr>
              <a:tr h="376578">
                <a:tc>
                  <a:txBody>
                    <a:bodyPr/>
                    <a:lstStyle/>
                    <a:p>
                      <a:pPr marL="0" marR="0" algn="l">
                        <a:lnSpc>
                          <a:spcPct val="115000"/>
                        </a:lnSpc>
                        <a:spcBef>
                          <a:spcPts val="0"/>
                        </a:spcBef>
                        <a:spcAft>
                          <a:spcPts val="0"/>
                        </a:spcAft>
                      </a:pPr>
                      <a:r>
                        <a:rPr lang="en-US" sz="1200" b="1" dirty="0" smtClean="0">
                          <a:latin typeface="Arial"/>
                          <a:ea typeface="Calibri"/>
                          <a:cs typeface="Times New Roman"/>
                        </a:rPr>
                        <a:t>EFFORT </a:t>
                      </a:r>
                      <a:r>
                        <a:rPr lang="en-US" sz="1200" b="1" dirty="0">
                          <a:latin typeface="Arial"/>
                          <a:ea typeface="Calibri"/>
                          <a:cs typeface="Times New Roman"/>
                        </a:rPr>
                        <a:t>CATEGORIES</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smtClean="0">
                          <a:latin typeface="Arial"/>
                          <a:ea typeface="Calibri"/>
                          <a:cs typeface="Times New Roman"/>
                        </a:rPr>
                        <a:t>% </a:t>
                      </a:r>
                      <a:r>
                        <a:rPr lang="en-US" sz="1200" b="1" dirty="0">
                          <a:latin typeface="Arial"/>
                          <a:ea typeface="Calibri"/>
                          <a:cs typeface="Times New Roman"/>
                        </a:rPr>
                        <a:t>EFFORT</a:t>
                      </a:r>
                      <a:endParaRPr lang="en-US" sz="1100" dirty="0">
                        <a:latin typeface="Calibri"/>
                        <a:ea typeface="Calibri"/>
                        <a:cs typeface="Times New Roman"/>
                      </a:endParaRPr>
                    </a:p>
                  </a:txBody>
                  <a:tcPr marL="68580" marR="68580" marT="0" marB="0" anchor="ctr"/>
                </a:tc>
              </a:tr>
              <a:tr h="1286508">
                <a:tc>
                  <a:txBody>
                    <a:bodyPr/>
                    <a:lstStyle/>
                    <a:p>
                      <a:pPr marL="0" marR="0">
                        <a:lnSpc>
                          <a:spcPct val="115000"/>
                        </a:lnSpc>
                        <a:spcBef>
                          <a:spcPts val="0"/>
                        </a:spcBef>
                        <a:spcAft>
                          <a:spcPts val="0"/>
                        </a:spcAft>
                      </a:pPr>
                      <a:r>
                        <a:rPr lang="en-US" sz="1100" b="1" dirty="0" smtClean="0">
                          <a:latin typeface="Arial"/>
                          <a:ea typeface="Calibri"/>
                          <a:cs typeface="Times New Roman"/>
                        </a:rPr>
                        <a:t>UME Course Director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900" dirty="0">
                          <a:latin typeface="Arial"/>
                          <a:ea typeface="Calibri"/>
                          <a:cs typeface="Times New Roman"/>
                        </a:rPr>
                        <a:t>Established Course = 3.5 hrs per course hr</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Example: </a:t>
                      </a:r>
                      <a:endParaRPr lang="en-US" sz="1050" dirty="0">
                        <a:latin typeface="Calibri"/>
                        <a:ea typeface="Calibri"/>
                        <a:cs typeface="Times New Roman"/>
                      </a:endParaRPr>
                    </a:p>
                    <a:p>
                      <a:pPr marL="342900" marR="0" lvl="0" indent="-342900">
                        <a:lnSpc>
                          <a:spcPct val="115000"/>
                        </a:lnSpc>
                        <a:spcBef>
                          <a:spcPts val="0"/>
                        </a:spcBef>
                        <a:spcAft>
                          <a:spcPts val="0"/>
                        </a:spcAft>
                        <a:buSzPts val="900"/>
                        <a:buFont typeface="Symbol"/>
                        <a:buChar char=""/>
                      </a:pPr>
                      <a:r>
                        <a:rPr lang="en-US" sz="900" dirty="0">
                          <a:latin typeface="Arial"/>
                          <a:ea typeface="Calibri"/>
                          <a:cs typeface="Times New Roman"/>
                        </a:rPr>
                        <a:t>20 hr course = 20 x 3.5 = 70 hrs; % = 70hrs/2000hrs = 3.5%</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Establishing New Course = 5.25 hrs per course hour for the first 3 yrs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An additional effort related to serving on curriculum committee and  promotion boards: add 2% FTE.</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Examples: </a:t>
                      </a:r>
                      <a:endParaRPr lang="en-US" sz="1050" dirty="0">
                        <a:latin typeface="Calibri"/>
                        <a:ea typeface="Calibri"/>
                        <a:cs typeface="Times New Roman"/>
                      </a:endParaRPr>
                    </a:p>
                    <a:p>
                      <a:pPr marL="342900" marR="0" lvl="0" indent="-342900">
                        <a:lnSpc>
                          <a:spcPct val="115000"/>
                        </a:lnSpc>
                        <a:spcBef>
                          <a:spcPts val="0"/>
                        </a:spcBef>
                        <a:spcAft>
                          <a:spcPts val="0"/>
                        </a:spcAft>
                        <a:buSzPts val="900"/>
                        <a:buFont typeface="Symbol"/>
                        <a:buChar char=""/>
                      </a:pPr>
                      <a:r>
                        <a:rPr lang="en-US" sz="900" dirty="0">
                          <a:latin typeface="Arial"/>
                          <a:ea typeface="Calibri"/>
                          <a:cs typeface="Times New Roman"/>
                        </a:rPr>
                        <a:t>Established Course = 3.5% + 2% = 5.5%; </a:t>
                      </a:r>
                      <a:endParaRPr lang="en-US" sz="1050" dirty="0">
                        <a:latin typeface="Calibri"/>
                        <a:ea typeface="Calibri"/>
                        <a:cs typeface="Times New Roman"/>
                      </a:endParaRPr>
                    </a:p>
                    <a:p>
                      <a:pPr marL="342900" marR="0" lvl="0" indent="-342900">
                        <a:lnSpc>
                          <a:spcPct val="115000"/>
                        </a:lnSpc>
                        <a:spcBef>
                          <a:spcPts val="0"/>
                        </a:spcBef>
                        <a:spcAft>
                          <a:spcPts val="0"/>
                        </a:spcAft>
                        <a:buSzPts val="900"/>
                        <a:buFont typeface="Symbol"/>
                        <a:buChar char=""/>
                      </a:pPr>
                      <a:r>
                        <a:rPr lang="en-US" sz="900" dirty="0">
                          <a:latin typeface="Arial"/>
                          <a:ea typeface="Calibri"/>
                          <a:cs typeface="Times New Roman"/>
                        </a:rPr>
                        <a:t>Establishing New Course = 5.25% + 2% = 7.25%</a:t>
                      </a:r>
                      <a:endParaRPr lang="en-US" sz="1050" dirty="0">
                        <a:latin typeface="Calibri"/>
                        <a:ea typeface="Calibri"/>
                        <a:cs typeface="Times New Roman"/>
                      </a:endParaRPr>
                    </a:p>
                  </a:txBody>
                  <a:tcPr marL="68580" marR="68580" marT="0" marB="0"/>
                </a:tc>
              </a:tr>
              <a:tr h="962267">
                <a:tc>
                  <a:txBody>
                    <a:bodyPr/>
                    <a:lstStyle/>
                    <a:p>
                      <a:pPr marL="0" marR="0">
                        <a:lnSpc>
                          <a:spcPct val="115000"/>
                        </a:lnSpc>
                        <a:spcBef>
                          <a:spcPts val="0"/>
                        </a:spcBef>
                        <a:spcAft>
                          <a:spcPts val="0"/>
                        </a:spcAft>
                      </a:pPr>
                      <a:r>
                        <a:rPr lang="en-US" sz="1100" b="1" dirty="0" smtClean="0">
                          <a:latin typeface="Arial"/>
                          <a:ea typeface="Calibri"/>
                          <a:cs typeface="Times New Roman"/>
                        </a:rPr>
                        <a:t>UME</a:t>
                      </a:r>
                      <a:r>
                        <a:rPr lang="en-US" sz="1100" b="1" baseline="0" dirty="0" smtClean="0">
                          <a:latin typeface="Arial"/>
                          <a:ea typeface="Calibri"/>
                          <a:cs typeface="Times New Roman"/>
                        </a:rPr>
                        <a:t> C</a:t>
                      </a:r>
                      <a:r>
                        <a:rPr lang="en-US" sz="1100" b="1" dirty="0" smtClean="0">
                          <a:latin typeface="Arial"/>
                          <a:ea typeface="Calibri"/>
                          <a:cs typeface="Times New Roman"/>
                        </a:rPr>
                        <a:t>lerkship Directors</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900" dirty="0">
                          <a:latin typeface="Arial"/>
                          <a:ea typeface="Calibri"/>
                          <a:cs typeface="Times New Roman"/>
                        </a:rPr>
                        <a:t>Leading clinical clerkships/rotations is calculated by  a different metric based on # of student days in the experience and national association recommendations</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Rotations = 90 calendar days, 45 calendar days and 30 calendar days</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Baseline = 30 day inpatient rotation = 20%, 45 day inpatient rotation = 25%, 90 day inpatient rotation = 30%</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If rotation has significant outpatient component (&gt;= 25%) add 5%</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For current rotational structure the effort range is from 20%-35% split between all Directors/Assistant Directors.</a:t>
                      </a:r>
                      <a:endParaRPr lang="en-US" sz="1050" dirty="0">
                        <a:latin typeface="Calibri"/>
                        <a:ea typeface="Calibri"/>
                        <a:cs typeface="Times New Roman"/>
                      </a:endParaRPr>
                    </a:p>
                  </a:txBody>
                  <a:tcPr marL="68580" marR="68580" marT="0" marB="0" anchor="ctr"/>
                </a:tc>
              </a:tr>
              <a:tr h="523544">
                <a:tc>
                  <a:txBody>
                    <a:bodyPr/>
                    <a:lstStyle/>
                    <a:p>
                      <a:pPr marL="0" marR="0">
                        <a:lnSpc>
                          <a:spcPct val="115000"/>
                        </a:lnSpc>
                        <a:spcBef>
                          <a:spcPts val="0"/>
                        </a:spcBef>
                        <a:spcAft>
                          <a:spcPts val="0"/>
                        </a:spcAft>
                      </a:pPr>
                      <a:r>
                        <a:rPr lang="en-US" sz="1100" b="1" dirty="0" smtClean="0">
                          <a:latin typeface="Arial"/>
                          <a:ea typeface="Calibri"/>
                          <a:cs typeface="Times New Roman"/>
                        </a:rPr>
                        <a:t>GME Program Director</a:t>
                      </a:r>
                      <a:endParaRPr lang="en-US" sz="1100" dirty="0">
                        <a:latin typeface="Calibri"/>
                        <a:ea typeface="Calibri"/>
                        <a:cs typeface="Times New Roman"/>
                      </a:endParaRPr>
                    </a:p>
                    <a:p>
                      <a:pPr marL="0" marR="0" algn="ctr">
                        <a:lnSpc>
                          <a:spcPct val="115000"/>
                        </a:lnSpc>
                        <a:spcBef>
                          <a:spcPts val="0"/>
                        </a:spcBef>
                        <a:spcAft>
                          <a:spcPts val="0"/>
                        </a:spcAft>
                      </a:pPr>
                      <a:r>
                        <a:rPr lang="en-US" sz="1100" b="1" dirty="0">
                          <a:latin typeface="Arial"/>
                          <a:ea typeface="Calibri"/>
                          <a:cs typeface="Times New Roman"/>
                        </a:rPr>
                        <a:t>e.g. Anesthesiology</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900" dirty="0">
                          <a:latin typeface="Arial"/>
                          <a:ea typeface="Calibri"/>
                          <a:cs typeface="Times New Roman"/>
                        </a:rPr>
                        <a:t>30%</a:t>
                      </a:r>
                      <a:endParaRPr lang="en-US" sz="1050" dirty="0">
                        <a:latin typeface="Calibri"/>
                        <a:ea typeface="Calibri"/>
                        <a:cs typeface="Times New Roman"/>
                      </a:endParaRPr>
                    </a:p>
                  </a:txBody>
                  <a:tcPr marL="68580" marR="68580" marT="0" marB="0" anchor="ctr"/>
                </a:tc>
              </a:tr>
              <a:tr h="1610749">
                <a:tc>
                  <a:txBody>
                    <a:bodyPr/>
                    <a:lstStyle/>
                    <a:p>
                      <a:pPr marL="0" marR="0">
                        <a:lnSpc>
                          <a:spcPct val="115000"/>
                        </a:lnSpc>
                        <a:spcBef>
                          <a:spcPts val="0"/>
                        </a:spcBef>
                        <a:spcAft>
                          <a:spcPts val="0"/>
                        </a:spcAft>
                      </a:pPr>
                      <a:r>
                        <a:rPr lang="en-US" sz="1100" b="1" dirty="0" smtClean="0">
                          <a:latin typeface="Arial"/>
                          <a:ea typeface="Calibri"/>
                          <a:cs typeface="Times New Roman"/>
                        </a:rPr>
                        <a:t>GSBS Course Director</a:t>
                      </a:r>
                      <a:endParaRPr lang="en-US" sz="1100" dirty="0">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900" dirty="0">
                          <a:latin typeface="Arial"/>
                          <a:ea typeface="Calibri"/>
                          <a:cs typeface="Times New Roman"/>
                        </a:rPr>
                        <a:t>Course Block Director = 5% per year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Calculation: 8 hrs x 12 wks = 96hrs/2000hrs per yr = 5%</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Co-Course Block Director = 2.5% per yr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(Splits Block by # of Faculty)</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RAP = 2.5% per yr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Calculation: 4 hrs x 12 wks = 48hrs/2000hrs = 2.5%</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Adv. Topics  = 2% per yr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Calculation: 2 hrs x 18 wks = 36hrs/2000hrs = 2%</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Didactic = 4% per yr </a:t>
                      </a:r>
                      <a:endParaRPr lang="en-US" sz="1050" dirty="0">
                        <a:latin typeface="Calibri"/>
                        <a:ea typeface="Calibri"/>
                        <a:cs typeface="Times New Roman"/>
                      </a:endParaRPr>
                    </a:p>
                    <a:p>
                      <a:pPr marL="0" marR="0">
                        <a:lnSpc>
                          <a:spcPct val="115000"/>
                        </a:lnSpc>
                        <a:spcBef>
                          <a:spcPts val="0"/>
                        </a:spcBef>
                        <a:spcAft>
                          <a:spcPts val="0"/>
                        </a:spcAft>
                      </a:pPr>
                      <a:r>
                        <a:rPr lang="en-US" sz="900" dirty="0">
                          <a:latin typeface="Arial"/>
                          <a:ea typeface="Calibri"/>
                          <a:cs typeface="Times New Roman"/>
                        </a:rPr>
                        <a:t>Calculation: 4 hrs x 18 wks = 72hrs/2000hrs = 4%</a:t>
                      </a:r>
                      <a:endParaRPr lang="en-US" sz="1050" dirty="0">
                        <a:latin typeface="Calibri"/>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smtClean="0"/>
              <a:t>Workgroup Outcomes</a:t>
            </a:r>
            <a:br>
              <a:rPr lang="en-US" sz="2800" dirty="0" smtClean="0"/>
            </a:br>
            <a:r>
              <a:rPr lang="en-US" sz="2800" dirty="0" smtClean="0"/>
              <a:t>Leadership Effort Categories</a:t>
            </a:r>
            <a:endParaRPr lang="en-US" sz="2800" dirty="0"/>
          </a:p>
        </p:txBody>
      </p:sp>
      <p:sp>
        <p:nvSpPr>
          <p:cNvPr id="5" name="Content Placeholder 4"/>
          <p:cNvSpPr>
            <a:spLocks noGrp="1"/>
          </p:cNvSpPr>
          <p:nvPr>
            <p:ph sz="half" idx="1"/>
          </p:nvPr>
        </p:nvSpPr>
        <p:spPr>
          <a:xfrm>
            <a:off x="457200" y="1295400"/>
            <a:ext cx="4038600" cy="4724400"/>
          </a:xfrm>
        </p:spPr>
        <p:txBody>
          <a:bodyPr>
            <a:normAutofit fontScale="70000" lnSpcReduction="20000"/>
          </a:bodyPr>
          <a:lstStyle/>
          <a:p>
            <a:r>
              <a:rPr lang="en-US" sz="2400" dirty="0" smtClean="0"/>
              <a:t>Course Director</a:t>
            </a:r>
          </a:p>
          <a:p>
            <a:r>
              <a:rPr lang="en-US" sz="2400" dirty="0" smtClean="0"/>
              <a:t>Block Leader</a:t>
            </a:r>
          </a:p>
          <a:p>
            <a:r>
              <a:rPr lang="en-US" sz="2400" dirty="0" smtClean="0"/>
              <a:t>Clerkship Director</a:t>
            </a:r>
          </a:p>
          <a:p>
            <a:r>
              <a:rPr lang="en-US" sz="2400" dirty="0" smtClean="0"/>
              <a:t>Program Director</a:t>
            </a:r>
          </a:p>
          <a:p>
            <a:r>
              <a:rPr lang="en-US" sz="2400" dirty="0" smtClean="0"/>
              <a:t>Associate Program Director</a:t>
            </a:r>
          </a:p>
          <a:p>
            <a:r>
              <a:rPr lang="en-US" sz="2400" dirty="0" smtClean="0"/>
              <a:t>Interclerkship Coordinators</a:t>
            </a:r>
          </a:p>
          <a:p>
            <a:r>
              <a:rPr lang="en-US" sz="2400" dirty="0" smtClean="0"/>
              <a:t>Learning Community Mentors</a:t>
            </a:r>
          </a:p>
          <a:p>
            <a:r>
              <a:rPr lang="en-US" sz="2400" dirty="0" smtClean="0"/>
              <a:t>Interclerkship Coordinators</a:t>
            </a:r>
          </a:p>
          <a:p>
            <a:r>
              <a:rPr lang="en-US" sz="2400" dirty="0" smtClean="0"/>
              <a:t>Subinternship Director (Required Rotation)</a:t>
            </a:r>
          </a:p>
          <a:p>
            <a:r>
              <a:rPr lang="en-US" sz="2400" dirty="0" smtClean="0"/>
              <a:t>Elective Director (clinical, non-clinical)</a:t>
            </a:r>
          </a:p>
          <a:p>
            <a:r>
              <a:rPr lang="en-US" sz="2400" dirty="0" smtClean="0"/>
              <a:t>Clinical site director (UMMS: University, Memorial, Milford, Marlborough</a:t>
            </a:r>
          </a:p>
          <a:p>
            <a:endParaRPr lang="en-US" sz="2000" dirty="0" smtClean="0"/>
          </a:p>
          <a:p>
            <a:endParaRPr lang="en-US" dirty="0" smtClean="0">
              <a:ea typeface="Calibri"/>
              <a:cs typeface="Times New Roman"/>
            </a:endParaRPr>
          </a:p>
        </p:txBody>
      </p:sp>
      <p:sp>
        <p:nvSpPr>
          <p:cNvPr id="4" name="Content Placeholder 3"/>
          <p:cNvSpPr>
            <a:spLocks noGrp="1"/>
          </p:cNvSpPr>
          <p:nvPr>
            <p:ph sz="half" idx="2"/>
          </p:nvPr>
        </p:nvSpPr>
        <p:spPr>
          <a:xfrm>
            <a:off x="4648200" y="1295400"/>
            <a:ext cx="4038600" cy="5029200"/>
          </a:xfrm>
        </p:spPr>
        <p:txBody>
          <a:bodyPr/>
          <a:lstStyle/>
          <a:p>
            <a:r>
              <a:rPr lang="en-US" sz="2000" dirty="0" smtClean="0"/>
              <a:t>Academic Evaluation Board Chair &amp; EPC Co-Chairs</a:t>
            </a:r>
          </a:p>
          <a:p>
            <a:r>
              <a:rPr lang="en-US" sz="2000" dirty="0" smtClean="0"/>
              <a:t>Curriculum Committee Chair </a:t>
            </a:r>
          </a:p>
          <a:p>
            <a:r>
              <a:rPr lang="en-US" sz="2000" dirty="0" smtClean="0"/>
              <a:t>GSBS Graduate Council Chairs</a:t>
            </a:r>
          </a:p>
          <a:p>
            <a:r>
              <a:rPr lang="en-US" sz="2000" dirty="0" smtClean="0"/>
              <a:t>GSBS Graduate Council (Non Program Directors)</a:t>
            </a:r>
          </a:p>
          <a:p>
            <a:r>
              <a:rPr lang="en-US" sz="2000" dirty="0" smtClean="0"/>
              <a:t>Curriculum Sub-Committee</a:t>
            </a:r>
          </a:p>
          <a:p>
            <a:r>
              <a:rPr lang="en-US" sz="2000" dirty="0" smtClean="0"/>
              <a:t>GSBS Mentorship</a:t>
            </a:r>
          </a:p>
          <a:p>
            <a:r>
              <a:rPr lang="en-US" sz="2000" dirty="0" smtClean="0"/>
              <a:t>Key Faculty </a:t>
            </a:r>
          </a:p>
          <a:p>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2800" dirty="0" smtClean="0"/>
              <a:t>Next steps </a:t>
            </a:r>
            <a:endParaRPr lang="en-US" sz="2800" dirty="0"/>
          </a:p>
        </p:txBody>
      </p:sp>
      <p:sp>
        <p:nvSpPr>
          <p:cNvPr id="5" name="Content Placeholder 4"/>
          <p:cNvSpPr>
            <a:spLocks noGrp="1"/>
          </p:cNvSpPr>
          <p:nvPr>
            <p:ph idx="1"/>
          </p:nvPr>
        </p:nvSpPr>
        <p:spPr>
          <a:xfrm>
            <a:off x="533400" y="1219200"/>
            <a:ext cx="8229600" cy="4953000"/>
          </a:xfrm>
        </p:spPr>
        <p:txBody>
          <a:bodyPr>
            <a:normAutofit fontScale="77500" lnSpcReduction="20000"/>
          </a:bodyPr>
          <a:lstStyle/>
          <a:p>
            <a:pPr>
              <a:buNone/>
            </a:pPr>
            <a:r>
              <a:rPr lang="en-US" sz="2000" dirty="0" smtClean="0"/>
              <a:t>“</a:t>
            </a:r>
            <a:r>
              <a:rPr lang="en-US" sz="2600" dirty="0" smtClean="0"/>
              <a:t>Pilot test” of proposed metrics to assess:</a:t>
            </a:r>
          </a:p>
          <a:p>
            <a:pPr lvl="1"/>
            <a:r>
              <a:rPr lang="en-US" sz="2100" dirty="0" smtClean="0"/>
              <a:t>Feasibility, usability, accuracy </a:t>
            </a:r>
          </a:p>
          <a:p>
            <a:pPr lvl="1"/>
            <a:r>
              <a:rPr lang="en-US" sz="2100" dirty="0" smtClean="0"/>
              <a:t>Applicability to diverse programs/departments</a:t>
            </a:r>
          </a:p>
          <a:p>
            <a:pPr lvl="1"/>
            <a:r>
              <a:rPr lang="en-US" sz="2100" dirty="0" smtClean="0"/>
              <a:t>Redundancies, omissions</a:t>
            </a:r>
          </a:p>
          <a:p>
            <a:pPr>
              <a:buNone/>
            </a:pPr>
            <a:endParaRPr lang="en-US" sz="2600" dirty="0" smtClean="0"/>
          </a:p>
          <a:p>
            <a:pPr>
              <a:buNone/>
            </a:pPr>
            <a:r>
              <a:rPr lang="en-US" sz="2600" dirty="0" smtClean="0"/>
              <a:t>Pilot test model: </a:t>
            </a:r>
          </a:p>
          <a:p>
            <a:pPr lvl="1"/>
            <a:r>
              <a:rPr lang="en-US" sz="2100" dirty="0" smtClean="0"/>
              <a:t>Dept of Medicine and Biochemistry and Molecular Pharmacology</a:t>
            </a:r>
          </a:p>
          <a:p>
            <a:endParaRPr lang="en-US" dirty="0" smtClean="0"/>
          </a:p>
          <a:p>
            <a:pPr>
              <a:buNone/>
            </a:pPr>
            <a:r>
              <a:rPr lang="en-US" sz="2600" dirty="0" smtClean="0"/>
              <a:t>Communication plan: continued dissemination, institution-wide </a:t>
            </a:r>
          </a:p>
          <a:p>
            <a:pPr>
              <a:buNone/>
            </a:pPr>
            <a:endParaRPr lang="en-US" sz="2600" dirty="0" smtClean="0"/>
          </a:p>
          <a:p>
            <a:pPr>
              <a:buNone/>
            </a:pPr>
            <a:r>
              <a:rPr lang="en-US" sz="2600" dirty="0" smtClean="0"/>
              <a:t>Ongoing progress of EEATF: incorporating feedback and pilot test outcomes</a:t>
            </a:r>
          </a:p>
          <a:p>
            <a:pPr>
              <a:buNone/>
            </a:pPr>
            <a:endParaRPr lang="en-US" sz="2600" dirty="0" smtClean="0"/>
          </a:p>
          <a:p>
            <a:pPr>
              <a:buNone/>
            </a:pPr>
            <a:r>
              <a:rPr lang="en-US" sz="2600" dirty="0" smtClean="0"/>
              <a:t>Final report to Dean : May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2800" dirty="0" smtClean="0"/>
              <a:t>Next steps</a:t>
            </a:r>
            <a:endParaRPr lang="en-US" sz="2800" dirty="0"/>
          </a:p>
        </p:txBody>
      </p:sp>
      <p:grpSp>
        <p:nvGrpSpPr>
          <p:cNvPr id="3" name="Group 12"/>
          <p:cNvGrpSpPr/>
          <p:nvPr/>
        </p:nvGrpSpPr>
        <p:grpSpPr>
          <a:xfrm>
            <a:off x="990600" y="2057400"/>
            <a:ext cx="6934200" cy="4100844"/>
            <a:chOff x="990600" y="2057400"/>
            <a:chExt cx="6934200" cy="4100844"/>
          </a:xfrm>
        </p:grpSpPr>
        <p:graphicFrame>
          <p:nvGraphicFramePr>
            <p:cNvPr id="35843" name="Object 3"/>
            <p:cNvGraphicFramePr>
              <a:graphicFrameLocks/>
            </p:cNvGraphicFramePr>
            <p:nvPr/>
          </p:nvGraphicFramePr>
          <p:xfrm>
            <a:off x="990600" y="2057400"/>
            <a:ext cx="6781800" cy="4100844"/>
          </p:xfrm>
          <a:graphic>
            <a:graphicData uri="http://schemas.openxmlformats.org/presentationml/2006/ole">
              <p:oleObj spid="_x0000_s28674" name="Chart" r:id="rId4" imgW="14285714" imgH="8638478" progId="MSGraph.Chart.8">
                <p:embed/>
              </p:oleObj>
            </a:graphicData>
          </a:graphic>
        </p:graphicFrame>
        <p:sp>
          <p:nvSpPr>
            <p:cNvPr id="10" name="Rectangle 3"/>
            <p:cNvSpPr>
              <a:spLocks/>
            </p:cNvSpPr>
            <p:nvPr/>
          </p:nvSpPr>
          <p:spPr bwMode="auto">
            <a:xfrm>
              <a:off x="6400800" y="3810000"/>
              <a:ext cx="1524000" cy="246221"/>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i="1" dirty="0">
                  <a:solidFill>
                    <a:srgbClr val="000000"/>
                  </a:solidFill>
                  <a:ea typeface="Gill Sans" charset="0"/>
                  <a:cs typeface="Gill Sans" charset="0"/>
                </a:rPr>
                <a:t>mean = 5.833 hr</a:t>
              </a:r>
            </a:p>
          </p:txBody>
        </p:sp>
        <p:sp>
          <p:nvSpPr>
            <p:cNvPr id="11" name="Line 4"/>
            <p:cNvSpPr>
              <a:spLocks noChangeShapeType="1"/>
            </p:cNvSpPr>
            <p:nvPr/>
          </p:nvSpPr>
          <p:spPr bwMode="auto">
            <a:xfrm>
              <a:off x="1828800" y="4203700"/>
              <a:ext cx="5715000" cy="0"/>
            </a:xfrm>
            <a:prstGeom prst="line">
              <a:avLst/>
            </a:prstGeom>
            <a:noFill/>
            <a:ln w="25400" cap="flat">
              <a:solidFill>
                <a:schemeClr val="tx1"/>
              </a:solidFill>
              <a:prstDash val="sysDot"/>
              <a:miter lim="800000"/>
              <a:headEnd type="none" w="med" len="med"/>
              <a:tailEnd type="none" w="med" len="med"/>
            </a:ln>
          </p:spPr>
          <p:txBody>
            <a:bodyPr lIns="0" tIns="0" rIns="0" bIns="0">
              <a:prstTxWarp prst="textNoShape">
                <a:avLst/>
              </a:prstTxWarp>
            </a:bodyPr>
            <a:lstStyle/>
            <a:p>
              <a:endParaRPr lang="en-US">
                <a:solidFill>
                  <a:srgbClr val="000000"/>
                </a:solidFill>
                <a:cs typeface="Arial" charset="0"/>
              </a:endParaRPr>
            </a:p>
          </p:txBody>
        </p:sp>
      </p:grpSp>
      <p:sp>
        <p:nvSpPr>
          <p:cNvPr id="12" name="Rectangle 2"/>
          <p:cNvSpPr>
            <a:spLocks/>
          </p:cNvSpPr>
          <p:nvPr/>
        </p:nvSpPr>
        <p:spPr bwMode="auto">
          <a:xfrm>
            <a:off x="914400" y="1143000"/>
            <a:ext cx="7175500" cy="11430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600" dirty="0">
                <a:solidFill>
                  <a:srgbClr val="000000"/>
                </a:solidFill>
                <a:ea typeface="Gill Sans" charset="0"/>
                <a:cs typeface="Gill Sans" charset="0"/>
              </a:rPr>
              <a:t>A course with 12 lecturers - 2 write new lectures; 5 revise their lectures; 5 roll existing lectures over.</a:t>
            </a:r>
          </a:p>
          <a:p>
            <a:pPr algn="ctr"/>
            <a:r>
              <a:rPr lang="en-US" sz="1600" dirty="0">
                <a:solidFill>
                  <a:srgbClr val="FF0000"/>
                </a:solidFill>
                <a:ea typeface="Gill Sans" charset="0"/>
                <a:cs typeface="Gill Sans" charset="0"/>
              </a:rPr>
              <a:t>Mean prep time is 6 hours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2800" dirty="0" smtClean="0"/>
              <a:t>Next steps </a:t>
            </a:r>
            <a:endParaRPr lang="en-US" sz="2800" dirty="0"/>
          </a:p>
        </p:txBody>
      </p:sp>
      <p:graphicFrame>
        <p:nvGraphicFramePr>
          <p:cNvPr id="6" name="Object 1"/>
          <p:cNvGraphicFramePr>
            <a:graphicFrameLocks/>
          </p:cNvGraphicFramePr>
          <p:nvPr/>
        </p:nvGraphicFramePr>
        <p:xfrm>
          <a:off x="762000" y="1905000"/>
          <a:ext cx="7108825" cy="4506134"/>
        </p:xfrm>
        <a:graphic>
          <a:graphicData uri="http://schemas.openxmlformats.org/presentationml/2006/ole">
            <p:oleObj spid="_x0000_s29698" name="Chart" r:id="rId4" imgW="13625397" imgH="8638478" progId="MSGraph.Chart.8">
              <p:embed/>
            </p:oleObj>
          </a:graphicData>
        </a:graphic>
      </p:graphicFrame>
      <p:sp>
        <p:nvSpPr>
          <p:cNvPr id="7" name="Rectangle 2"/>
          <p:cNvSpPr>
            <a:spLocks/>
          </p:cNvSpPr>
          <p:nvPr/>
        </p:nvSpPr>
        <p:spPr bwMode="auto">
          <a:xfrm>
            <a:off x="1600200" y="990600"/>
            <a:ext cx="6032500" cy="1295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ctr"/>
            <a:r>
              <a:rPr lang="en-US" sz="1600" dirty="0">
                <a:solidFill>
                  <a:srgbClr val="000000"/>
                </a:solidFill>
                <a:ea typeface="Gill Sans" charset="0"/>
                <a:cs typeface="Gill Sans" charset="0"/>
              </a:rPr>
              <a:t>RAPS with 6 teachers - 1 develops new paper; 5 read the paper.</a:t>
            </a:r>
          </a:p>
          <a:p>
            <a:pPr algn="ctr"/>
            <a:r>
              <a:rPr lang="en-US" sz="1600" dirty="0">
                <a:solidFill>
                  <a:srgbClr val="FF0000"/>
                </a:solidFill>
                <a:ea typeface="Gill Sans" charset="0"/>
                <a:cs typeface="Gill Sans" charset="0"/>
              </a:rPr>
              <a:t>Mean prep time is 1.5 hours</a:t>
            </a:r>
          </a:p>
        </p:txBody>
      </p:sp>
      <p:sp>
        <p:nvSpPr>
          <p:cNvPr id="8" name="Rectangle 3"/>
          <p:cNvSpPr>
            <a:spLocks/>
          </p:cNvSpPr>
          <p:nvPr/>
        </p:nvSpPr>
        <p:spPr bwMode="auto">
          <a:xfrm>
            <a:off x="6679433" y="3845639"/>
            <a:ext cx="1320747"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1600" i="1" dirty="0">
                <a:solidFill>
                  <a:srgbClr val="000000"/>
                </a:solidFill>
                <a:ea typeface="Gill Sans" charset="0"/>
                <a:cs typeface="Gill Sans" charset="0"/>
              </a:rPr>
              <a:t>mean = 1.5 hr</a:t>
            </a:r>
          </a:p>
        </p:txBody>
      </p:sp>
      <p:sp>
        <p:nvSpPr>
          <p:cNvPr id="9" name="Line 4"/>
          <p:cNvSpPr>
            <a:spLocks noChangeShapeType="1"/>
          </p:cNvSpPr>
          <p:nvPr/>
        </p:nvSpPr>
        <p:spPr bwMode="auto">
          <a:xfrm>
            <a:off x="1536700" y="4305300"/>
            <a:ext cx="6235700" cy="0"/>
          </a:xfrm>
          <a:prstGeom prst="line">
            <a:avLst/>
          </a:prstGeom>
          <a:noFill/>
          <a:ln w="25400" cap="flat">
            <a:solidFill>
              <a:schemeClr val="tx1"/>
            </a:solidFill>
            <a:prstDash val="sysDot"/>
            <a:miter lim="800000"/>
            <a:headEnd type="none" w="med" len="med"/>
            <a:tailEnd type="none" w="med" len="med"/>
          </a:ln>
        </p:spPr>
        <p:txBody>
          <a:bodyPr lIns="0" tIns="0" rIns="0" bIns="0">
            <a:prstTxWarp prst="textNoShape">
              <a:avLst/>
            </a:prstTxWarp>
          </a:bodyPr>
          <a:lstStyle/>
          <a:p>
            <a:endParaRPr lang="en-US">
              <a:solidFill>
                <a:srgbClr val="000000"/>
              </a:solidFill>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915400" cy="914400"/>
          </a:xfrm>
        </p:spPr>
        <p:txBody>
          <a:bodyPr/>
          <a:lstStyle/>
          <a:p>
            <a:pPr lvl="0"/>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Overview EEATF </a:t>
            </a:r>
            <a:br>
              <a:rPr lang="en-US" sz="2800" dirty="0" smtClean="0"/>
            </a:br>
            <a:r>
              <a:rPr lang="en-US" sz="2800" dirty="0" smtClean="0"/>
              <a:t>Background Rationale </a:t>
            </a:r>
            <a:br>
              <a:rPr lang="en-US" sz="2800" dirty="0" smtClean="0"/>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dirty="0" smtClean="0"/>
              <a:t/>
            </a:r>
            <a:br>
              <a:rPr lang="en-US" dirty="0" smtClean="0"/>
            </a:br>
            <a:endParaRPr lang="en-US" sz="3200" dirty="0"/>
          </a:p>
        </p:txBody>
      </p:sp>
      <p:sp>
        <p:nvSpPr>
          <p:cNvPr id="5" name="Content Placeholder 4"/>
          <p:cNvSpPr>
            <a:spLocks noGrp="1"/>
          </p:cNvSpPr>
          <p:nvPr>
            <p:ph idx="1"/>
          </p:nvPr>
        </p:nvSpPr>
        <p:spPr>
          <a:xfrm>
            <a:off x="457200" y="1219200"/>
            <a:ext cx="8229600" cy="5181600"/>
          </a:xfrm>
        </p:spPr>
        <p:txBody>
          <a:bodyPr/>
          <a:lstStyle/>
          <a:p>
            <a:pPr lvl="0">
              <a:buNone/>
            </a:pPr>
            <a:r>
              <a:rPr lang="en-US" sz="2000" dirty="0" smtClean="0">
                <a:cs typeface="Arial" pitchFamily="34" charset="0"/>
              </a:rPr>
              <a:t>Timing is right and aligned with institution-wide trends:</a:t>
            </a:r>
          </a:p>
          <a:p>
            <a:pPr lvl="0">
              <a:buFont typeface="Arial" pitchFamily="34" charset="0"/>
              <a:buChar char="•"/>
            </a:pPr>
            <a:endParaRPr lang="en-US" sz="2000" dirty="0" smtClean="0">
              <a:cs typeface="Arial" pitchFamily="34" charset="0"/>
            </a:endParaRPr>
          </a:p>
          <a:p>
            <a:pPr lvl="0">
              <a:buFont typeface="Arial" pitchFamily="34" charset="0"/>
              <a:buChar char="•"/>
            </a:pPr>
            <a:r>
              <a:rPr lang="en-US" sz="2000" dirty="0" smtClean="0">
                <a:cs typeface="Arial" pitchFamily="34" charset="0"/>
              </a:rPr>
              <a:t>Departmental incentive and compensation plans that require weighting according to effort assignment.</a:t>
            </a:r>
          </a:p>
          <a:p>
            <a:r>
              <a:rPr lang="en-US" sz="2000" dirty="0" smtClean="0">
                <a:cs typeface="Arial" pitchFamily="34" charset="0"/>
              </a:rPr>
              <a:t>Expansion of class size in the three schools and residencies with the need to monitor/support  teaching effort and projected needs. </a:t>
            </a:r>
          </a:p>
          <a:p>
            <a:r>
              <a:rPr lang="en-US" sz="2000" dirty="0" smtClean="0">
                <a:cs typeface="Arial" pitchFamily="34" charset="0"/>
              </a:rPr>
              <a:t>Curriculum revision in all three schools, with integration and interdisciplinary collaboration, distributing educational effort across a broader range of faculty and departments. </a:t>
            </a:r>
            <a:endParaRPr lang="en-US" dirty="0" smtClean="0">
              <a:cs typeface="Arial" pitchFamily="34" charset="0"/>
            </a:endParaRPr>
          </a:p>
          <a:p>
            <a:pPr>
              <a:buFont typeface="Wingdings" pitchFamily="2" charset="2"/>
              <a:buChar cha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dirty="0" smtClean="0"/>
              <a:t>Dean’s Charge</a:t>
            </a:r>
            <a:endParaRPr lang="en-US" sz="2800" dirty="0"/>
          </a:p>
        </p:txBody>
      </p:sp>
      <p:sp>
        <p:nvSpPr>
          <p:cNvPr id="3" name="Content Placeholder 2"/>
          <p:cNvSpPr>
            <a:spLocks noGrp="1"/>
          </p:cNvSpPr>
          <p:nvPr>
            <p:ph idx="1"/>
          </p:nvPr>
        </p:nvSpPr>
        <p:spPr/>
        <p:txBody>
          <a:bodyPr/>
          <a:lstStyle/>
          <a:p>
            <a:r>
              <a:rPr lang="en-US" sz="2000" dirty="0" smtClean="0"/>
              <a:t>Establish a consistent and comprehensive methodology for assignment of effort for teaching activities by faculty in our diverse educational programs.</a:t>
            </a:r>
          </a:p>
          <a:p>
            <a:endParaRPr lang="en-US" sz="2000" dirty="0" smtClean="0"/>
          </a:p>
          <a:p>
            <a:r>
              <a:rPr lang="en-US" sz="2000" dirty="0" smtClean="0"/>
              <a:t>Notables about the report: </a:t>
            </a:r>
          </a:p>
          <a:p>
            <a:pPr lvl="1"/>
            <a:r>
              <a:rPr lang="en-US" sz="1800" dirty="0" smtClean="0"/>
              <a:t>Not a policy statement, is advisory to the Dean.</a:t>
            </a:r>
          </a:p>
          <a:p>
            <a:pPr lvl="1"/>
            <a:r>
              <a:rPr lang="en-US" sz="1800" dirty="0" smtClean="0"/>
              <a:t>To inform the Dean in aligning educational effort with school resources</a:t>
            </a:r>
          </a:p>
          <a:p>
            <a:pPr lvl="1"/>
            <a:r>
              <a:rPr lang="en-US" sz="1800" dirty="0" smtClean="0"/>
              <a:t>Determination of funds allocation will not be part of the report and will reside under the authority of the Dean and the Office of A&amp;F </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sz="2800" dirty="0" smtClean="0"/>
              <a:t>Scope of Educational Mission </a:t>
            </a:r>
            <a:br>
              <a:rPr lang="en-US" sz="2800" dirty="0" smtClean="0"/>
            </a:br>
            <a:endParaRPr lang="en-US" sz="2800" dirty="0"/>
          </a:p>
        </p:txBody>
      </p:sp>
      <p:sp>
        <p:nvSpPr>
          <p:cNvPr id="3" name="Content Placeholder 2"/>
          <p:cNvSpPr>
            <a:spLocks noGrp="1"/>
          </p:cNvSpPr>
          <p:nvPr>
            <p:ph idx="1"/>
          </p:nvPr>
        </p:nvSpPr>
        <p:spPr/>
        <p:txBody>
          <a:bodyPr/>
          <a:lstStyle/>
          <a:p>
            <a:r>
              <a:rPr lang="en-US" sz="2000" dirty="0" smtClean="0"/>
              <a:t>All learner groups enrolled in accredited UMMS educational courses, degree programs and training programs.</a:t>
            </a:r>
          </a:p>
          <a:p>
            <a:pPr>
              <a:buNone/>
            </a:pPr>
            <a:endParaRPr lang="en-US" sz="2000" dirty="0" smtClean="0"/>
          </a:p>
          <a:p>
            <a:r>
              <a:rPr lang="en-US" sz="2000" dirty="0" smtClean="0"/>
              <a:t>Excludes learners in K-12 outreach programs, undergraduate students in pipeline and related programs, and visiting students and trainees enrolled in electives or other school-sponsored educational programs. </a:t>
            </a:r>
          </a:p>
          <a:p>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Scope of Learner Groups</a:t>
            </a:r>
            <a:endParaRPr lang="en-US" sz="2800" dirty="0"/>
          </a:p>
        </p:txBody>
      </p:sp>
      <p:sp>
        <p:nvSpPr>
          <p:cNvPr id="3" name="Content Placeholder 2"/>
          <p:cNvSpPr>
            <a:spLocks noGrp="1"/>
          </p:cNvSpPr>
          <p:nvPr>
            <p:ph idx="1"/>
          </p:nvPr>
        </p:nvSpPr>
        <p:spPr>
          <a:xfrm>
            <a:off x="457200" y="1066800"/>
            <a:ext cx="8229600" cy="5562600"/>
          </a:xfrm>
        </p:spPr>
        <p:txBody>
          <a:bodyPr/>
          <a:lstStyle/>
          <a:p>
            <a:r>
              <a:rPr lang="en-US" sz="2000" dirty="0" smtClean="0"/>
              <a:t>EEATF Recommendations will apply to the following learner groups: </a:t>
            </a:r>
          </a:p>
          <a:p>
            <a:pPr lvl="1"/>
            <a:r>
              <a:rPr lang="en-US" dirty="0" smtClean="0"/>
              <a:t>School of Medicine Undergraduate Medical Education (UME) preclinical and clinical students.</a:t>
            </a:r>
          </a:p>
          <a:p>
            <a:pPr lvl="1"/>
            <a:r>
              <a:rPr lang="en-US" dirty="0" smtClean="0"/>
              <a:t>School of Medicine Graduate Medical Education (GME): residents and fellows in accredited programs.</a:t>
            </a:r>
          </a:p>
          <a:p>
            <a:pPr lvl="1"/>
            <a:r>
              <a:rPr lang="en-US" dirty="0" smtClean="0"/>
              <a:t>Graduate School of Biomedical Sciences (GSBS): graduate students.</a:t>
            </a:r>
          </a:p>
          <a:p>
            <a:pPr lvl="1"/>
            <a:r>
              <a:rPr lang="en-US" dirty="0" smtClean="0"/>
              <a:t>Graduate School of Biomedical Sciences (GSBS): Post-doctoral trainees. </a:t>
            </a:r>
          </a:p>
          <a:p>
            <a:pPr lvl="1"/>
            <a:endParaRPr lang="en-US" dirty="0" smtClean="0"/>
          </a:p>
          <a:p>
            <a:r>
              <a:rPr lang="en-US" sz="2000" dirty="0" smtClean="0"/>
              <a:t>While task force membership includes the GSN, its recommendations will not apply to GSN students. </a:t>
            </a:r>
          </a:p>
          <a:p>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Scope of “Educational Activities”</a:t>
            </a:r>
            <a:endParaRPr lang="en-US" sz="2800" dirty="0"/>
          </a:p>
        </p:txBody>
      </p:sp>
      <p:sp>
        <p:nvSpPr>
          <p:cNvPr id="3" name="Content Placeholder 2"/>
          <p:cNvSpPr>
            <a:spLocks noGrp="1"/>
          </p:cNvSpPr>
          <p:nvPr>
            <p:ph idx="1"/>
          </p:nvPr>
        </p:nvSpPr>
        <p:spPr>
          <a:xfrm>
            <a:off x="457200" y="1143000"/>
            <a:ext cx="8229600" cy="5486400"/>
          </a:xfrm>
        </p:spPr>
        <p:txBody>
          <a:bodyPr/>
          <a:lstStyle/>
          <a:p>
            <a:pPr>
              <a:buNone/>
            </a:pPr>
            <a:r>
              <a:rPr lang="en-US" sz="2000" dirty="0" smtClean="0"/>
              <a:t>Three major domains of education effort</a:t>
            </a:r>
            <a:r>
              <a:rPr lang="en-US" sz="2000" b="1" dirty="0" smtClean="0"/>
              <a:t>:</a:t>
            </a:r>
            <a:endParaRPr lang="en-US" sz="2000" dirty="0" smtClean="0"/>
          </a:p>
          <a:p>
            <a:pPr lvl="1"/>
            <a:r>
              <a:rPr lang="en-US" b="1" i="1" dirty="0" smtClean="0"/>
              <a:t>Class room based effort</a:t>
            </a:r>
            <a:r>
              <a:rPr lang="en-US" b="1" dirty="0" smtClean="0"/>
              <a:t>: </a:t>
            </a:r>
            <a:r>
              <a:rPr lang="en-US" sz="1800" dirty="0" smtClean="0"/>
              <a:t>ed effort not associated with billable clinical work, research activities, or other compensated activity. </a:t>
            </a:r>
            <a:endParaRPr lang="en-US" dirty="0" smtClean="0"/>
          </a:p>
          <a:p>
            <a:pPr lvl="2"/>
            <a:r>
              <a:rPr lang="en-US" sz="1800" dirty="0" smtClean="0"/>
              <a:t>EG: Lectures, small groups, seminars, skills sessions</a:t>
            </a:r>
          </a:p>
          <a:p>
            <a:pPr lvl="2"/>
            <a:endParaRPr lang="en-US" sz="1800" dirty="0" smtClean="0"/>
          </a:p>
          <a:p>
            <a:pPr lvl="1"/>
            <a:r>
              <a:rPr lang="en-US" b="1" i="1" dirty="0" smtClean="0"/>
              <a:t>Practice-based effort: </a:t>
            </a:r>
            <a:r>
              <a:rPr lang="en-US" b="1" dirty="0" smtClean="0"/>
              <a:t> </a:t>
            </a:r>
            <a:r>
              <a:rPr lang="en-US" sz="1800" dirty="0" smtClean="0"/>
              <a:t>ed effort associated with billable clinical work, research activities, or other compensated work activity. </a:t>
            </a:r>
          </a:p>
          <a:p>
            <a:pPr lvl="2"/>
            <a:r>
              <a:rPr lang="en-US" sz="1800" dirty="0" smtClean="0"/>
              <a:t>EG: out-patient clinic precepting, in-pt hospital ward teaching, research lab-based teaching </a:t>
            </a:r>
          </a:p>
          <a:p>
            <a:pPr lvl="2"/>
            <a:endParaRPr lang="en-US" dirty="0" smtClean="0"/>
          </a:p>
          <a:p>
            <a:pPr lvl="1"/>
            <a:r>
              <a:rPr lang="en-US" b="1" i="1" dirty="0" smtClean="0"/>
              <a:t>Educational Leadership: </a:t>
            </a:r>
            <a:r>
              <a:rPr lang="en-US" sz="1800" dirty="0" smtClean="0"/>
              <a:t>major administrative and leadership positions specifically assigned to an educational program</a:t>
            </a:r>
            <a:r>
              <a:rPr lang="en-US" dirty="0" smtClean="0"/>
              <a:t>.</a:t>
            </a:r>
          </a:p>
          <a:p>
            <a:pPr lvl="2"/>
            <a:r>
              <a:rPr lang="en-US" sz="1800" dirty="0" smtClean="0"/>
              <a:t>EG: course /clerkship director, block head, program director, thesis director</a:t>
            </a:r>
            <a:endParaRPr lang="en-US" sz="32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1143000"/>
          </a:xfrm>
        </p:spPr>
        <p:txBody>
          <a:bodyPr/>
          <a:lstStyle/>
          <a:p>
            <a:r>
              <a:rPr lang="en-US" sz="2800" dirty="0" smtClean="0"/>
              <a:t>Not In Scope</a:t>
            </a:r>
          </a:p>
        </p:txBody>
      </p:sp>
      <p:sp>
        <p:nvSpPr>
          <p:cNvPr id="3" name="Content Placeholder 2"/>
          <p:cNvSpPr>
            <a:spLocks noGrp="1"/>
          </p:cNvSpPr>
          <p:nvPr>
            <p:ph idx="1"/>
          </p:nvPr>
        </p:nvSpPr>
        <p:spPr>
          <a:xfrm>
            <a:off x="457200" y="1066800"/>
            <a:ext cx="8229600" cy="5562600"/>
          </a:xfrm>
        </p:spPr>
        <p:txBody>
          <a:bodyPr/>
          <a:lstStyle/>
          <a:p>
            <a:r>
              <a:rPr lang="en-US" sz="2000" dirty="0" smtClean="0"/>
              <a:t>Education-related activities that are considered as “educational service” as opposed to “formal teaching effort”: </a:t>
            </a:r>
          </a:p>
          <a:p>
            <a:pPr lvl="1"/>
            <a:r>
              <a:rPr lang="en-US" sz="1800" dirty="0" smtClean="0"/>
              <a:t>Admissions committee service /interviews  </a:t>
            </a:r>
          </a:p>
          <a:p>
            <a:pPr lvl="1"/>
            <a:r>
              <a:rPr lang="en-US" sz="1800" dirty="0" smtClean="0"/>
              <a:t>Informal mentoring /advising</a:t>
            </a:r>
          </a:p>
          <a:p>
            <a:pPr lvl="1"/>
            <a:r>
              <a:rPr lang="en-US" sz="1800" dirty="0" smtClean="0"/>
              <a:t>Non-leadership roles for EPC and graduate council and other standing committees </a:t>
            </a:r>
          </a:p>
          <a:p>
            <a:pPr lvl="1"/>
            <a:r>
              <a:rPr lang="en-US" sz="1800" dirty="0" smtClean="0"/>
              <a:t>Membership on ad hoc task forces; accreditation task forces, etc</a:t>
            </a:r>
          </a:p>
          <a:p>
            <a:pPr lvl="1"/>
            <a:r>
              <a:rPr lang="en-US" sz="1800" dirty="0" smtClean="0"/>
              <a:t>Non-accredited elective programs such as the optional enrichment electives</a:t>
            </a:r>
          </a:p>
          <a:p>
            <a:pPr lvl="1"/>
            <a:r>
              <a:rPr lang="en-US" sz="1800" dirty="0" smtClean="0"/>
              <a:t>Educational effort serving non-UMMS students such as visiting students and trainees</a:t>
            </a:r>
          </a:p>
          <a:p>
            <a:pPr lvl="0">
              <a:buNone/>
            </a:pPr>
            <a:r>
              <a:rPr lang="en-US" sz="2000" dirty="0" smtClean="0"/>
              <a:t>Note: Leadership roles directly supported by school funds and reporting to the dean’s office are also excluded from the Task force recommendations. </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
            </a:r>
            <a:br>
              <a:rPr lang="en-US" dirty="0" smtClean="0"/>
            </a:br>
            <a:r>
              <a:rPr lang="en-US" sz="2800" dirty="0" smtClean="0"/>
              <a:t>EEATF Operating Principles </a:t>
            </a:r>
            <a:br>
              <a:rPr lang="en-US" sz="2800" dirty="0" smtClean="0"/>
            </a:br>
            <a:endParaRPr lang="en-US" dirty="0"/>
          </a:p>
        </p:txBody>
      </p:sp>
      <p:sp>
        <p:nvSpPr>
          <p:cNvPr id="3" name="Content Placeholder 2"/>
          <p:cNvSpPr>
            <a:spLocks noGrp="1"/>
          </p:cNvSpPr>
          <p:nvPr>
            <p:ph idx="1"/>
          </p:nvPr>
        </p:nvSpPr>
        <p:spPr>
          <a:xfrm>
            <a:off x="228600" y="1066800"/>
            <a:ext cx="8915400" cy="5486400"/>
          </a:xfrm>
        </p:spPr>
        <p:txBody>
          <a:bodyPr/>
          <a:lstStyle/>
          <a:p>
            <a:endParaRPr lang="en-US" sz="1800" b="1" dirty="0" smtClean="0"/>
          </a:p>
          <a:p>
            <a:r>
              <a:rPr lang="en-US" sz="1800" b="1" dirty="0" smtClean="0"/>
              <a:t>Inclusiveness</a:t>
            </a:r>
            <a:r>
              <a:rPr lang="en-US" sz="1800" dirty="0" smtClean="0"/>
              <a:t> </a:t>
            </a:r>
            <a:r>
              <a:rPr lang="en-US" sz="1600" dirty="0" smtClean="0"/>
              <a:t>:  One set of recommendations across the range  of learners and activities </a:t>
            </a:r>
          </a:p>
          <a:p>
            <a:r>
              <a:rPr lang="en-US" sz="1800" b="1" dirty="0" smtClean="0"/>
              <a:t>Flexibility</a:t>
            </a:r>
            <a:r>
              <a:rPr lang="en-US" sz="1800" dirty="0" smtClean="0"/>
              <a:t>:  </a:t>
            </a:r>
            <a:r>
              <a:rPr lang="en-US" sz="1600" dirty="0" smtClean="0"/>
              <a:t>Adaptable to programs across departments </a:t>
            </a:r>
            <a:r>
              <a:rPr lang="en-US" sz="1800" dirty="0" smtClean="0"/>
              <a:t> </a:t>
            </a:r>
          </a:p>
          <a:p>
            <a:r>
              <a:rPr lang="en-US" sz="1800" b="1" dirty="0" smtClean="0"/>
              <a:t>Not starting from scratch:  </a:t>
            </a:r>
            <a:r>
              <a:rPr lang="en-US" sz="1600" dirty="0" smtClean="0"/>
              <a:t>Applying practices/models in place at UMMS and elsewhere</a:t>
            </a:r>
          </a:p>
          <a:p>
            <a:r>
              <a:rPr lang="en-US" sz="1800" b="1" dirty="0" smtClean="0"/>
              <a:t>User friendly:  </a:t>
            </a:r>
            <a:r>
              <a:rPr lang="en-US" sz="1600" dirty="0" smtClean="0"/>
              <a:t>Ease of implementation and streamlined application of recommendations. </a:t>
            </a:r>
          </a:p>
          <a:p>
            <a:r>
              <a:rPr lang="en-US" sz="1800" b="1" dirty="0" smtClean="0"/>
              <a:t>Data based reporting:  </a:t>
            </a:r>
            <a:r>
              <a:rPr lang="en-US" sz="1600" dirty="0" smtClean="0"/>
              <a:t>Data driven, preferably automated, minimizing self–report</a:t>
            </a:r>
          </a:p>
          <a:p>
            <a:r>
              <a:rPr lang="en-US" sz="1800" b="1" dirty="0" smtClean="0"/>
              <a:t>Evidence-Driven:</a:t>
            </a:r>
            <a:r>
              <a:rPr lang="en-US" sz="1800" dirty="0" smtClean="0"/>
              <a:t>   A</a:t>
            </a:r>
            <a:r>
              <a:rPr lang="en-US" sz="1600" dirty="0" smtClean="0"/>
              <a:t>pplying national guidelines or benchmarks, as available.</a:t>
            </a:r>
          </a:p>
          <a:p>
            <a:r>
              <a:rPr lang="en-US" sz="1800" b="1" dirty="0" smtClean="0"/>
              <a:t>80/20 rule:  </a:t>
            </a:r>
            <a:r>
              <a:rPr lang="en-US" sz="1600" dirty="0" smtClean="0"/>
              <a:t> “we can’t measure everything”, maintain focus on priority areas</a:t>
            </a:r>
          </a:p>
          <a:p>
            <a:r>
              <a:rPr lang="en-US" sz="1800" b="1" dirty="0" smtClean="0"/>
              <a:t>Consistency:</a:t>
            </a:r>
            <a:r>
              <a:rPr lang="en-US" sz="1800" dirty="0" smtClean="0"/>
              <a:t> C</a:t>
            </a:r>
            <a:r>
              <a:rPr lang="en-US" sz="1600" dirty="0" smtClean="0"/>
              <a:t>ompatibility with standards currently in place at UMMS: </a:t>
            </a:r>
            <a:endParaRPr lang="en-US" sz="1800" dirty="0" smtClean="0"/>
          </a:p>
          <a:p>
            <a:pPr lvl="2"/>
            <a:r>
              <a:rPr lang="en-US" sz="1600" dirty="0" smtClean="0"/>
              <a:t>RRC guidelines, GSN guidelines, School’s Faculty Incentive Compensation Guidelines , OFA’s personnel policies and guidelines for appointment and promotion.</a:t>
            </a:r>
          </a:p>
          <a:p>
            <a:r>
              <a:rPr lang="en-US" sz="1800" b="1" dirty="0" smtClean="0"/>
              <a:t>Quality of teaching:  “</a:t>
            </a:r>
            <a:r>
              <a:rPr lang="en-US" sz="1800" dirty="0" smtClean="0"/>
              <a:t>quality” of educational effort is an important, independent measure of faculty teaching effort.</a:t>
            </a:r>
          </a:p>
          <a:p>
            <a:endParaRPr lang="en-US" sz="1600" dirty="0" smtClean="0"/>
          </a:p>
          <a:p>
            <a:endParaRPr lang="en-US" sz="1600" dirty="0" smtClean="0"/>
          </a:p>
          <a:p>
            <a:pPr>
              <a:buNone/>
            </a:pP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sz="2800" dirty="0" smtClean="0"/>
              <a:t>EEATF membership  </a:t>
            </a:r>
            <a:br>
              <a:rPr lang="en-US" sz="2800" dirty="0" smtClean="0"/>
            </a:br>
            <a:endParaRPr lang="en-US" sz="2800" dirty="0"/>
          </a:p>
        </p:txBody>
      </p:sp>
      <p:sp>
        <p:nvSpPr>
          <p:cNvPr id="3" name="Content Placeholder 2"/>
          <p:cNvSpPr>
            <a:spLocks noGrp="1"/>
          </p:cNvSpPr>
          <p:nvPr>
            <p:ph idx="1"/>
          </p:nvPr>
        </p:nvSpPr>
        <p:spPr/>
        <p:txBody>
          <a:bodyPr/>
          <a:lstStyle/>
          <a:p>
            <a:pPr>
              <a:buNone/>
            </a:pPr>
            <a:r>
              <a:rPr lang="en-US" sz="2000" dirty="0" smtClean="0"/>
              <a:t>The task force membership: Broad and inclusive</a:t>
            </a:r>
          </a:p>
          <a:p>
            <a:r>
              <a:rPr lang="en-US" sz="2000" dirty="0" smtClean="0"/>
              <a:t> 22 individuals  representing  institutional and departmental leadership, and faculty with experience across diverse educational programs and courses.</a:t>
            </a:r>
            <a:r>
              <a:rPr lang="en-US" sz="2000" dirty="0" smtClean="0">
                <a:ea typeface="Calibri" pitchFamily="34" charset="0"/>
                <a:cs typeface="Times New Roman" pitchFamily="18" charset="0"/>
              </a:rPr>
              <a:t> </a:t>
            </a:r>
          </a:p>
          <a:p>
            <a:endParaRPr lang="en-US" sz="2000" dirty="0" smtClean="0">
              <a:ea typeface="Calibri" pitchFamily="34" charset="0"/>
              <a:cs typeface="Times New Roman" pitchFamily="18" charset="0"/>
            </a:endParaRPr>
          </a:p>
          <a:p>
            <a:r>
              <a:rPr lang="en-US" sz="2000" dirty="0" smtClean="0">
                <a:ea typeface="Calibri" pitchFamily="34" charset="0"/>
                <a:cs typeface="Times New Roman" pitchFamily="18" charset="0"/>
              </a:rPr>
              <a:t>Members representing:</a:t>
            </a:r>
          </a:p>
          <a:p>
            <a:pPr lvl="1"/>
            <a:r>
              <a:rPr lang="en-US" sz="1600" dirty="0" smtClean="0">
                <a:ea typeface="Calibri" pitchFamily="34" charset="0"/>
                <a:cs typeface="Times New Roman" pitchFamily="18" charset="0"/>
              </a:rPr>
              <a:t>SoM, GSBS, GSN, GME, Post Doc Program, </a:t>
            </a:r>
            <a:endParaRPr lang="en-US" sz="500" dirty="0" smtClean="0"/>
          </a:p>
          <a:p>
            <a:pPr lvl="1"/>
            <a:r>
              <a:rPr lang="en-US" sz="1600" dirty="0" smtClean="0">
                <a:ea typeface="Calibri" pitchFamily="34" charset="0"/>
                <a:cs typeface="Times New Roman" pitchFamily="18" charset="0"/>
              </a:rPr>
              <a:t>Dept Chairs(Basic &amp; Clinical); Group Practice Plan</a:t>
            </a:r>
          </a:p>
          <a:p>
            <a:pPr lvl="1"/>
            <a:r>
              <a:rPr lang="en-US" sz="1600" dirty="0" smtClean="0">
                <a:ea typeface="Calibri" pitchFamily="34" charset="0"/>
                <a:cs typeface="Times New Roman" pitchFamily="18" charset="0"/>
              </a:rPr>
              <a:t>OFA, Faculty Council, EPC, Grad Council</a:t>
            </a:r>
            <a:endParaRPr lang="en-US" sz="2800" dirty="0" smtClean="0"/>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Sabon"/>
        <a:ea typeface=""/>
        <a:cs typeface=""/>
      </a:majorFont>
      <a:minorFont>
        <a:latin typeface="Sab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Mass_Medical_School_Presentation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7473</TotalTime>
  <Words>2209</Words>
  <Application>Microsoft Office PowerPoint</Application>
  <PresentationFormat>On-screen Show (4:3)</PresentationFormat>
  <Paragraphs>349</Paragraphs>
  <Slides>19</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Default Design</vt:lpstr>
      <vt:lpstr>1_UMass_Medical_School_Presentation_Template</vt:lpstr>
      <vt:lpstr>Chart</vt:lpstr>
      <vt:lpstr>  Educational Effort Assignment Task Force Update  Faculty Council                         May 6, 2010         Michele P. Pugnaire, MD          Tony Carruthers, PhD </vt:lpstr>
      <vt:lpstr>   Overview EEATF  Background Rationale    </vt:lpstr>
      <vt:lpstr>Dean’s Charge</vt:lpstr>
      <vt:lpstr> Scope of Educational Mission  </vt:lpstr>
      <vt:lpstr>Scope of Learner Groups</vt:lpstr>
      <vt:lpstr>Scope of “Educational Activities”</vt:lpstr>
      <vt:lpstr>Not In Scope</vt:lpstr>
      <vt:lpstr> EEATF Operating Principles  </vt:lpstr>
      <vt:lpstr> EEATF membership   </vt:lpstr>
      <vt:lpstr>  EEATF Table of Organization and Reporting </vt:lpstr>
      <vt:lpstr>Workgroup Outcomes  Example of Classroom Base Effort Metrics</vt:lpstr>
      <vt:lpstr>Workgroup Outcomes  Classroom Base Effort Categories</vt:lpstr>
      <vt:lpstr>Workgroup Outcomes Example of Practice Based Effort Metrics</vt:lpstr>
      <vt:lpstr>Workgroup Outcomes Practice Based Effort Categories</vt:lpstr>
      <vt:lpstr>Workgroup Outcomes Example of Leadership Effort Metrics</vt:lpstr>
      <vt:lpstr>Workgroup Outcomes Leadership Effort Categories</vt:lpstr>
      <vt:lpstr>Next steps </vt:lpstr>
      <vt:lpstr>Next steps</vt:lpstr>
      <vt:lpstr>Next steps </vt:lpstr>
    </vt:vector>
  </TitlesOfParts>
  <Company>UMMS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piarulll</dc:creator>
  <cp:lastModifiedBy>congdonj</cp:lastModifiedBy>
  <cp:revision>518</cp:revision>
  <dcterms:created xsi:type="dcterms:W3CDTF">2008-02-12T20:18:05Z</dcterms:created>
  <dcterms:modified xsi:type="dcterms:W3CDTF">2010-05-06T17:44:36Z</dcterms:modified>
</cp:coreProperties>
</file>